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Georgia" panose="02040502050405020303" pitchFamily="18" charset="0"/>
      <p:regular r:id="rId39"/>
      <p:bold r:id="rId40"/>
      <p:italic r:id="rId41"/>
      <p:boldItalic r:id="rId42"/>
    </p:embeddedFont>
    <p:embeddedFont>
      <p:font typeface="Nunito Sans" pitchFamily="2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93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a7b2e82c3e_2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a7b2e82c3e_2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3137c3406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53137c3406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8ffa1e27ed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8ffa1e27ed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8ffa1e27ed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8ffa1e27ed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86a736c650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86a736c650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86a736c650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86a736c650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86a736c650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86a736c650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86a736c650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86a736c650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86a736c650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86a736c650_0_1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86a736c650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86a736c650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53137c340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53137c340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86a736c650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86a736c650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d5513e99d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d5513e99d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86a736c650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86a736c650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86a736c650_0_1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86a736c650_0_1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8fc7fa4573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8fc7fa4573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86a736c650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86a736c650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a7b2e82c3e_2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a7b2e82c3e_2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8ffa1e27ed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8ffa1e27ed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8ffa1e27ed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8ffa1e27ed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8ffa1e27ed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8ffa1e27ed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9043b079e7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9043b079e7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b1443a0b5d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b1443a0b5d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ffa1e27e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8ffa1e27e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8ffa1e27ed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8ffa1e27ed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6a736c650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86a736c650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86a736c650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86a736c650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8ffa1e27ed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8ffa1e27ed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b0cbc6d6a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b0cbc6d6a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-688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68925" y="2387250"/>
            <a:ext cx="3636600" cy="22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4574900" y="-150"/>
            <a:ext cx="185400" cy="51435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1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3062200" y="575500"/>
            <a:ext cx="27300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5956701" y="575500"/>
            <a:ext cx="27300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2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3069325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2"/>
          </p:nvPr>
        </p:nvSpPr>
        <p:spPr>
          <a:xfrm>
            <a:off x="4951006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body" idx="3"/>
          </p:nvPr>
        </p:nvSpPr>
        <p:spPr>
          <a:xfrm>
            <a:off x="6832686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/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3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 flipH="1">
            <a:off x="-7125" y="0"/>
            <a:ext cx="2592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2585478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277100" y="3983050"/>
            <a:ext cx="2024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Georgia"/>
              <a:buNone/>
              <a:defRPr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1_2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 flipH="1">
            <a:off x="4568412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ubTitle" idx="1"/>
          </p:nvPr>
        </p:nvSpPr>
        <p:spPr>
          <a:xfrm>
            <a:off x="646550" y="1989500"/>
            <a:ext cx="3246900" cy="21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eorgia"/>
              <a:buNone/>
              <a:defRPr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" name="Google Shape;23;p4"/>
          <p:cNvSpPr/>
          <p:nvPr/>
        </p:nvSpPr>
        <p:spPr>
          <a:xfrm flipH="1">
            <a:off x="4455300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2"/>
          </p:nvPr>
        </p:nvSpPr>
        <p:spPr>
          <a:xfrm>
            <a:off x="5130225" y="1016000"/>
            <a:ext cx="34707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800"/>
              <a:buAutoNum type="arabicPeriod"/>
              <a:defRPr sz="1800"/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SzPts val="1400"/>
              <a:buAutoNum type="alphaLcPeriod"/>
              <a:defRPr>
                <a:solidFill>
                  <a:srgbClr val="999999"/>
                </a:solidFill>
              </a:defRPr>
            </a:lvl2pPr>
            <a:lvl3pPr marL="1371600" lvl="2" indent="-317500" rtl="0">
              <a:spcBef>
                <a:spcPts val="1000"/>
              </a:spcBef>
              <a:spcAft>
                <a:spcPts val="0"/>
              </a:spcAft>
              <a:buSzPts val="1400"/>
              <a:buAutoNum type="romanLcPeriod"/>
              <a:defRPr>
                <a:solidFill>
                  <a:srgbClr val="999999"/>
                </a:solidFill>
              </a:defRPr>
            </a:lvl3pPr>
            <a:lvl4pPr marL="1828800" lvl="3" indent="-317500" rtl="0">
              <a:spcBef>
                <a:spcPts val="1000"/>
              </a:spcBef>
              <a:spcAft>
                <a:spcPts val="0"/>
              </a:spcAft>
              <a:buSzPts val="1400"/>
              <a:buAutoNum type="arabicPeriod"/>
              <a:defRPr>
                <a:solidFill>
                  <a:srgbClr val="999999"/>
                </a:solidFill>
              </a:defRPr>
            </a:lvl4pPr>
            <a:lvl5pPr marL="2286000" lvl="4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lphaLcPeriod"/>
              <a:defRPr>
                <a:solidFill>
                  <a:srgbClr val="999999"/>
                </a:solidFill>
              </a:defRPr>
            </a:lvl5pPr>
            <a:lvl6pPr marL="2743200" lvl="5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romanLcPeriod"/>
              <a:defRPr>
                <a:solidFill>
                  <a:srgbClr val="999999"/>
                </a:solidFill>
              </a:defRPr>
            </a:lvl6pPr>
            <a:lvl7pPr marL="3200400" lvl="6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rabicPeriod"/>
              <a:defRPr>
                <a:solidFill>
                  <a:srgbClr val="999999"/>
                </a:solidFill>
              </a:defRPr>
            </a:lvl7pPr>
            <a:lvl8pPr marL="3657600" lvl="7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lphaLcPeriod"/>
              <a:defRPr>
                <a:solidFill>
                  <a:srgbClr val="999999"/>
                </a:solidFill>
              </a:defRPr>
            </a:lvl8pPr>
            <a:lvl9pPr marL="4114800" lvl="8" indent="-317500" rtl="0">
              <a:spcBef>
                <a:spcPts val="1000"/>
              </a:spcBef>
              <a:spcAft>
                <a:spcPts val="1000"/>
              </a:spcAft>
              <a:buClr>
                <a:srgbClr val="999999"/>
              </a:buClr>
              <a:buSzPts val="1400"/>
              <a:buAutoNum type="romanLcPeriod"/>
              <a:defRPr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646573" y="1016000"/>
            <a:ext cx="3246900" cy="9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 rot="5400000" flipH="1">
            <a:off x="4518950" y="-3360875"/>
            <a:ext cx="113100" cy="91512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5"/>
          <p:cNvSpPr/>
          <p:nvPr/>
        </p:nvSpPr>
        <p:spPr>
          <a:xfrm>
            <a:off x="-7125" y="1271275"/>
            <a:ext cx="9151200" cy="3872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1847275" y="1704600"/>
            <a:ext cx="5449500" cy="27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Font typeface="Georgia"/>
              <a:buChar char="▪"/>
              <a:defRPr sz="2400" i="1"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/>
          <p:nvPr/>
        </p:nvSpPr>
        <p:spPr>
          <a:xfrm>
            <a:off x="3593400" y="227724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“</a:t>
            </a:r>
            <a:endParaRPr sz="72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6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▪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with intro text">
  <p:cSld name="TITLE_AND_BODY_1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7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▪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2"/>
          </p:nvPr>
        </p:nvSpPr>
        <p:spPr>
          <a:xfrm>
            <a:off x="3090625" y="2004313"/>
            <a:ext cx="55962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▪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 with intro text">
  <p:cSld name="TITLE_AND_BODY_1_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8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▪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3090625" y="2004325"/>
            <a:ext cx="27270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3"/>
          </p:nvPr>
        </p:nvSpPr>
        <p:spPr>
          <a:xfrm>
            <a:off x="5959744" y="2004325"/>
            <a:ext cx="27270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left">
  <p:cSld name="TITLE_AND_BODY_1_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/>
          <p:nvPr/>
        </p:nvSpPr>
        <p:spPr>
          <a:xfrm flipH="1">
            <a:off x="-7125" y="0"/>
            <a:ext cx="2592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9"/>
          <p:cNvSpPr/>
          <p:nvPr/>
        </p:nvSpPr>
        <p:spPr>
          <a:xfrm>
            <a:off x="2585478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13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234450" y="2004325"/>
            <a:ext cx="20463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▪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_1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/>
          <p:nvPr/>
        </p:nvSpPr>
        <p:spPr>
          <a:xfrm flipH="1">
            <a:off x="-688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0"/>
          <p:cNvSpPr/>
          <p:nvPr/>
        </p:nvSpPr>
        <p:spPr>
          <a:xfrm>
            <a:off x="4574903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511425" y="575500"/>
            <a:ext cx="3517200" cy="97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511425" y="1598600"/>
            <a:ext cx="3517200" cy="295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▪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39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▪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unsplash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ixabay.com/users/mohamed_hassan-5229782/" TargetMode="External"/><Relationship Id="rId11" Type="http://schemas.openxmlformats.org/officeDocument/2006/relationships/image" Target="../media/image2.png"/><Relationship Id="rId5" Type="http://schemas.openxmlformats.org/officeDocument/2006/relationships/hyperlink" Target="https://unsplash.com/@surface?utm_source=unsplash&amp;utm_medium=referral&amp;utm_content=creditCopyText" TargetMode="External"/><Relationship Id="rId10" Type="http://schemas.openxmlformats.org/officeDocument/2006/relationships/hyperlink" Target="https://creativecommons.org/licenses/by/4.0/" TargetMode="External"/><Relationship Id="rId4" Type="http://schemas.openxmlformats.org/officeDocument/2006/relationships/hyperlink" Target="https://pixabay.com/illustrations/doctor-research-chemical-observes-3822863/" TargetMode="External"/><Relationship Id="rId9" Type="http://schemas.openxmlformats.org/officeDocument/2006/relationships/hyperlink" Target="https://pixabay.com/service/license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.gc.ca/eic/site/063.nsf/eng/h_F6765465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ellcome.ac.uk/coronavirus-covid-19/open-dat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unsplash.com/license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unsplash.com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nsplash.com/@umby" TargetMode="External"/><Relationship Id="rId5" Type="http://schemas.openxmlformats.org/officeDocument/2006/relationships/hyperlink" Target="https://unsplash.com/photos/lhJrm1BRVV0" TargetMode="External"/><Relationship Id="rId4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.gc.ca/eic/site/cipointernet-internetopic.nsf/eng/h_wr02281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ic.gc.ca/eic/site/cipointernet-internetopic.nsf/eng/hom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reativecommons.org/licenses/by/4.0/" TargetMode="External"/><Relationship Id="rId5" Type="http://schemas.openxmlformats.org/officeDocument/2006/relationships/hyperlink" Target="https://creativecommons.org/about/downloads" TargetMode="External"/><Relationship Id="rId4" Type="http://schemas.openxmlformats.org/officeDocument/2006/relationships/hyperlink" Target="https://creativecommons.org/licenses/?lang=en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about/download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hyperlink" Target="https://creativecommons.org/licenses/by/4.0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reativecommons.org/licenses/by/4.0/" TargetMode="External"/><Relationship Id="rId4" Type="http://schemas.openxmlformats.org/officeDocument/2006/relationships/hyperlink" Target="https://creativecommons.org/about/download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reativecommons.org/licenses/by/4.0/" TargetMode="External"/><Relationship Id="rId4" Type="http://schemas.openxmlformats.org/officeDocument/2006/relationships/hyperlink" Target="https://creativecommons.org/about/download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reativecommons.org/licenses/by/4.0/" TargetMode="External"/><Relationship Id="rId4" Type="http://schemas.openxmlformats.org/officeDocument/2006/relationships/hyperlink" Target="https://creativecommons.org/about/downloads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hyperlink" Target="https://commons.wikimedia.org/wiki/File:Ordering_of_Creative_Commons_licenses_from_most_to_least_permissive.pn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about/cclicenses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service/license/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pixabay.com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users/200degrees-2051452/" TargetMode="External"/><Relationship Id="rId5" Type="http://schemas.openxmlformats.org/officeDocument/2006/relationships/hyperlink" Target="https://pixabay.com/vectors/statistic-survey-website-template-1606951/" TargetMode="Externa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oaj.org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ojm.ocert.at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larlycommunication.uottawa.ca/uottawa-initiatives/financial-support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drive.google.com/file/d/1f3P46sOxwnCYpiM7w2aYu-yg2nePI34C/view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ruor.uottawa.ca/" TargetMode="External"/><Relationship Id="rId4" Type="http://schemas.openxmlformats.org/officeDocument/2006/relationships/image" Target="../media/image18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unpaywall.org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drive.google.com/file/d/1DH5rXe8Lpwj9Lm87NdC0niZ4wj0QRXXq/view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hyperlink" Target="http://drive.google.com/file/d/1c_O1vngr_obVuGI-QUFnXzWnNGwGSqet/view" TargetMode="External"/><Relationship Id="rId4" Type="http://schemas.openxmlformats.org/officeDocument/2006/relationships/image" Target="../media/image1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publicdomain/zero/1.0/" TargetMode="External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4.0/" TargetMode="External"/><Relationship Id="rId3" Type="http://schemas.openxmlformats.org/officeDocument/2006/relationships/hyperlink" Target="mailto:melanie.brunet@uottawa.ca" TargetMode="External"/><Relationship Id="rId7" Type="http://schemas.openxmlformats.org/officeDocument/2006/relationships/hyperlink" Target="https://www.slidescarnival.com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slidescarnival.com/ulysses-free-presentation-template/1790" TargetMode="External"/><Relationship Id="rId5" Type="http://schemas.openxmlformats.org/officeDocument/2006/relationships/hyperlink" Target="mailto:chantal.ripp@uottawa.ca" TargetMode="External"/><Relationship Id="rId4" Type="http://schemas.openxmlformats.org/officeDocument/2006/relationships/hyperlink" Target="mailto:jeanette.hatherill@uottawa.ca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larlycommunication.uottawa.ca/open-access/practice-open-access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ruor.uottawa.ca/?locale=en" TargetMode="External"/><Relationship Id="rId4" Type="http://schemas.openxmlformats.org/officeDocument/2006/relationships/hyperlink" Target="https://scholarlycommunication.uottawa.ca/uottawa-initiatives/financial-support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sparcopen.org/our-work/howopenisit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biblio.uottawa.ca/en/services/faculty/research-data-management/faq-covid-19-rapid-response-data-sharing-and-deposi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service/license/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pixabay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users/webandi-1460261/" TargetMode="External"/><Relationship Id="rId5" Type="http://schemas.openxmlformats.org/officeDocument/2006/relationships/hyperlink" Target="https://pixabay.com/photos/castle-padlock-love-symbol-metal-1086896/" TargetMode="Externa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5"/>
          <p:cNvPicPr preferRelativeResize="0"/>
          <p:nvPr/>
        </p:nvPicPr>
        <p:blipFill rotWithShape="1">
          <a:blip r:embed="rId3">
            <a:alphaModFix/>
          </a:blip>
          <a:srcRect l="13779" r="27104"/>
          <a:stretch/>
        </p:blipFill>
        <p:spPr>
          <a:xfrm>
            <a:off x="4565400" y="0"/>
            <a:ext cx="45786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5"/>
          <p:cNvSpPr txBox="1">
            <a:spLocks noGrp="1"/>
          </p:cNvSpPr>
          <p:nvPr>
            <p:ph type="ctrTitle"/>
          </p:nvPr>
        </p:nvSpPr>
        <p:spPr>
          <a:xfrm>
            <a:off x="459175" y="351275"/>
            <a:ext cx="4021800" cy="198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Open Access to Knowledge Part 1: Sharing Your Research Publications </a:t>
            </a:r>
            <a:endParaRPr sz="2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>
                <a:solidFill>
                  <a:schemeClr val="dk2"/>
                </a:solidFill>
              </a:rPr>
              <a:t>Mélanie Brunet</a:t>
            </a:r>
            <a:endParaRPr sz="18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>
                <a:solidFill>
                  <a:schemeClr val="dk2"/>
                </a:solidFill>
              </a:rPr>
              <a:t>Jeanette Hatherill</a:t>
            </a:r>
            <a:endParaRPr sz="18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>
                <a:solidFill>
                  <a:schemeClr val="dk2"/>
                </a:solidFill>
              </a:rPr>
              <a:t>Chantal Ripp</a:t>
            </a:r>
            <a:endParaRPr sz="18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1">
                <a:solidFill>
                  <a:schemeClr val="dk2"/>
                </a:solidFill>
              </a:rPr>
              <a:t>University of Ottawa Library</a:t>
            </a:r>
            <a:endParaRPr sz="1800" b="0" i="1">
              <a:solidFill>
                <a:schemeClr val="dk2"/>
              </a:solidFill>
            </a:endParaRPr>
          </a:p>
        </p:txBody>
      </p:sp>
      <p:sp>
        <p:nvSpPr>
          <p:cNvPr id="93" name="Google Shape;93;p15"/>
          <p:cNvSpPr txBox="1"/>
          <p:nvPr/>
        </p:nvSpPr>
        <p:spPr>
          <a:xfrm>
            <a:off x="6008325" y="4840200"/>
            <a:ext cx="2952600" cy="3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Image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by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6"/>
              </a:rPr>
              <a:t>mohamed_hassan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from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8"/>
              </a:rPr>
              <a:t>Pixabay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,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9"/>
              </a:rPr>
              <a:t>Pixabay Licence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459175" y="4637500"/>
            <a:ext cx="38037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Unless otherwise specified, the contents of this presentation are made available under a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10"/>
              </a:rPr>
              <a:t>Creative Commons Attribution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10"/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10"/>
              </a:rPr>
              <a:t>4.0 International licence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. 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5" name="Google Shape;95;p1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59400" y="4374550"/>
            <a:ext cx="866879" cy="30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</a:t>
            </a:r>
            <a:endParaRPr b="1"/>
          </a:p>
        </p:txBody>
      </p:sp>
      <p:sp>
        <p:nvSpPr>
          <p:cNvPr id="159" name="Google Shape;159;p2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60" name="Google Shape;160;p24"/>
          <p:cNvSpPr txBox="1"/>
          <p:nvPr/>
        </p:nvSpPr>
        <p:spPr>
          <a:xfrm>
            <a:off x="2976775" y="575500"/>
            <a:ext cx="5849700" cy="31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Funder requirements</a:t>
            </a: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Tri-Agency Open Access Policy on Publications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Principles on sharing research data and findings relevant to the novel coronavirus (nCoV)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6626" y="458625"/>
            <a:ext cx="5707201" cy="299292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5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</a:t>
            </a:r>
            <a:endParaRPr b="1"/>
          </a:p>
        </p:txBody>
      </p:sp>
      <p:sp>
        <p:nvSpPr>
          <p:cNvPr id="167" name="Google Shape;167;p25"/>
          <p:cNvSpPr txBox="1">
            <a:spLocks noGrp="1"/>
          </p:cNvSpPr>
          <p:nvPr>
            <p:ph type="body" idx="2"/>
          </p:nvPr>
        </p:nvSpPr>
        <p:spPr>
          <a:xfrm>
            <a:off x="3208500" y="3333500"/>
            <a:ext cx="2727000" cy="1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/>
              <a:t>GOLD 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Publishing directly in open access. In other words, the publisher is responsible for making final published version of the article openly available online.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5"/>
          <p:cNvSpPr/>
          <p:nvPr/>
        </p:nvSpPr>
        <p:spPr>
          <a:xfrm>
            <a:off x="5935500" y="1167950"/>
            <a:ext cx="2727000" cy="2143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70" name="Google Shape;170;p25"/>
          <p:cNvSpPr/>
          <p:nvPr/>
        </p:nvSpPr>
        <p:spPr>
          <a:xfrm flipH="1">
            <a:off x="5386800" y="1879550"/>
            <a:ext cx="548700" cy="1572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1" name="Google Shape;171;p25"/>
          <p:cNvCxnSpPr/>
          <p:nvPr/>
        </p:nvCxnSpPr>
        <p:spPr>
          <a:xfrm>
            <a:off x="5800725" y="1280375"/>
            <a:ext cx="1662000" cy="0"/>
          </a:xfrm>
          <a:prstGeom prst="straightConnector1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2" name="Google Shape;172;p25"/>
          <p:cNvSpPr/>
          <p:nvPr/>
        </p:nvSpPr>
        <p:spPr>
          <a:xfrm>
            <a:off x="5615175" y="1437475"/>
            <a:ext cx="320100" cy="505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6626" y="458625"/>
            <a:ext cx="5707201" cy="2992926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</a:t>
            </a:r>
            <a:endParaRPr b="1"/>
          </a:p>
        </p:txBody>
      </p:sp>
      <p:sp>
        <p:nvSpPr>
          <p:cNvPr id="179" name="Google Shape;179;p26"/>
          <p:cNvSpPr txBox="1">
            <a:spLocks noGrp="1"/>
          </p:cNvSpPr>
          <p:nvPr>
            <p:ph type="body" idx="2"/>
          </p:nvPr>
        </p:nvSpPr>
        <p:spPr>
          <a:xfrm>
            <a:off x="3208500" y="3333500"/>
            <a:ext cx="2727000" cy="1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/>
              <a:t>GOLD 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Publishing directly in open access. In other words, the publisher is responsible for making final published version of the article openly available online.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181" name="Google Shape;181;p26"/>
          <p:cNvSpPr txBox="1">
            <a:spLocks noGrp="1"/>
          </p:cNvSpPr>
          <p:nvPr>
            <p:ph type="body" idx="3"/>
          </p:nvPr>
        </p:nvSpPr>
        <p:spPr>
          <a:xfrm>
            <a:off x="6378475" y="3333500"/>
            <a:ext cx="2640900" cy="1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/>
              <a:t>GREEN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The author takes the initiative to make their paywalled article openly available by placing a version of it online in an open repository, often referred to as self-archiving.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</a:t>
            </a:r>
            <a:endParaRPr b="1"/>
          </a:p>
        </p:txBody>
      </p:sp>
      <p:sp>
        <p:nvSpPr>
          <p:cNvPr id="187" name="Google Shape;187;p2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188" name="Google Shape;188;p27"/>
          <p:cNvSpPr txBox="1"/>
          <p:nvPr/>
        </p:nvSpPr>
        <p:spPr>
          <a:xfrm>
            <a:off x="3085250" y="640500"/>
            <a:ext cx="5580000" cy="20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Open access (OA) literature is digital, online, free of charge, and </a:t>
            </a:r>
            <a:r>
              <a:rPr lang="en" sz="24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free of most copyright and licensing restrictions</a:t>
            </a:r>
            <a:endParaRPr sz="24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3.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Creative Commons Licences</a:t>
            </a:r>
            <a:endParaRPr b="1"/>
          </a:p>
        </p:txBody>
      </p:sp>
      <p:sp>
        <p:nvSpPr>
          <p:cNvPr id="194" name="Google Shape;194;p2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pic>
        <p:nvPicPr>
          <p:cNvPr id="195" name="Google Shape;195;p28"/>
          <p:cNvPicPr preferRelativeResize="0"/>
          <p:nvPr/>
        </p:nvPicPr>
        <p:blipFill rotWithShape="1">
          <a:blip r:embed="rId4">
            <a:alphaModFix/>
          </a:blip>
          <a:srcRect l="14879"/>
          <a:stretch/>
        </p:blipFill>
        <p:spPr>
          <a:xfrm>
            <a:off x="2575450" y="0"/>
            <a:ext cx="6568551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8"/>
          <p:cNvSpPr txBox="1"/>
          <p:nvPr/>
        </p:nvSpPr>
        <p:spPr>
          <a:xfrm>
            <a:off x="2723450" y="4804600"/>
            <a:ext cx="2859000" cy="2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Image</a:t>
            </a:r>
            <a:r>
              <a:rPr lang="en" sz="800">
                <a:solidFill>
                  <a:srgbClr val="111111"/>
                </a:solidFill>
                <a:latin typeface="Nunito Sans"/>
                <a:ea typeface="Nunito Sans"/>
                <a:cs typeface="Nunito Sans"/>
                <a:sym typeface="Nunito Sans"/>
              </a:rPr>
              <a:t> by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Umberto</a:t>
            </a:r>
            <a:r>
              <a:rPr lang="en" sz="800">
                <a:solidFill>
                  <a:srgbClr val="111111"/>
                </a:solidFill>
                <a:latin typeface="Nunito Sans"/>
                <a:ea typeface="Nunito Sans"/>
                <a:cs typeface="Nunito Sans"/>
                <a:sym typeface="Nunito Sans"/>
              </a:rPr>
              <a:t> from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,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8"/>
              </a:rPr>
              <a:t>Unsplash Licence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9"/>
          <p:cNvSpPr txBox="1">
            <a:spLocks noGrp="1"/>
          </p:cNvSpPr>
          <p:nvPr>
            <p:ph type="body" idx="1"/>
          </p:nvPr>
        </p:nvSpPr>
        <p:spPr>
          <a:xfrm>
            <a:off x="2960575" y="575500"/>
            <a:ext cx="5596200" cy="37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0050" algn="l" rtl="0">
              <a:spcBef>
                <a:spcPts val="600"/>
              </a:spcBef>
              <a:spcAft>
                <a:spcPts val="0"/>
              </a:spcAft>
              <a:buClr>
                <a:srgbClr val="767676"/>
              </a:buClr>
              <a:buSzPts val="2700"/>
              <a:buFont typeface="Nunito Sans"/>
              <a:buChar char="▪"/>
            </a:pPr>
            <a:r>
              <a:rPr lang="en" sz="2700" i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“A licence allows someone else to use a work for certain purposes and under certain conditions.</a:t>
            </a:r>
            <a:endParaRPr sz="2700" i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700" i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400050" algn="l" rtl="0">
              <a:spcBef>
                <a:spcPts val="600"/>
              </a:spcBef>
              <a:spcAft>
                <a:spcPts val="0"/>
              </a:spcAft>
              <a:buClr>
                <a:srgbClr val="767676"/>
              </a:buClr>
              <a:buSzPts val="2700"/>
              <a:buFont typeface="Nunito Sans"/>
              <a:buChar char="▪"/>
            </a:pPr>
            <a:r>
              <a:rPr lang="en" sz="2700" i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The copyright owner still retains ownership.”</a:t>
            </a:r>
            <a:endParaRPr sz="2700" i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700" i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700" i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2" name="Google Shape;202;p29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a licence?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203" name="Google Shape;203;p2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204" name="Google Shape;204;p29"/>
          <p:cNvSpPr txBox="1"/>
          <p:nvPr/>
        </p:nvSpPr>
        <p:spPr>
          <a:xfrm>
            <a:off x="2960575" y="4612600"/>
            <a:ext cx="5742300" cy="3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Quoted from:</a:t>
            </a:r>
            <a:r>
              <a:rPr lang="en" sz="9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900" u="sng">
                <a:solidFill>
                  <a:schemeClr val="hlink"/>
                </a:solidFill>
                <a:hlinkClick r:id="rId3"/>
              </a:rPr>
              <a:t>A Guide to Copyright (Assignments and Licences)</a:t>
            </a:r>
            <a:r>
              <a:rPr lang="en" sz="900">
                <a:solidFill>
                  <a:schemeClr val="dk1"/>
                </a:solidFill>
              </a:rPr>
              <a:t>,</a:t>
            </a:r>
            <a:r>
              <a:rPr lang="en" sz="9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900" u="sng">
                <a:solidFill>
                  <a:schemeClr val="hlink"/>
                </a:solidFill>
                <a:hlinkClick r:id="rId4"/>
              </a:rPr>
              <a:t>Canadian Intellectual Property Office</a:t>
            </a:r>
            <a:r>
              <a:rPr lang="en" sz="900">
                <a:solidFill>
                  <a:schemeClr val="dk1"/>
                </a:solidFill>
              </a:rPr>
              <a:t> (CIPO)</a:t>
            </a:r>
            <a:endParaRPr sz="9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0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Licences</a:t>
            </a:r>
            <a:endParaRPr b="1"/>
          </a:p>
        </p:txBody>
      </p:sp>
      <p:sp>
        <p:nvSpPr>
          <p:cNvPr id="210" name="Google Shape;210;p3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pic>
        <p:nvPicPr>
          <p:cNvPr id="211" name="Google Shape;21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6413" y="346475"/>
            <a:ext cx="4695825" cy="2657475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0"/>
          <p:cNvSpPr txBox="1"/>
          <p:nvPr/>
        </p:nvSpPr>
        <p:spPr>
          <a:xfrm>
            <a:off x="2534225" y="3097400"/>
            <a:ext cx="6580200" cy="5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Creative Commons Attribution 4.0 International Licence</a:t>
            </a:r>
            <a:endParaRPr sz="10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3" name="Google Shape;213;p30"/>
          <p:cNvSpPr txBox="1"/>
          <p:nvPr/>
        </p:nvSpPr>
        <p:spPr>
          <a:xfrm>
            <a:off x="4253875" y="3623100"/>
            <a:ext cx="3000000" cy="5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CC BY-NC-SA 4.0</a:t>
            </a:r>
            <a:endParaRPr sz="13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4" name="Google Shape;214;p30"/>
          <p:cNvSpPr txBox="1"/>
          <p:nvPr/>
        </p:nvSpPr>
        <p:spPr>
          <a:xfrm>
            <a:off x="2681450" y="4247075"/>
            <a:ext cx="6386100" cy="4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About the licences:</a:t>
            </a:r>
            <a:r>
              <a:rPr lang="en" sz="15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15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https://creativecommons.org/licenses/?lang=en</a:t>
            </a:r>
            <a:endParaRPr sz="9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5" name="Google Shape;215;p30"/>
          <p:cNvSpPr txBox="1"/>
          <p:nvPr/>
        </p:nvSpPr>
        <p:spPr>
          <a:xfrm>
            <a:off x="5254500" y="4749850"/>
            <a:ext cx="34836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Creative Commons Icons and Logo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, Creative Commons,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6"/>
              </a:rPr>
              <a:t>CC BY 4.0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16" name="Google Shape;216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0646" y="501900"/>
            <a:ext cx="1940463" cy="46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Attribution (BY)</a:t>
            </a:r>
            <a:endParaRPr b="1"/>
          </a:p>
        </p:txBody>
      </p:sp>
      <p:sp>
        <p:nvSpPr>
          <p:cNvPr id="222" name="Google Shape;222;p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223" name="Google Shape;223;p31"/>
          <p:cNvSpPr txBox="1">
            <a:spLocks noGrp="1"/>
          </p:cNvSpPr>
          <p:nvPr>
            <p:ph type="body" idx="2"/>
          </p:nvPr>
        </p:nvSpPr>
        <p:spPr>
          <a:xfrm>
            <a:off x="2900500" y="2630288"/>
            <a:ext cx="5826300" cy="17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6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Must give credit to the author of the work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Basic requirement for all Creative Commons licences</a:t>
            </a:r>
            <a:endParaRPr sz="2200"/>
          </a:p>
        </p:txBody>
      </p:sp>
      <p:sp>
        <p:nvSpPr>
          <p:cNvPr id="224" name="Google Shape;224;p31"/>
          <p:cNvSpPr txBox="1"/>
          <p:nvPr/>
        </p:nvSpPr>
        <p:spPr>
          <a:xfrm>
            <a:off x="5427100" y="4749850"/>
            <a:ext cx="3299700" cy="3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Creative Commons BY icon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, Creative Commons,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CC BY 4.0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25" name="Google Shape;225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47038" y="575500"/>
            <a:ext cx="1699521" cy="16995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2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ShareAlike (SA)</a:t>
            </a:r>
            <a:endParaRPr b="1"/>
          </a:p>
        </p:txBody>
      </p:sp>
      <p:sp>
        <p:nvSpPr>
          <p:cNvPr id="231" name="Google Shape;231;p3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232" name="Google Shape;232;p32"/>
          <p:cNvSpPr txBox="1">
            <a:spLocks noGrp="1"/>
          </p:cNvSpPr>
          <p:nvPr>
            <p:ph type="body" idx="2"/>
          </p:nvPr>
        </p:nvSpPr>
        <p:spPr>
          <a:xfrm>
            <a:off x="3074450" y="2635125"/>
            <a:ext cx="5421600" cy="163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6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If the original content is adapted, the new (modified) work must be shared under the same licence (i.e. cannot be more restricted)</a:t>
            </a:r>
            <a:endParaRPr sz="2200"/>
          </a:p>
        </p:txBody>
      </p:sp>
      <p:pic>
        <p:nvPicPr>
          <p:cNvPr id="233" name="Google Shape;23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9650" y="524400"/>
            <a:ext cx="1699513" cy="1699513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2"/>
          <p:cNvSpPr txBox="1"/>
          <p:nvPr/>
        </p:nvSpPr>
        <p:spPr>
          <a:xfrm>
            <a:off x="5750350" y="4749850"/>
            <a:ext cx="2978100" cy="3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Creative Commons SA icon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, Creative Commons,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CC BY 4.0</a:t>
            </a:r>
            <a:endParaRPr sz="800" u="sng">
              <a:solidFill>
                <a:schemeClr val="hlink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3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Non Commercial (NC)</a:t>
            </a:r>
            <a:endParaRPr b="1"/>
          </a:p>
        </p:txBody>
      </p:sp>
      <p:sp>
        <p:nvSpPr>
          <p:cNvPr id="240" name="Google Shape;240;p3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241" name="Google Shape;241;p33"/>
          <p:cNvSpPr txBox="1">
            <a:spLocks noGrp="1"/>
          </p:cNvSpPr>
          <p:nvPr>
            <p:ph type="body" idx="2"/>
          </p:nvPr>
        </p:nvSpPr>
        <p:spPr>
          <a:xfrm>
            <a:off x="3090625" y="2426600"/>
            <a:ext cx="5596200" cy="20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600"/>
              </a:spcBef>
              <a:spcAft>
                <a:spcPts val="0"/>
              </a:spcAft>
              <a:buSzPts val="2100"/>
              <a:buChar char="▪"/>
            </a:pPr>
            <a:r>
              <a:rPr lang="en" sz="2100"/>
              <a:t>Content cannot be used for commercial purposes (i.e. sold for profit)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▪"/>
            </a:pPr>
            <a:r>
              <a:rPr lang="en" sz="2100"/>
              <a:t>Applies to the “use” being made, not the “user”</a:t>
            </a:r>
            <a:endParaRPr sz="2100"/>
          </a:p>
        </p:txBody>
      </p:sp>
      <p:pic>
        <p:nvPicPr>
          <p:cNvPr id="242" name="Google Shape;24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8963" y="467825"/>
            <a:ext cx="1699513" cy="1699513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3"/>
          <p:cNvSpPr txBox="1"/>
          <p:nvPr/>
        </p:nvSpPr>
        <p:spPr>
          <a:xfrm>
            <a:off x="5651125" y="4749850"/>
            <a:ext cx="3035700" cy="34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Creative Commons NC icon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, Creative Commons,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CC BY 4.0</a:t>
            </a:r>
            <a:endParaRPr sz="800" u="sng">
              <a:solidFill>
                <a:schemeClr val="hlink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>
            <a:spLocks noGrp="1"/>
          </p:cNvSpPr>
          <p:nvPr>
            <p:ph type="title"/>
          </p:nvPr>
        </p:nvSpPr>
        <p:spPr>
          <a:xfrm>
            <a:off x="670673" y="763025"/>
            <a:ext cx="3246900" cy="9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/>
              <a:t>By the end of this webinar you will:</a:t>
            </a:r>
            <a:endParaRPr sz="2500" b="1"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2"/>
          </p:nvPr>
        </p:nvSpPr>
        <p:spPr>
          <a:xfrm>
            <a:off x="4613975" y="517150"/>
            <a:ext cx="4229700" cy="41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 familiar with copyright in a publishing context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Understand CDN funder requirements for sharing research outputs 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Know how to make your work available in Open Access (OA)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Understand how Creative Commons (CC) licences apply to OA publications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Know what supports are available through uOttawa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4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No Derivatives (ND)</a:t>
            </a:r>
            <a:endParaRPr b="1"/>
          </a:p>
        </p:txBody>
      </p:sp>
      <p:sp>
        <p:nvSpPr>
          <p:cNvPr id="249" name="Google Shape;249;p3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250" name="Google Shape;250;p34"/>
          <p:cNvSpPr txBox="1">
            <a:spLocks noGrp="1"/>
          </p:cNvSpPr>
          <p:nvPr>
            <p:ph type="body" idx="2"/>
          </p:nvPr>
        </p:nvSpPr>
        <p:spPr>
          <a:xfrm>
            <a:off x="3151875" y="2684925"/>
            <a:ext cx="5469900" cy="99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6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Adaptations of the original work cannot be shared publicly (only used privately)</a:t>
            </a:r>
            <a:endParaRPr sz="2200"/>
          </a:p>
        </p:txBody>
      </p:sp>
      <p:pic>
        <p:nvPicPr>
          <p:cNvPr id="251" name="Google Shape;25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7063" y="507425"/>
            <a:ext cx="1699513" cy="1699513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4"/>
          <p:cNvSpPr txBox="1"/>
          <p:nvPr/>
        </p:nvSpPr>
        <p:spPr>
          <a:xfrm>
            <a:off x="5591374" y="4749850"/>
            <a:ext cx="3119700" cy="3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Creative Commons ND icon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, Creative Commons,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CC BY 4.0</a:t>
            </a:r>
            <a:endParaRPr sz="800" u="sng">
              <a:solidFill>
                <a:schemeClr val="hlink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5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Levels of Openness</a:t>
            </a:r>
            <a:endParaRPr b="1"/>
          </a:p>
        </p:txBody>
      </p:sp>
      <p:sp>
        <p:nvSpPr>
          <p:cNvPr id="258" name="Google Shape;258;p35"/>
          <p:cNvSpPr txBox="1">
            <a:spLocks noGrp="1"/>
          </p:cNvSpPr>
          <p:nvPr>
            <p:ph type="sldNum" idx="12"/>
          </p:nvPr>
        </p:nvSpPr>
        <p:spPr>
          <a:xfrm>
            <a:off x="854417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grpSp>
        <p:nvGrpSpPr>
          <p:cNvPr id="259" name="Google Shape;259;p35"/>
          <p:cNvGrpSpPr/>
          <p:nvPr/>
        </p:nvGrpSpPr>
        <p:grpSpPr>
          <a:xfrm>
            <a:off x="6776803" y="3595223"/>
            <a:ext cx="304009" cy="326513"/>
            <a:chOff x="616425" y="2329600"/>
            <a:chExt cx="361700" cy="388475"/>
          </a:xfrm>
        </p:grpSpPr>
        <p:sp>
          <p:nvSpPr>
            <p:cNvPr id="260" name="Google Shape;260;p35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5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5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5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5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5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5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5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8" name="Google Shape;268;p35"/>
          <p:cNvGrpSpPr/>
          <p:nvPr/>
        </p:nvGrpSpPr>
        <p:grpSpPr>
          <a:xfrm>
            <a:off x="4399375" y="3624729"/>
            <a:ext cx="397136" cy="305017"/>
            <a:chOff x="568950" y="3686775"/>
            <a:chExt cx="472500" cy="362900"/>
          </a:xfrm>
        </p:grpSpPr>
        <p:sp>
          <p:nvSpPr>
            <p:cNvPr id="269" name="Google Shape;269;p35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5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5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2" name="Google Shape;272;p35"/>
          <p:cNvGrpSpPr/>
          <p:nvPr/>
        </p:nvGrpSpPr>
        <p:grpSpPr>
          <a:xfrm>
            <a:off x="6762471" y="1223653"/>
            <a:ext cx="332670" cy="332670"/>
            <a:chOff x="6649150" y="309350"/>
            <a:chExt cx="395800" cy="395800"/>
          </a:xfrm>
        </p:grpSpPr>
        <p:sp>
          <p:nvSpPr>
            <p:cNvPr id="273" name="Google Shape;273;p35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5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5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5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5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5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5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5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5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5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5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5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5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5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5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5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5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5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5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5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5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5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5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6" name="Google Shape;296;p35"/>
          <p:cNvGrpSpPr/>
          <p:nvPr/>
        </p:nvGrpSpPr>
        <p:grpSpPr>
          <a:xfrm>
            <a:off x="4489960" y="1218799"/>
            <a:ext cx="215966" cy="342399"/>
            <a:chOff x="6718575" y="2318625"/>
            <a:chExt cx="256950" cy="407375"/>
          </a:xfrm>
        </p:grpSpPr>
        <p:sp>
          <p:nvSpPr>
            <p:cNvPr id="297" name="Google Shape;297;p35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5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5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5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5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5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5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5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05" name="Google Shape;305;p35"/>
          <p:cNvPicPr preferRelativeResize="0"/>
          <p:nvPr/>
        </p:nvPicPr>
        <p:blipFill rotWithShape="1">
          <a:blip r:embed="rId3">
            <a:alphaModFix/>
          </a:blip>
          <a:srcRect t="11816"/>
          <a:stretch/>
        </p:blipFill>
        <p:spPr>
          <a:xfrm>
            <a:off x="4399368" y="366713"/>
            <a:ext cx="2647650" cy="4535525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35"/>
          <p:cNvSpPr txBox="1"/>
          <p:nvPr/>
        </p:nvSpPr>
        <p:spPr>
          <a:xfrm>
            <a:off x="145200" y="4388250"/>
            <a:ext cx="2224800" cy="7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Ordering of Creative Commons licences from most to least permissive</a:t>
            </a: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, Wikimedia Commons,</a:t>
            </a:r>
            <a:r>
              <a:rPr lang="en" sz="800">
                <a:solidFill>
                  <a:schemeClr val="dk1"/>
                </a:solidFill>
                <a:uFill>
                  <a:noFill/>
                </a:uFill>
                <a:latin typeface="Nunito Sans"/>
                <a:ea typeface="Nunito Sans"/>
                <a:cs typeface="Nunito Sans"/>
                <a:sym typeface="Nunito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CC BY-SA 4.0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(modification: removed CC0)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07" name="Google Shape;307;p35"/>
          <p:cNvSpPr/>
          <p:nvPr/>
        </p:nvSpPr>
        <p:spPr>
          <a:xfrm>
            <a:off x="5475668" y="312750"/>
            <a:ext cx="623400" cy="439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35"/>
          <p:cNvSpPr/>
          <p:nvPr/>
        </p:nvSpPr>
        <p:spPr>
          <a:xfrm rot="10800000">
            <a:off x="4604768" y="278925"/>
            <a:ext cx="870900" cy="487200"/>
          </a:xfrm>
          <a:prstGeom prst="trapezoid">
            <a:avLst>
              <a:gd name="adj" fmla="val 19610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9" name="Google Shape;309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75568" y="397381"/>
            <a:ext cx="1089550" cy="2699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0" name="Google Shape;310;p35"/>
          <p:cNvCxnSpPr/>
          <p:nvPr/>
        </p:nvCxnSpPr>
        <p:spPr>
          <a:xfrm>
            <a:off x="4760718" y="785600"/>
            <a:ext cx="5493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Creative Commons Licences and Publishing Agreements</a:t>
            </a:r>
            <a:endParaRPr b="1"/>
          </a:p>
        </p:txBody>
      </p:sp>
      <p:sp>
        <p:nvSpPr>
          <p:cNvPr id="316" name="Google Shape;316;p3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317" name="Google Shape;317;p36"/>
          <p:cNvSpPr txBox="1">
            <a:spLocks noGrp="1"/>
          </p:cNvSpPr>
          <p:nvPr>
            <p:ph type="body" idx="2"/>
          </p:nvPr>
        </p:nvSpPr>
        <p:spPr>
          <a:xfrm>
            <a:off x="3004800" y="380850"/>
            <a:ext cx="5830800" cy="45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100"/>
              <a:t>As per publishing agreement: </a:t>
            </a:r>
            <a:endParaRPr sz="2100"/>
          </a:p>
          <a:p>
            <a:pPr marL="457200" lvl="0" indent="-336550" algn="l" rtl="0">
              <a:spcBef>
                <a:spcPts val="600"/>
              </a:spcBef>
              <a:spcAft>
                <a:spcPts val="0"/>
              </a:spcAft>
              <a:buSzPts val="1700"/>
              <a:buChar char="▪"/>
            </a:pPr>
            <a:r>
              <a:rPr lang="en" sz="1700"/>
              <a:t>One licence for entire journal</a:t>
            </a:r>
            <a:endParaRPr sz="17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ex. PLoS ONE uses CC BY only</a:t>
            </a:r>
            <a:endParaRPr sz="13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▪"/>
            </a:pPr>
            <a:r>
              <a:rPr lang="en" sz="1700"/>
              <a:t>Choice of licences </a:t>
            </a:r>
            <a:endParaRPr sz="17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ex. OUP Journals use CC BY, CC BY-NC and          CC BY-NC-ND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100"/>
              <a:t>Watch out for: </a:t>
            </a:r>
            <a:endParaRPr sz="2100"/>
          </a:p>
          <a:p>
            <a:pPr marL="457200" lvl="0" indent="-3365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Char char="▪"/>
            </a:pPr>
            <a:r>
              <a:rPr lang="en" sz="1700"/>
              <a:t>Journals that charge more for a less restrictive licence</a:t>
            </a:r>
            <a:endParaRPr sz="1700"/>
          </a:p>
          <a:p>
            <a:pPr marL="457200" lvl="0" indent="-3365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700"/>
              <a:buChar char="▪"/>
            </a:pPr>
            <a:r>
              <a:rPr lang="en" sz="1700"/>
              <a:t>Publishers who have their own open licence that sounds like Creative Commons but have additional conditions</a:t>
            </a:r>
            <a:endParaRPr sz="170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67031"/>
                </a:solidFill>
              </a:rPr>
              <a:t>➽</a:t>
            </a:r>
            <a:r>
              <a:rPr lang="en" sz="1800"/>
              <a:t> For accurate definitions of CC licences, go to: 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https://creativecommons.org/about/cclicenses/</a:t>
            </a:r>
            <a:r>
              <a:rPr lang="en" sz="1600"/>
              <a:t> </a:t>
            </a:r>
            <a:endParaRPr sz="1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7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4.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Making Your Publications Open Access </a:t>
            </a:r>
            <a:endParaRPr b="1"/>
          </a:p>
        </p:txBody>
      </p:sp>
      <p:sp>
        <p:nvSpPr>
          <p:cNvPr id="323" name="Google Shape;323;p3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pic>
        <p:nvPicPr>
          <p:cNvPr id="324" name="Google Shape;324;p37"/>
          <p:cNvPicPr preferRelativeResize="0"/>
          <p:nvPr/>
        </p:nvPicPr>
        <p:blipFill rotWithShape="1">
          <a:blip r:embed="rId4">
            <a:alphaModFix/>
          </a:blip>
          <a:srcRect l="7349" r="7587"/>
          <a:stretch/>
        </p:blipFill>
        <p:spPr>
          <a:xfrm>
            <a:off x="2578600" y="0"/>
            <a:ext cx="65653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37"/>
          <p:cNvSpPr txBox="1"/>
          <p:nvPr/>
        </p:nvSpPr>
        <p:spPr>
          <a:xfrm>
            <a:off x="4473350" y="4749850"/>
            <a:ext cx="2775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Image</a:t>
            </a:r>
            <a:r>
              <a:rPr lang="en" sz="800">
                <a:solidFill>
                  <a:srgbClr val="111111"/>
                </a:solidFill>
                <a:latin typeface="Nunito Sans"/>
                <a:ea typeface="Nunito Sans"/>
                <a:cs typeface="Nunito Sans"/>
                <a:sym typeface="Nunito Sans"/>
              </a:rPr>
              <a:t> by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6"/>
              </a:rPr>
              <a:t>200degrees</a:t>
            </a:r>
            <a:r>
              <a:rPr lang="en" sz="800">
                <a:solidFill>
                  <a:srgbClr val="111111"/>
                </a:solidFill>
                <a:latin typeface="Nunito Sans"/>
                <a:ea typeface="Nunito Sans"/>
                <a:cs typeface="Nunito Sans"/>
                <a:sym typeface="Nunito Sans"/>
              </a:rPr>
              <a:t> from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7"/>
              </a:rPr>
              <a:t>Pixabay</a:t>
            </a:r>
            <a:r>
              <a:rPr lang="en" sz="800">
                <a:solidFill>
                  <a:srgbClr val="111111"/>
                </a:solidFill>
                <a:latin typeface="Nunito Sans"/>
                <a:ea typeface="Nunito Sans"/>
                <a:cs typeface="Nunito Sans"/>
                <a:sym typeface="Nunito Sans"/>
              </a:rPr>
              <a:t>,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8"/>
              </a:rPr>
              <a:t>Pixabay Licence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Finding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 Journals </a:t>
            </a:r>
            <a:endParaRPr b="1"/>
          </a:p>
        </p:txBody>
      </p:sp>
      <p:sp>
        <p:nvSpPr>
          <p:cNvPr id="331" name="Google Shape;331;p3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332" name="Google Shape;332;p38"/>
          <p:cNvSpPr txBox="1"/>
          <p:nvPr/>
        </p:nvSpPr>
        <p:spPr>
          <a:xfrm>
            <a:off x="2835625" y="648625"/>
            <a:ext cx="5883900" cy="3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Directory of Open Access Journals (DOAJ) </a:t>
            </a:r>
            <a:endParaRPr sz="23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https://doaj.org/</a:t>
            </a:r>
            <a:r>
              <a:rPr lang="en" sz="23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23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Open Journal Matcher</a:t>
            </a:r>
            <a:endParaRPr sz="23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 u="sng">
                <a:solidFill>
                  <a:schemeClr val="hlink"/>
                </a:solidFill>
                <a:highlight>
                  <a:srgbClr val="FFFFFF"/>
                </a:highlight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https://ojm.ocert.at/</a:t>
            </a:r>
            <a:endParaRPr sz="23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300">
              <a:solidFill>
                <a:srgbClr val="66666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3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3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9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</a:rPr>
              <a:t>Finding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</a:rPr>
              <a:t>Open Access Journals </a:t>
            </a:r>
            <a:endParaRPr b="1"/>
          </a:p>
        </p:txBody>
      </p:sp>
      <p:sp>
        <p:nvSpPr>
          <p:cNvPr id="338" name="Google Shape;338;p3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339" name="Google Shape;339;p39"/>
          <p:cNvSpPr txBox="1"/>
          <p:nvPr/>
        </p:nvSpPr>
        <p:spPr>
          <a:xfrm>
            <a:off x="2822700" y="575500"/>
            <a:ext cx="6321300" cy="44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40" name="Google Shape;34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8850" y="1038850"/>
            <a:ext cx="6321300" cy="3569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0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 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Journals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Financial Support</a:t>
            </a:r>
            <a:endParaRPr b="1"/>
          </a:p>
        </p:txBody>
      </p:sp>
      <p:sp>
        <p:nvSpPr>
          <p:cNvPr id="346" name="Google Shape;346;p4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347" name="Google Shape;347;p40"/>
          <p:cNvSpPr txBox="1"/>
          <p:nvPr/>
        </p:nvSpPr>
        <p:spPr>
          <a:xfrm>
            <a:off x="2822700" y="680750"/>
            <a:ext cx="6034200" cy="29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Criteria</a:t>
            </a:r>
            <a:endParaRPr sz="22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Faculty, employees, affiliated researchers, current grad students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Fully open access journals (no hybrid)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Part of a larger strategy of OA support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https://scholarlycommunication.uottawa.ca/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uottawa-initiatives/financial-support</a:t>
            </a: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 Repositories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uO Research</a:t>
            </a:r>
            <a:endParaRPr b="1"/>
          </a:p>
        </p:txBody>
      </p:sp>
      <p:sp>
        <p:nvSpPr>
          <p:cNvPr id="353" name="Google Shape;353;p4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pic>
        <p:nvPicPr>
          <p:cNvPr id="354" name="Google Shape;354;p41" title="DOI import publication details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2897" y="839850"/>
            <a:ext cx="4955525" cy="3716650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41"/>
          <p:cNvSpPr txBox="1"/>
          <p:nvPr/>
        </p:nvSpPr>
        <p:spPr>
          <a:xfrm>
            <a:off x="2872350" y="250100"/>
            <a:ext cx="60504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Demo: DOI, Sherpa/Romeo lookup &amp; Embargo feature</a:t>
            </a:r>
            <a:endParaRPr sz="1800" i="1" u="sng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56" name="Google Shape;356;p41"/>
          <p:cNvSpPr txBox="1"/>
          <p:nvPr/>
        </p:nvSpPr>
        <p:spPr>
          <a:xfrm>
            <a:off x="4700363" y="4640625"/>
            <a:ext cx="2280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https://ruor.uottawa.ca/</a:t>
            </a:r>
            <a:endParaRPr sz="1700"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2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 Repositories</a:t>
            </a:r>
            <a:endParaRPr b="1"/>
          </a:p>
        </p:txBody>
      </p:sp>
      <p:sp>
        <p:nvSpPr>
          <p:cNvPr id="362" name="Google Shape;362;p4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363" name="Google Shape;363;p42"/>
          <p:cNvSpPr txBox="1"/>
          <p:nvPr/>
        </p:nvSpPr>
        <p:spPr>
          <a:xfrm>
            <a:off x="2822700" y="680750"/>
            <a:ext cx="6034200" cy="30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Unpaywall </a:t>
            </a:r>
            <a:endParaRPr sz="22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https://unpaywall.org/</a:t>
            </a:r>
            <a:endParaRPr sz="23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Browser extension for Chrome and Firefox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Searches repositories, websites and databases for OA versions of articles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800"/>
              <a:buFont typeface="Nunito Sans"/>
              <a:buChar char="●"/>
            </a:pPr>
            <a:r>
              <a:rPr lang="en" sz="18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Immediately shows if an OA copy is available</a:t>
            </a:r>
            <a:endParaRPr sz="18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3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 Repositories</a:t>
            </a:r>
            <a:endParaRPr b="1"/>
          </a:p>
        </p:txBody>
      </p:sp>
      <p:sp>
        <p:nvSpPr>
          <p:cNvPr id="369" name="Google Shape;369;p4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sp>
        <p:nvSpPr>
          <p:cNvPr id="370" name="Google Shape;370;p43"/>
          <p:cNvSpPr txBox="1"/>
          <p:nvPr/>
        </p:nvSpPr>
        <p:spPr>
          <a:xfrm>
            <a:off x="2826036" y="620538"/>
            <a:ext cx="2820551" cy="20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Unpaywall </a:t>
            </a:r>
            <a:endParaRPr sz="22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No OA version available:	</a:t>
            </a:r>
            <a:endParaRPr sz="18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371" name="Google Shape;371;p43" title="Unpaywall no success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87688" y="2167225"/>
            <a:ext cx="2605357" cy="195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43" title="Unpaywalldemo.mp4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86425" y="2167220"/>
            <a:ext cx="2605350" cy="195403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E40530-8E95-420F-9B54-129161B7C367}"/>
              </a:ext>
            </a:extLst>
          </p:cNvPr>
          <p:cNvSpPr txBox="1"/>
          <p:nvPr/>
        </p:nvSpPr>
        <p:spPr>
          <a:xfrm>
            <a:off x="5824106" y="1551369"/>
            <a:ext cx="27299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18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OA version available:</a:t>
            </a:r>
            <a:endParaRPr lang="en-CA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ctrTitle"/>
          </p:nvPr>
        </p:nvSpPr>
        <p:spPr>
          <a:xfrm>
            <a:off x="277100" y="2694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1.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Copyright</a:t>
            </a:r>
            <a:endParaRPr b="1"/>
          </a:p>
        </p:txBody>
      </p:sp>
      <p:sp>
        <p:nvSpPr>
          <p:cNvPr id="108" name="Google Shape;108;p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109" name="Google Shape;109;p17"/>
          <p:cNvPicPr preferRelativeResize="0"/>
          <p:nvPr/>
        </p:nvPicPr>
        <p:blipFill rotWithShape="1">
          <a:blip r:embed="rId4">
            <a:alphaModFix/>
          </a:blip>
          <a:srcRect l="56478" t="18349" r="3578" b="40900"/>
          <a:stretch/>
        </p:blipFill>
        <p:spPr>
          <a:xfrm rot="10800000">
            <a:off x="2569048" y="-3"/>
            <a:ext cx="6574952" cy="5165703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7"/>
          <p:cNvSpPr txBox="1"/>
          <p:nvPr/>
        </p:nvSpPr>
        <p:spPr>
          <a:xfrm>
            <a:off x="7318900" y="4810300"/>
            <a:ext cx="1738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Image  by Mélanie Brunet,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CC0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4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Thank you!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Questions?</a:t>
            </a:r>
            <a:endParaRPr b="1"/>
          </a:p>
        </p:txBody>
      </p:sp>
      <p:sp>
        <p:nvSpPr>
          <p:cNvPr id="378" name="Google Shape;378;p44"/>
          <p:cNvSpPr txBox="1">
            <a:spLocks noGrp="1"/>
          </p:cNvSpPr>
          <p:nvPr>
            <p:ph type="body" idx="1"/>
          </p:nvPr>
        </p:nvSpPr>
        <p:spPr>
          <a:xfrm>
            <a:off x="2886150" y="575500"/>
            <a:ext cx="6063900" cy="28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Mélanie Brunet, Copyright Services Librarian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melanie.brunet@uottawa.ca</a:t>
            </a:r>
            <a:r>
              <a:rPr lang="en" sz="1700" i="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Jeanette Hatherill, Scholarly Communication Librarian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jeanette.hatherill@uottawa.ca</a:t>
            </a:r>
            <a:r>
              <a:rPr lang="en" sz="1700" i="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>
                <a:solidFill>
                  <a:schemeClr val="dk2"/>
                </a:solidFill>
                <a:latin typeface="Nunito Sans"/>
                <a:ea typeface="Nunito Sans"/>
                <a:cs typeface="Nunito Sans"/>
                <a:sym typeface="Nunito Sans"/>
              </a:rPr>
              <a:t>Chantal Ripp, Research Data Management Librarian (Interim)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i="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chantal.ripp@uottawa.ca</a:t>
            </a: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i="0">
              <a:solidFill>
                <a:schemeClr val="dk2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79" name="Google Shape;379;p4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sp>
        <p:nvSpPr>
          <p:cNvPr id="380" name="Google Shape;380;p44"/>
          <p:cNvSpPr txBox="1">
            <a:spLocks noGrp="1"/>
          </p:cNvSpPr>
          <p:nvPr>
            <p:ph type="body" idx="2"/>
          </p:nvPr>
        </p:nvSpPr>
        <p:spPr>
          <a:xfrm>
            <a:off x="2886150" y="4507725"/>
            <a:ext cx="5225100" cy="4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hlinkClick r:id="rId6"/>
              </a:rPr>
              <a:t>Ulysses p</a:t>
            </a:r>
            <a:r>
              <a:rPr lang="en" sz="1300" u="sng">
                <a:solidFill>
                  <a:schemeClr val="hlink"/>
                </a:solidFill>
                <a:hlinkClick r:id="rId6"/>
              </a:rPr>
              <a:t>resentation template</a:t>
            </a:r>
            <a:r>
              <a:rPr lang="en" sz="1300"/>
              <a:t> by </a:t>
            </a:r>
            <a:r>
              <a:rPr lang="en" sz="1300" u="sng">
                <a:solidFill>
                  <a:schemeClr val="hlink"/>
                </a:solidFill>
                <a:hlinkClick r:id="rId7"/>
              </a:rPr>
              <a:t>SlidesCarnival</a:t>
            </a:r>
            <a:r>
              <a:rPr lang="en" sz="1300"/>
              <a:t>, </a:t>
            </a:r>
            <a:r>
              <a:rPr lang="en" sz="1300" u="sng">
                <a:solidFill>
                  <a:schemeClr val="hlink"/>
                </a:solidFill>
                <a:hlinkClick r:id="rId8"/>
              </a:rPr>
              <a:t>CC BY 4.0</a:t>
            </a:r>
            <a:endParaRPr sz="1300">
              <a:solidFill>
                <a:srgbClr val="F6703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31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386" name="Google Shape;386;p45"/>
          <p:cNvSpPr txBox="1">
            <a:spLocks noGrp="1"/>
          </p:cNvSpPr>
          <p:nvPr>
            <p:ph type="title"/>
          </p:nvPr>
        </p:nvSpPr>
        <p:spPr>
          <a:xfrm>
            <a:off x="234450" y="58125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 support at University of Ottawa </a:t>
            </a:r>
            <a:endParaRPr b="1"/>
          </a:p>
        </p:txBody>
      </p:sp>
      <p:sp>
        <p:nvSpPr>
          <p:cNvPr id="387" name="Google Shape;387;p45"/>
          <p:cNvSpPr txBox="1"/>
          <p:nvPr/>
        </p:nvSpPr>
        <p:spPr>
          <a:xfrm>
            <a:off x="3188375" y="388350"/>
            <a:ext cx="5309100" cy="15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Practice Open Access</a:t>
            </a:r>
            <a:endParaRPr sz="1700" b="1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https://scholarlycommunication.uottawa.ca/open-access/practice-open-access</a:t>
            </a:r>
            <a:endParaRPr sz="1600" u="sng">
              <a:solidFill>
                <a:schemeClr val="hlink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Green and Gold Route</a:t>
            </a: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88" name="Google Shape;388;p45"/>
          <p:cNvSpPr txBox="1"/>
          <p:nvPr/>
        </p:nvSpPr>
        <p:spPr>
          <a:xfrm>
            <a:off x="3463368" y="3380900"/>
            <a:ext cx="4885800" cy="12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Financial Support</a:t>
            </a:r>
            <a:endParaRPr sz="1700" b="1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https://scholarlycommunication.uottawa.ca/uottawa-initiatives/financial-support</a:t>
            </a: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Financial Support for Open Access Publishing</a:t>
            </a: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89" name="Google Shape;389;p45"/>
          <p:cNvSpPr txBox="1"/>
          <p:nvPr/>
        </p:nvSpPr>
        <p:spPr>
          <a:xfrm>
            <a:off x="4390834" y="1973350"/>
            <a:ext cx="2904300" cy="6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uO Research</a:t>
            </a:r>
            <a:endParaRPr sz="1700" b="1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https://ruor.uottawa.ca</a:t>
            </a:r>
            <a:endParaRPr sz="1700" u="sng">
              <a:solidFill>
                <a:schemeClr val="hlink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Deposit your research</a:t>
            </a:r>
            <a:endParaRPr sz="17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4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32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395" name="Google Shape;395;p46"/>
          <p:cNvSpPr txBox="1">
            <a:spLocks noGrp="1"/>
          </p:cNvSpPr>
          <p:nvPr>
            <p:ph type="title"/>
          </p:nvPr>
        </p:nvSpPr>
        <p:spPr>
          <a:xfrm>
            <a:off x="234450" y="58125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Other resources</a:t>
            </a:r>
            <a:endParaRPr b="1"/>
          </a:p>
        </p:txBody>
      </p:sp>
      <p:sp>
        <p:nvSpPr>
          <p:cNvPr id="396" name="Google Shape;396;p46"/>
          <p:cNvSpPr txBox="1"/>
          <p:nvPr/>
        </p:nvSpPr>
        <p:spPr>
          <a:xfrm>
            <a:off x="2996025" y="843525"/>
            <a:ext cx="5636100" cy="15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How Open Is It? </a:t>
            </a:r>
            <a:endParaRPr sz="1600" b="1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A Guide for Evaluating the Openness of Journals</a:t>
            </a:r>
            <a:endParaRPr sz="1600" b="1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3"/>
              </a:rPr>
              <a:t> https://sparcopen.org/our-work/howopenisit/</a:t>
            </a: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397" name="Google Shape;397;p46"/>
          <p:cNvSpPr txBox="1"/>
          <p:nvPr/>
        </p:nvSpPr>
        <p:spPr>
          <a:xfrm>
            <a:off x="2758300" y="2813100"/>
            <a:ext cx="6272700" cy="14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latin typeface="Nunito Sans"/>
                <a:ea typeface="Nunito Sans"/>
                <a:cs typeface="Nunito Sans"/>
                <a:sym typeface="Nunito Sans"/>
              </a:rPr>
              <a:t>FAQ COVID-19 Rapid Response Data Sharing and Deposit Support</a:t>
            </a:r>
            <a:endParaRPr sz="1500" b="1"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4"/>
              </a:rPr>
              <a:t>https://biblio.uottawa.ca/en/services/faculty/research-data-management/faq-covid-19-rapid-response-data-sharing-and-deposit</a:t>
            </a: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Copyright Basics</a:t>
            </a:r>
            <a:endParaRPr b="1"/>
          </a:p>
        </p:txBody>
      </p:sp>
      <p:sp>
        <p:nvSpPr>
          <p:cNvPr id="116" name="Google Shape;116;p1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117" name="Google Shape;117;p18"/>
          <p:cNvSpPr txBox="1"/>
          <p:nvPr/>
        </p:nvSpPr>
        <p:spPr>
          <a:xfrm>
            <a:off x="2964275" y="633825"/>
            <a:ext cx="5941200" cy="38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Automatic upon fixation 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Copyright ownership: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914400" lvl="1" indent="-3492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1900"/>
              <a:buFont typeface="Nunito Sans"/>
              <a:buChar char="○"/>
            </a:pPr>
            <a:r>
              <a:rPr lang="en" sz="19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APUO and APTPUO members retain copyright under respective collective agreement </a:t>
            </a:r>
            <a:endParaRPr sz="19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914400" lvl="1" indent="-3492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1900"/>
              <a:buFont typeface="Nunito Sans"/>
              <a:buChar char="○"/>
            </a:pPr>
            <a:r>
              <a:rPr lang="en" sz="19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In joint authorship, each co-author owns copyright</a:t>
            </a:r>
            <a:endParaRPr sz="19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914400" lvl="1" indent="-3492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1900"/>
              <a:buFont typeface="Nunito Sans"/>
              <a:buChar char="○"/>
            </a:pPr>
            <a:r>
              <a:rPr lang="en" sz="19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Clarify copyright ownership status of all authors early on (students, staff, co-authors from other institutions or organisations)</a:t>
            </a:r>
            <a:endParaRPr sz="16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Copyright Transfer Agreements</a:t>
            </a:r>
            <a:endParaRPr b="1"/>
          </a:p>
        </p:txBody>
      </p:sp>
      <p:sp>
        <p:nvSpPr>
          <p:cNvPr id="123" name="Google Shape;123;p1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24" name="Google Shape;124;p19"/>
          <p:cNvSpPr txBox="1"/>
          <p:nvPr/>
        </p:nvSpPr>
        <p:spPr>
          <a:xfrm>
            <a:off x="2848001" y="202322"/>
            <a:ext cx="5957700" cy="46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Publishing and copyright transfers</a:t>
            </a:r>
            <a:endParaRPr sz="20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700"/>
              <a:buFont typeface="Nunito Sans"/>
              <a:buChar char="●"/>
            </a:pPr>
            <a:r>
              <a:rPr lang="en" sz="17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Publishers often require authors to sign copyright transfer agreements (CTAs) as a condition for publication </a:t>
            </a:r>
            <a:endParaRPr sz="17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365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1700"/>
              <a:buFont typeface="Nunito Sans"/>
              <a:buChar char="●"/>
            </a:pPr>
            <a:r>
              <a:rPr lang="en" sz="17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Publishers may require editors to transfer copyright for journals using their publication platforms</a:t>
            </a:r>
            <a:endParaRPr sz="17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Commons restrictions in CTAs:</a:t>
            </a:r>
            <a:endParaRPr sz="17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45720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rgbClr val="FF0000"/>
                </a:solidFill>
                <a:latin typeface="Nunito Sans"/>
                <a:ea typeface="Nunito Sans"/>
                <a:cs typeface="Nunito Sans"/>
                <a:sym typeface="Nunito Sans"/>
              </a:rPr>
              <a:t>x</a:t>
            </a:r>
            <a:r>
              <a:rPr lang="en" sz="17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 Posting on personal website, ResearchGate</a:t>
            </a:r>
            <a:endParaRPr sz="17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rgbClr val="FF0000"/>
                </a:solidFill>
                <a:latin typeface="Nunito Sans"/>
                <a:ea typeface="Nunito Sans"/>
                <a:cs typeface="Nunito Sans"/>
                <a:sym typeface="Nunito Sans"/>
              </a:rPr>
              <a:t>x</a:t>
            </a:r>
            <a:r>
              <a:rPr lang="en" sz="17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 Reusing in other formats</a:t>
            </a:r>
            <a:endParaRPr sz="17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rgbClr val="FF0000"/>
                </a:solidFill>
                <a:latin typeface="Nunito Sans"/>
                <a:ea typeface="Nunito Sans"/>
                <a:cs typeface="Nunito Sans"/>
                <a:sym typeface="Nunito Sans"/>
              </a:rPr>
              <a:t>x</a:t>
            </a:r>
            <a:r>
              <a:rPr lang="en" sz="17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 Preserving published version in a digital repository</a:t>
            </a:r>
            <a:endParaRPr sz="17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… ability to share widely</a:t>
            </a:r>
            <a:endParaRPr sz="17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 b="1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Know which rights you want to maintain before </a:t>
            </a:r>
            <a:endParaRPr sz="17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 b="1" dirty="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signing a CTA!</a:t>
            </a:r>
            <a:endParaRPr sz="1700" b="1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2.</a:t>
            </a:r>
            <a:endParaRPr sz="4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 </a:t>
            </a:r>
            <a:endParaRPr b="1"/>
          </a:p>
        </p:txBody>
      </p:sp>
      <p:sp>
        <p:nvSpPr>
          <p:cNvPr id="130" name="Google Shape;130;p2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131" name="Google Shape;131;p20"/>
          <p:cNvPicPr preferRelativeResize="0"/>
          <p:nvPr/>
        </p:nvPicPr>
        <p:blipFill rotWithShape="1">
          <a:blip r:embed="rId4">
            <a:alphaModFix/>
          </a:blip>
          <a:srcRect l="6787" r="7617"/>
          <a:stretch/>
        </p:blipFill>
        <p:spPr>
          <a:xfrm>
            <a:off x="2541025" y="0"/>
            <a:ext cx="6602977" cy="5143502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/>
          <p:nvPr/>
        </p:nvSpPr>
        <p:spPr>
          <a:xfrm>
            <a:off x="5804750" y="4772800"/>
            <a:ext cx="3219300" cy="3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5"/>
              </a:rPr>
              <a:t>Image</a:t>
            </a:r>
            <a:r>
              <a:rPr lang="en" sz="800">
                <a:solidFill>
                  <a:srgbClr val="191B26"/>
                </a:solidFill>
                <a:latin typeface="Nunito Sans"/>
                <a:ea typeface="Nunito Sans"/>
                <a:cs typeface="Nunito Sans"/>
                <a:sym typeface="Nunito Sans"/>
              </a:rPr>
              <a:t> by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Andreas Lischka</a:t>
            </a:r>
            <a:r>
              <a:rPr lang="en" sz="800">
                <a:solidFill>
                  <a:srgbClr val="191B26"/>
                </a:solidFill>
                <a:latin typeface="Nunito Sans"/>
                <a:ea typeface="Nunito Sans"/>
                <a:cs typeface="Nunito Sans"/>
                <a:sym typeface="Nunito Sans"/>
              </a:rPr>
              <a:t> from </a:t>
            </a:r>
            <a:r>
              <a:rPr lang="en" sz="800" u="sng">
                <a:solidFill>
                  <a:srgbClr val="1155CC"/>
                </a:solidFill>
                <a:latin typeface="Nunito Sans"/>
                <a:ea typeface="Nunito Sans"/>
                <a:cs typeface="Nunito Sans"/>
                <a:sym typeface="Nunito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r>
              <a:rPr lang="en" sz="800">
                <a:latin typeface="Nunito Sans"/>
                <a:ea typeface="Nunito Sans"/>
                <a:cs typeface="Nunito Sans"/>
                <a:sym typeface="Nunito Sans"/>
              </a:rPr>
              <a:t>, </a:t>
            </a:r>
            <a:r>
              <a:rPr lang="en" sz="800" u="sng">
                <a:solidFill>
                  <a:schemeClr val="hlink"/>
                </a:solidFill>
                <a:latin typeface="Nunito Sans"/>
                <a:ea typeface="Nunito Sans"/>
                <a:cs typeface="Nunito Sans"/>
                <a:sym typeface="Nunito Sans"/>
                <a:hlinkClick r:id="rId8"/>
              </a:rPr>
              <a:t>Pixabay Licence</a:t>
            </a:r>
            <a:r>
              <a:rPr lang="en" sz="800">
                <a:solidFill>
                  <a:srgbClr val="191B26"/>
                </a:solidFill>
                <a:highlight>
                  <a:srgbClr val="FFFFFF"/>
                </a:highlight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800"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</a:t>
            </a:r>
            <a:endParaRPr b="1"/>
          </a:p>
        </p:txBody>
      </p:sp>
      <p:sp>
        <p:nvSpPr>
          <p:cNvPr id="138" name="Google Shape;138;p2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139" name="Google Shape;139;p21"/>
          <p:cNvSpPr txBox="1"/>
          <p:nvPr/>
        </p:nvSpPr>
        <p:spPr>
          <a:xfrm>
            <a:off x="3069000" y="656750"/>
            <a:ext cx="5580000" cy="14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Open access (OA) literature is digital, online, free of charge, and free of most copyright and licensing restrictions</a:t>
            </a:r>
            <a:endParaRPr sz="23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</a:t>
            </a:r>
            <a:endParaRPr b="1"/>
          </a:p>
        </p:txBody>
      </p:sp>
      <p:sp>
        <p:nvSpPr>
          <p:cNvPr id="145" name="Google Shape;145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46" name="Google Shape;146;p22"/>
          <p:cNvSpPr txBox="1"/>
          <p:nvPr/>
        </p:nvSpPr>
        <p:spPr>
          <a:xfrm>
            <a:off x="2976775" y="575500"/>
            <a:ext cx="5849700" cy="31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Rationale</a:t>
            </a: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Increased visibility for your research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Advances research in a given discipline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Public access to publicly funded research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Ethical or moral imperative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Maintain copyright ownership of your work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Access</a:t>
            </a:r>
            <a:endParaRPr b="1"/>
          </a:p>
        </p:txBody>
      </p:sp>
      <p:sp>
        <p:nvSpPr>
          <p:cNvPr id="152" name="Google Shape;152;p2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53" name="Google Shape;153;p23"/>
          <p:cNvSpPr txBox="1"/>
          <p:nvPr/>
        </p:nvSpPr>
        <p:spPr>
          <a:xfrm>
            <a:off x="2976775" y="575500"/>
            <a:ext cx="5849700" cy="31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Rationale</a:t>
            </a: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Increased visibility for your research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Advances research in a given discipline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Public access to publicly funded research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Ethical or moral imperative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Maintain copyright ownership of your work</a:t>
            </a: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2100"/>
              <a:buFont typeface="Nunito Sans"/>
              <a:buChar char="●"/>
            </a:pPr>
            <a:r>
              <a:rPr lang="en" sz="2100">
                <a:solidFill>
                  <a:srgbClr val="767676"/>
                </a:solidFill>
                <a:latin typeface="Nunito Sans"/>
                <a:ea typeface="Nunito Sans"/>
                <a:cs typeface="Nunito Sans"/>
                <a:sym typeface="Nunito Sans"/>
              </a:rPr>
              <a:t>Comply with funder mandates</a:t>
            </a:r>
            <a:endParaRPr sz="2100" b="1">
              <a:solidFill>
                <a:srgbClr val="767676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lysses template">
  <a:themeElements>
    <a:clrScheme name="Custom 347">
      <a:dk1>
        <a:srgbClr val="000000"/>
      </a:dk1>
      <a:lt1>
        <a:srgbClr val="FFFFFF"/>
      </a:lt1>
      <a:dk2>
        <a:srgbClr val="575E5F"/>
      </a:dk2>
      <a:lt2>
        <a:srgbClr val="E7E4DD"/>
      </a:lt2>
      <a:accent1>
        <a:srgbClr val="F67031"/>
      </a:accent1>
      <a:accent2>
        <a:srgbClr val="FFA400"/>
      </a:accent2>
      <a:accent3>
        <a:srgbClr val="7A7AAA"/>
      </a:accent3>
      <a:accent4>
        <a:srgbClr val="00BCD4"/>
      </a:accent4>
      <a:accent5>
        <a:srgbClr val="F2496F"/>
      </a:accent5>
      <a:accent6>
        <a:srgbClr val="A2324B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1212</Words>
  <Application>Microsoft Office PowerPoint</Application>
  <PresentationFormat>On-screen Show (16:9)</PresentationFormat>
  <Paragraphs>233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Nunito Sans</vt:lpstr>
      <vt:lpstr>Calibri</vt:lpstr>
      <vt:lpstr>Georgia</vt:lpstr>
      <vt:lpstr>Ulysses template</vt:lpstr>
      <vt:lpstr>Open Access to Knowledge Part 1: Sharing Your Research Publications    Mélanie Brunet Jeanette Hatherill Chantal Ripp  University of Ottawa Library</vt:lpstr>
      <vt:lpstr>By the end of this webinar you will:</vt:lpstr>
      <vt:lpstr>1. Copyright</vt:lpstr>
      <vt:lpstr>Copyright Basics</vt:lpstr>
      <vt:lpstr>Copyright Transfer Agreements</vt:lpstr>
      <vt:lpstr>2. Open Access </vt:lpstr>
      <vt:lpstr>Open Access</vt:lpstr>
      <vt:lpstr>Open Access</vt:lpstr>
      <vt:lpstr>Open Access</vt:lpstr>
      <vt:lpstr>Open Access</vt:lpstr>
      <vt:lpstr>Open Access</vt:lpstr>
      <vt:lpstr>Open Access</vt:lpstr>
      <vt:lpstr>Open Access</vt:lpstr>
      <vt:lpstr>3. Creative Commons Licences</vt:lpstr>
      <vt:lpstr>What is a licence?   </vt:lpstr>
      <vt:lpstr> Licences</vt:lpstr>
      <vt:lpstr>Attribution (BY)</vt:lpstr>
      <vt:lpstr>ShareAlike (SA)</vt:lpstr>
      <vt:lpstr>Non Commercial (NC)</vt:lpstr>
      <vt:lpstr>No Derivatives (ND)</vt:lpstr>
      <vt:lpstr>Levels of Openness</vt:lpstr>
      <vt:lpstr>Creative Commons Licences and Publishing Agreements</vt:lpstr>
      <vt:lpstr>4. Making Your Publications Open Access </vt:lpstr>
      <vt:lpstr>Finding Open Access Journals </vt:lpstr>
      <vt:lpstr>Finding Open Access Journals </vt:lpstr>
      <vt:lpstr>Open Access  Journals  Financial Support</vt:lpstr>
      <vt:lpstr>Open Access Repositories   uO Research</vt:lpstr>
      <vt:lpstr>Open Access Repositories</vt:lpstr>
      <vt:lpstr>Open Access Repositories</vt:lpstr>
      <vt:lpstr>Thank you!  Questions?</vt:lpstr>
      <vt:lpstr>Open Access support at University of Ottawa </vt:lpstr>
      <vt:lpstr>Other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Access to Knowledge Part 1: Sharing Your Research Publications    Mélanie Brunet Jeanette Hatherill Chantal Ripp  University of Ottawa Library</dc:title>
  <dc:creator>Melanie Brunet</dc:creator>
  <cp:lastModifiedBy>Melanie Brunet</cp:lastModifiedBy>
  <cp:revision>1</cp:revision>
  <dcterms:modified xsi:type="dcterms:W3CDTF">2022-02-17T00:19:53Z</dcterms:modified>
</cp:coreProperties>
</file>