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Nunito Sans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93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7b2e82c3e_2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a7b2e82c3e_2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3137c340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53137c340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8ffa1e27e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8ffa1e27e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ffa1e27e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8ffa1e27e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6a736c650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6a736c650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86a736c650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86a736c650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6a736c65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6a736c65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86a736c65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86a736c650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86a736c650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86a736c650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86a736c650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86a736c650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3137c34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3137c34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86a736c650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86a736c650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8d5513e99d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8d5513e99d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86a736c650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86a736c650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86a736c65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86a736c65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8fc7fa457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8fc7fa457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86a736c65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86a736c65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a7b2e82c3e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a7b2e82c3e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8ffa1e27ed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8ffa1e27ed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8ffa1e27ed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8ffa1e27ed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ffa1e27ed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ffa1e27ed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9043b079e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9043b079e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b1443a0b5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b1443a0b5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8ffa1e27e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8ffa1e27e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8ffa1e27e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8ffa1e27e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6a736c650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86a736c650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86a736c65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86a736c65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ffa1e27ed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8ffa1e27ed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0cbc6d6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b0cbc6d6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277100" y="3983050"/>
            <a:ext cx="20241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Georgia"/>
              <a:buNone/>
              <a:defRPr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3000"/>
              <a:buFont typeface="Georgia"/>
              <a:buNone/>
              <a:defRPr sz="3000" i="1">
                <a:solidFill>
                  <a:srgbClr val="999999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646550" y="1989500"/>
            <a:ext cx="3246900" cy="21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Georgia"/>
              <a:buNone/>
              <a:defRPr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Georgia"/>
              <a:buNone/>
              <a:defRPr sz="3000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 flipH="1">
            <a:off x="4455300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2"/>
          </p:nvPr>
        </p:nvSpPr>
        <p:spPr>
          <a:xfrm>
            <a:off x="5130225" y="1016000"/>
            <a:ext cx="3470700" cy="30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800"/>
              <a:buAutoNum type="arabicPeriod"/>
              <a:defRPr sz="1800"/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SzPts val="1400"/>
              <a:buAutoNum type="alphaLcPeriod"/>
              <a:defRPr>
                <a:solidFill>
                  <a:srgbClr val="999999"/>
                </a:solidFill>
              </a:defRPr>
            </a:lvl2pPr>
            <a:lvl3pPr marL="1371600" lvl="2" indent="-317500" rtl="0">
              <a:spcBef>
                <a:spcPts val="1000"/>
              </a:spcBef>
              <a:spcAft>
                <a:spcPts val="0"/>
              </a:spcAft>
              <a:buSzPts val="1400"/>
              <a:buAutoNum type="romanLcPeriod"/>
              <a:defRPr>
                <a:solidFill>
                  <a:srgbClr val="999999"/>
                </a:solidFill>
              </a:defRPr>
            </a:lvl3pPr>
            <a:lvl4pPr marL="1828800" lvl="3" indent="-317500" rtl="0">
              <a:spcBef>
                <a:spcPts val="1000"/>
              </a:spcBef>
              <a:spcAft>
                <a:spcPts val="0"/>
              </a:spcAft>
              <a:buSzPts val="1400"/>
              <a:buAutoNum type="arabicPeriod"/>
              <a:defRPr>
                <a:solidFill>
                  <a:srgbClr val="999999"/>
                </a:solidFill>
              </a:defRPr>
            </a:lvl4pPr>
            <a:lvl5pPr marL="2286000" lvl="4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5pPr>
            <a:lvl6pPr marL="2743200" lvl="5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6pPr>
            <a:lvl7pPr marL="3200400" lvl="6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rabicPeriod"/>
              <a:defRPr>
                <a:solidFill>
                  <a:srgbClr val="999999"/>
                </a:solidFill>
              </a:defRPr>
            </a:lvl7pPr>
            <a:lvl8pPr marL="3657600" lvl="7" indent="-317500" rtl="0"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1400"/>
              <a:buAutoNum type="alphaLcPeriod"/>
              <a:defRPr>
                <a:solidFill>
                  <a:srgbClr val="999999"/>
                </a:solidFill>
              </a:defRPr>
            </a:lvl8pPr>
            <a:lvl9pPr marL="4114800" lvl="8" indent="-317500" rtl="0">
              <a:spcBef>
                <a:spcPts val="1000"/>
              </a:spcBef>
              <a:spcAft>
                <a:spcPts val="1000"/>
              </a:spcAft>
              <a:buClr>
                <a:srgbClr val="999999"/>
              </a:buClr>
              <a:buSzPts val="1400"/>
              <a:buAutoNum type="romanLcPeriod"/>
              <a:defRPr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646573" y="1016000"/>
            <a:ext cx="3246900" cy="9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 flipH="1">
            <a:off x="4518950" y="-3360875"/>
            <a:ext cx="113100" cy="91512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Georgia"/>
              <a:buChar char="▪"/>
              <a:defRPr sz="2400" i="1"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2400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/>
          <p:nvPr/>
        </p:nvSpPr>
        <p:spPr>
          <a:xfrm>
            <a:off x="3593400" y="22772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“</a:t>
            </a:r>
            <a:endParaRPr sz="720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3090625" y="2004313"/>
            <a:ext cx="55962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12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▪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1600"/>
              <a:buFont typeface="Georgia"/>
              <a:buChar char="-"/>
              <a:defRPr sz="1600" i="1">
                <a:solidFill>
                  <a:srgbClr val="F6703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090625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5959744" y="2004325"/>
            <a:ext cx="27270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left">
  <p:cSld name="TITLE_AND_BODY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136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234450" y="2004325"/>
            <a:ext cx="2046300" cy="25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half">
  <p:cSld name="TITLE_AND_BODY_1_1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0"/>
          <p:cNvSpPr/>
          <p:nvPr/>
        </p:nvSpPr>
        <p:spPr>
          <a:xfrm>
            <a:off x="4574903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511425" y="575500"/>
            <a:ext cx="3517200" cy="97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511425" y="1598600"/>
            <a:ext cx="3517200" cy="29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600"/>
              </a:spcBef>
              <a:spcAft>
                <a:spcPts val="0"/>
              </a:spcAft>
              <a:buSzPts val="1200"/>
              <a:buChar char="▪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-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users/mohamed_hassan-5229782/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unsplash.com/@surface?utm_source=unsplash&amp;utm_medium=referral&amp;utm_content=creditCopyText" TargetMode="External"/><Relationship Id="rId10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pixabay.com/illustrations/doctor-research-chemical-observes-3822863/" TargetMode="External"/><Relationship Id="rId9" Type="http://schemas.openxmlformats.org/officeDocument/2006/relationships/hyperlink" Target="https://pixabay.com/service/license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.gc.ca/eic/site/063.nsf/eng/h_F6765465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ellcome.ac.uk/coronavirus-covid-19/open-dat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license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@umby" TargetMode="External"/><Relationship Id="rId5" Type="http://schemas.openxmlformats.org/officeDocument/2006/relationships/hyperlink" Target="https://unsplash.com/photos/lhJrm1BRVV0" TargetMode="External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.gc.ca/eic/site/cipointernet-internetopic.nsf/eng/h_wr02281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c.gc.ca/eic/site/cipointernet-internetopic.nsf/eng/hom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eativecommons.org/licenses/by/4.0/" TargetMode="External"/><Relationship Id="rId5" Type="http://schemas.openxmlformats.org/officeDocument/2006/relationships/hyperlink" Target="https://creativecommons.org/about/downloads" TargetMode="External"/><Relationship Id="rId4" Type="http://schemas.openxmlformats.org/officeDocument/2006/relationships/hyperlink" Target="https://creativecommons.org/licenses/?lang=e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about/download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creativecommons.org/licenses/by/4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creativecommons.org/about/downloads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creativecommons.org/about/download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s://creativecommons.org/about/download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hyperlink" Target="https://creativecommons.org/licenses/by-sa/4.0/" TargetMode="External"/><Relationship Id="rId4" Type="http://schemas.openxmlformats.org/officeDocument/2006/relationships/hyperlink" Target="https://commons.wikimedia.org/wiki/File:Ordering_of_Creative_Commons_licenses_from_most_to_least_permissive.p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about/cclicense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ervice/license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200degrees-2051452/" TargetMode="External"/><Relationship Id="rId5" Type="http://schemas.openxmlformats.org/officeDocument/2006/relationships/hyperlink" Target="https://pixabay.com/vectors/statistic-survey-website-template-1606951/" TargetMode="Externa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ojm.ocert.at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lycommunication.uottawa.ca/uottawa-initiatives/financial-support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f3P46sOxwnCYpiM7w2aYu-yg2nePI34C/view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ruor.uottawa.ca/" TargetMode="External"/><Relationship Id="rId4" Type="http://schemas.openxmlformats.org/officeDocument/2006/relationships/image" Target="../media/image1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unpaywall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DH5rXe8Lpwj9Lm87NdC0niZ4wj0QRXXq/view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hyperlink" Target="http://drive.google.com/file/d/1c_O1vngr_obVuGI-QUFnXzWnNGwGSqet/view" TargetMode="Externa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publicdomain/zero/1.0/" TargetMode="Externa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" TargetMode="External"/><Relationship Id="rId3" Type="http://schemas.openxmlformats.org/officeDocument/2006/relationships/hyperlink" Target="mailto:melanie.brunet@uottawa.ca" TargetMode="External"/><Relationship Id="rId7" Type="http://schemas.openxmlformats.org/officeDocument/2006/relationships/hyperlink" Target="https://www.slidescarnival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slidescarnival.com/ulysses-free-presentation-template/1790" TargetMode="External"/><Relationship Id="rId5" Type="http://schemas.openxmlformats.org/officeDocument/2006/relationships/hyperlink" Target="mailto:chantal.ripp@uottawa.ca" TargetMode="External"/><Relationship Id="rId4" Type="http://schemas.openxmlformats.org/officeDocument/2006/relationships/hyperlink" Target="mailto:jeanette.hatherill@uottawa.ca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lycommunication.uottawa.ca/open-access/practice-open-acces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ruor.uottawa.ca/?locale=en" TargetMode="External"/><Relationship Id="rId4" Type="http://schemas.openxmlformats.org/officeDocument/2006/relationships/hyperlink" Target="https://scholarlycommunication.uottawa.ca/uottawa-initiatives/financial-support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parcopen.org/our-work/howopenisi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biblio.uottawa.ca/en/services/faculty/research-data-management/faq-covid-19-rapid-response-data-sharing-and-deposi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ervice/license/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webandi-1460261/" TargetMode="External"/><Relationship Id="rId5" Type="http://schemas.openxmlformats.org/officeDocument/2006/relationships/hyperlink" Target="https://pixabay.com/photos/castle-padlock-love-symbol-metal-1086896/" TargetMode="Externa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5"/>
          <p:cNvPicPr preferRelativeResize="0"/>
          <p:nvPr/>
        </p:nvPicPr>
        <p:blipFill rotWithShape="1">
          <a:blip r:embed="rId3">
            <a:alphaModFix/>
          </a:blip>
          <a:srcRect l="13779" r="27104"/>
          <a:stretch/>
        </p:blipFill>
        <p:spPr>
          <a:xfrm>
            <a:off x="4565400" y="0"/>
            <a:ext cx="45786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5"/>
          <p:cNvSpPr txBox="1">
            <a:spLocks noGrp="1"/>
          </p:cNvSpPr>
          <p:nvPr>
            <p:ph type="ctrTitle"/>
          </p:nvPr>
        </p:nvSpPr>
        <p:spPr>
          <a:xfrm>
            <a:off x="459175" y="351275"/>
            <a:ext cx="4021800" cy="19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Open Access to Knowledge Part 1: Sharing Your Research Publications 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chemeClr val="dk2"/>
                </a:solidFill>
              </a:rPr>
              <a:t>Mélanie Brunet</a:t>
            </a: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chemeClr val="dk2"/>
                </a:solidFill>
              </a:rPr>
              <a:t>Jeanette Hatherill</a:t>
            </a: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chemeClr val="dk2"/>
                </a:solidFill>
              </a:rPr>
              <a:t>Chantal Ripp</a:t>
            </a: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1">
                <a:solidFill>
                  <a:schemeClr val="dk2"/>
                </a:solidFill>
              </a:rPr>
              <a:t>University of Ottawa Library</a:t>
            </a:r>
            <a:endParaRPr sz="1800" b="0" i="1">
              <a:solidFill>
                <a:schemeClr val="dk2"/>
              </a:solidFill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6008325" y="4840200"/>
            <a:ext cx="2952600" cy="3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Image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by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6"/>
              </a:rPr>
              <a:t>mohamed_hassan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from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Pixabay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9"/>
              </a:rPr>
              <a:t>Pixabay Licence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459175" y="4637500"/>
            <a:ext cx="3803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Unless otherwise specified, the contents of this presentation are made available under a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10"/>
              </a:rPr>
              <a:t>Creative Commons Attribution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10"/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10"/>
              </a:rPr>
              <a:t>4.0 International licence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. 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95" name="Google Shape;95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9400" y="4374550"/>
            <a:ext cx="866879" cy="30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60" name="Google Shape;160;p24"/>
          <p:cNvSpPr txBox="1"/>
          <p:nvPr/>
        </p:nvSpPr>
        <p:spPr>
          <a:xfrm>
            <a:off x="2976775" y="575500"/>
            <a:ext cx="5849700" cy="3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Funder requirements</a:t>
            </a: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Tri-Agency Open Access Policy on Publications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Principles on sharing research data and findings relevant to the novel coronavirus (nCoV)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626" y="458625"/>
            <a:ext cx="5707201" cy="299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5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67" name="Google Shape;167;p25"/>
          <p:cNvSpPr txBox="1">
            <a:spLocks noGrp="1"/>
          </p:cNvSpPr>
          <p:nvPr>
            <p:ph type="body" idx="2"/>
          </p:nvPr>
        </p:nvSpPr>
        <p:spPr>
          <a:xfrm>
            <a:off x="3208500" y="3333500"/>
            <a:ext cx="27270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GOLD 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Publishing directly in open access. In other words, the publisher is responsible for making final published version of the article openly available online.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5935500" y="1167950"/>
            <a:ext cx="2727000" cy="214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70" name="Google Shape;170;p25"/>
          <p:cNvSpPr/>
          <p:nvPr/>
        </p:nvSpPr>
        <p:spPr>
          <a:xfrm flipH="1">
            <a:off x="5386800" y="1879550"/>
            <a:ext cx="548700" cy="1572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1" name="Google Shape;171;p25"/>
          <p:cNvCxnSpPr/>
          <p:nvPr/>
        </p:nvCxnSpPr>
        <p:spPr>
          <a:xfrm>
            <a:off x="5800725" y="1280375"/>
            <a:ext cx="1662000" cy="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" name="Google Shape;172;p25"/>
          <p:cNvSpPr/>
          <p:nvPr/>
        </p:nvSpPr>
        <p:spPr>
          <a:xfrm>
            <a:off x="5615175" y="1437475"/>
            <a:ext cx="320100" cy="505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626" y="458625"/>
            <a:ext cx="5707201" cy="299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79" name="Google Shape;179;p26"/>
          <p:cNvSpPr txBox="1">
            <a:spLocks noGrp="1"/>
          </p:cNvSpPr>
          <p:nvPr>
            <p:ph type="body" idx="2"/>
          </p:nvPr>
        </p:nvSpPr>
        <p:spPr>
          <a:xfrm>
            <a:off x="3208500" y="3333500"/>
            <a:ext cx="27270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GOLD 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Publishing directly in open access. In other words, the publisher is responsible for making final published version of the article openly available online.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body" idx="3"/>
          </p:nvPr>
        </p:nvSpPr>
        <p:spPr>
          <a:xfrm>
            <a:off x="6378475" y="3333500"/>
            <a:ext cx="2640900" cy="15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GREEN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author takes the initiative to make their paywalled article openly available by placing a version of it online in an open repository, often referred to as self-archiving.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87" name="Google Shape;187;p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88" name="Google Shape;188;p27"/>
          <p:cNvSpPr txBox="1"/>
          <p:nvPr/>
        </p:nvSpPr>
        <p:spPr>
          <a:xfrm>
            <a:off x="3085250" y="640500"/>
            <a:ext cx="5580000" cy="20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Open access (OA) literature is digital, online, free of charge, and </a:t>
            </a:r>
            <a:r>
              <a:rPr lang="en" sz="24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free of most copyright and licensing restrictions</a:t>
            </a:r>
            <a:endParaRPr sz="24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3.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Creative Commons Licences</a:t>
            </a:r>
            <a:endParaRPr b="1"/>
          </a:p>
        </p:txBody>
      </p:sp>
      <p:sp>
        <p:nvSpPr>
          <p:cNvPr id="194" name="Google Shape;194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195" name="Google Shape;195;p28"/>
          <p:cNvPicPr preferRelativeResize="0"/>
          <p:nvPr/>
        </p:nvPicPr>
        <p:blipFill rotWithShape="1">
          <a:blip r:embed="rId4">
            <a:alphaModFix/>
          </a:blip>
          <a:srcRect l="14879"/>
          <a:stretch/>
        </p:blipFill>
        <p:spPr>
          <a:xfrm>
            <a:off x="2575450" y="0"/>
            <a:ext cx="6568551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/>
          <p:nvPr/>
        </p:nvSpPr>
        <p:spPr>
          <a:xfrm>
            <a:off x="2723450" y="4804600"/>
            <a:ext cx="28590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Image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by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Umberto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from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Unsplash Licence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>
            <a:spLocks noGrp="1"/>
          </p:cNvSpPr>
          <p:nvPr>
            <p:ph type="body" idx="1"/>
          </p:nvPr>
        </p:nvSpPr>
        <p:spPr>
          <a:xfrm>
            <a:off x="2960575" y="575500"/>
            <a:ext cx="5596200" cy="373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spcBef>
                <a:spcPts val="600"/>
              </a:spcBef>
              <a:spcAft>
                <a:spcPts val="0"/>
              </a:spcAft>
              <a:buClr>
                <a:srgbClr val="767676"/>
              </a:buClr>
              <a:buSzPts val="2700"/>
              <a:buFont typeface="Nunito Sans"/>
              <a:buChar char="▪"/>
            </a:pPr>
            <a:r>
              <a:rPr lang="en" sz="2700" i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“A licence allows someone else to use a work for certain purposes and under certain conditions.</a:t>
            </a:r>
            <a:endParaRPr sz="27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7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400050" algn="l" rtl="0">
              <a:spcBef>
                <a:spcPts val="600"/>
              </a:spcBef>
              <a:spcAft>
                <a:spcPts val="0"/>
              </a:spcAft>
              <a:buClr>
                <a:srgbClr val="767676"/>
              </a:buClr>
              <a:buSzPts val="2700"/>
              <a:buFont typeface="Nunito Sans"/>
              <a:buChar char="▪"/>
            </a:pPr>
            <a:r>
              <a:rPr lang="en" sz="2700" i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The copyright owner still retains ownership.”</a:t>
            </a:r>
            <a:endParaRPr sz="27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7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700" i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What is a licence?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03" name="Google Shape;203;p2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04" name="Google Shape;204;p29"/>
          <p:cNvSpPr txBox="1"/>
          <p:nvPr/>
        </p:nvSpPr>
        <p:spPr>
          <a:xfrm>
            <a:off x="2960575" y="4612600"/>
            <a:ext cx="57423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Quoted from:</a:t>
            </a:r>
            <a:r>
              <a:rPr lang="en" sz="9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900" u="sng">
                <a:solidFill>
                  <a:schemeClr val="hlink"/>
                </a:solidFill>
                <a:hlinkClick r:id="rId3"/>
              </a:rPr>
              <a:t>A Guide to Copyright (Assignments and Licences)</a:t>
            </a:r>
            <a:r>
              <a:rPr lang="en" sz="900">
                <a:solidFill>
                  <a:schemeClr val="dk1"/>
                </a:solidFill>
              </a:rPr>
              <a:t>,</a:t>
            </a:r>
            <a:r>
              <a:rPr lang="en" sz="9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900" u="sng">
                <a:solidFill>
                  <a:schemeClr val="hlink"/>
                </a:solidFill>
                <a:hlinkClick r:id="rId4"/>
              </a:rPr>
              <a:t>Canadian Intellectual Property Office</a:t>
            </a:r>
            <a:r>
              <a:rPr lang="en" sz="900">
                <a:solidFill>
                  <a:schemeClr val="dk1"/>
                </a:solidFill>
              </a:rPr>
              <a:t> (CIPO)</a:t>
            </a:r>
            <a:endParaRPr sz="9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Licences</a:t>
            </a:r>
            <a:endParaRPr b="1"/>
          </a:p>
        </p:txBody>
      </p:sp>
      <p:sp>
        <p:nvSpPr>
          <p:cNvPr id="210" name="Google Shape;210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11" name="Google Shape;21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6413" y="346475"/>
            <a:ext cx="4695825" cy="2657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0"/>
          <p:cNvSpPr txBox="1"/>
          <p:nvPr/>
        </p:nvSpPr>
        <p:spPr>
          <a:xfrm>
            <a:off x="2534225" y="3097400"/>
            <a:ext cx="65802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Creative Commons Attribution 4.0 International Licence</a:t>
            </a:r>
            <a:endParaRPr sz="10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3" name="Google Shape;213;p30"/>
          <p:cNvSpPr txBox="1"/>
          <p:nvPr/>
        </p:nvSpPr>
        <p:spPr>
          <a:xfrm>
            <a:off x="4253875" y="3623100"/>
            <a:ext cx="30000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CC BY-NC-SA 4.0</a:t>
            </a:r>
            <a:endParaRPr sz="13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4" name="Google Shape;214;p30"/>
          <p:cNvSpPr txBox="1"/>
          <p:nvPr/>
        </p:nvSpPr>
        <p:spPr>
          <a:xfrm>
            <a:off x="2681450" y="4247075"/>
            <a:ext cx="6386100" cy="4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About the licences:</a:t>
            </a:r>
            <a:r>
              <a:rPr lang="en" sz="15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5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https://creativecommons.org/licenses/?lang=en</a:t>
            </a:r>
            <a:endParaRPr sz="9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15" name="Google Shape;215;p30"/>
          <p:cNvSpPr txBox="1"/>
          <p:nvPr/>
        </p:nvSpPr>
        <p:spPr>
          <a:xfrm>
            <a:off x="5254500" y="4749850"/>
            <a:ext cx="34836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Creative Commons Icons and Logo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6"/>
              </a:rPr>
              <a:t>CC BY 4.0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646" y="501900"/>
            <a:ext cx="1940463" cy="4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Attribution (BY)</a:t>
            </a:r>
            <a:endParaRPr b="1"/>
          </a:p>
        </p:txBody>
      </p:sp>
      <p:sp>
        <p:nvSpPr>
          <p:cNvPr id="222" name="Google Shape;222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23" name="Google Shape;223;p31"/>
          <p:cNvSpPr txBox="1">
            <a:spLocks noGrp="1"/>
          </p:cNvSpPr>
          <p:nvPr>
            <p:ph type="body" idx="2"/>
          </p:nvPr>
        </p:nvSpPr>
        <p:spPr>
          <a:xfrm>
            <a:off x="2900500" y="2630288"/>
            <a:ext cx="5826300" cy="17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Must give credit to the author of the work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Basic requirement for all Creative Commons licences</a:t>
            </a:r>
            <a:endParaRPr sz="2200"/>
          </a:p>
        </p:txBody>
      </p:sp>
      <p:sp>
        <p:nvSpPr>
          <p:cNvPr id="224" name="Google Shape;224;p31"/>
          <p:cNvSpPr txBox="1"/>
          <p:nvPr/>
        </p:nvSpPr>
        <p:spPr>
          <a:xfrm>
            <a:off x="5427100" y="4749850"/>
            <a:ext cx="3299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Creative Commons BY icon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CC BY 4.0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25" name="Google Shape;22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7038" y="575500"/>
            <a:ext cx="1699521" cy="1699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ShareAlike (SA)</a:t>
            </a:r>
            <a:endParaRPr b="1"/>
          </a:p>
        </p:txBody>
      </p:sp>
      <p:sp>
        <p:nvSpPr>
          <p:cNvPr id="231" name="Google Shape;231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body" idx="2"/>
          </p:nvPr>
        </p:nvSpPr>
        <p:spPr>
          <a:xfrm>
            <a:off x="3074450" y="2635125"/>
            <a:ext cx="5421600" cy="16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If the original content is adapted, the new (modified) work must be shared under the same licence (i.e. cannot be more restricted)</a:t>
            </a:r>
            <a:endParaRPr sz="2200"/>
          </a:p>
        </p:txBody>
      </p:sp>
      <p:pic>
        <p:nvPicPr>
          <p:cNvPr id="233" name="Google Shape;23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9650" y="524400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2"/>
          <p:cNvSpPr txBox="1"/>
          <p:nvPr/>
        </p:nvSpPr>
        <p:spPr>
          <a:xfrm>
            <a:off x="5750350" y="4749850"/>
            <a:ext cx="2978100" cy="3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Creative Commons SA icon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Non Commercial (NC)</a:t>
            </a:r>
            <a:endParaRPr b="1"/>
          </a:p>
        </p:txBody>
      </p:sp>
      <p:sp>
        <p:nvSpPr>
          <p:cNvPr id="240" name="Google Shape;240;p3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41" name="Google Shape;241;p33"/>
          <p:cNvSpPr txBox="1">
            <a:spLocks noGrp="1"/>
          </p:cNvSpPr>
          <p:nvPr>
            <p:ph type="body" idx="2"/>
          </p:nvPr>
        </p:nvSpPr>
        <p:spPr>
          <a:xfrm>
            <a:off x="3090625" y="2426600"/>
            <a:ext cx="5596200" cy="20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600"/>
              </a:spcBef>
              <a:spcAft>
                <a:spcPts val="0"/>
              </a:spcAft>
              <a:buSzPts val="2100"/>
              <a:buChar char="▪"/>
            </a:pPr>
            <a:r>
              <a:rPr lang="en" sz="2100"/>
              <a:t>Content cannot be used for commercial purposes (i.e. sold for profit)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▪"/>
            </a:pPr>
            <a:r>
              <a:rPr lang="en" sz="2100"/>
              <a:t>Applies to the “use” being made, not the “user”</a:t>
            </a:r>
            <a:endParaRPr sz="2100"/>
          </a:p>
        </p:txBody>
      </p:sp>
      <p:pic>
        <p:nvPicPr>
          <p:cNvPr id="242" name="Google Shape;24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8963" y="467825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3"/>
          <p:cNvSpPr txBox="1"/>
          <p:nvPr/>
        </p:nvSpPr>
        <p:spPr>
          <a:xfrm>
            <a:off x="5651125" y="4749850"/>
            <a:ext cx="30357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Creative Commons NC icon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670673" y="763025"/>
            <a:ext cx="3246900" cy="9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/>
              <a:t>By the end of this webinar you will:</a:t>
            </a:r>
            <a:endParaRPr sz="2500" b="1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2"/>
          </p:nvPr>
        </p:nvSpPr>
        <p:spPr>
          <a:xfrm>
            <a:off x="4613975" y="517150"/>
            <a:ext cx="4229700" cy="41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 familiar with copyright in a publishing context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CDN funder requirements for sharing research outputs 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Know how to make your work available in Open Access (OA)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Creative Commons (CC) licences apply to OA publications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Know what supports are available through uOttawa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No Derivatives (ND)</a:t>
            </a:r>
            <a:endParaRPr b="1"/>
          </a:p>
        </p:txBody>
      </p:sp>
      <p:sp>
        <p:nvSpPr>
          <p:cNvPr id="249" name="Google Shape;249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50" name="Google Shape;250;p34"/>
          <p:cNvSpPr txBox="1">
            <a:spLocks noGrp="1"/>
          </p:cNvSpPr>
          <p:nvPr>
            <p:ph type="body" idx="2"/>
          </p:nvPr>
        </p:nvSpPr>
        <p:spPr>
          <a:xfrm>
            <a:off x="3151875" y="2684925"/>
            <a:ext cx="5469900" cy="9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▪"/>
            </a:pPr>
            <a:r>
              <a:rPr lang="en" sz="2200"/>
              <a:t>Adaptations of the original work cannot be shared publicly (only used privately)</a:t>
            </a:r>
            <a:endParaRPr sz="2200"/>
          </a:p>
        </p:txBody>
      </p:sp>
      <p:pic>
        <p:nvPicPr>
          <p:cNvPr id="251" name="Google Shape;25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063" y="507425"/>
            <a:ext cx="1699513" cy="1699513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/>
        </p:nvSpPr>
        <p:spPr>
          <a:xfrm>
            <a:off x="5591374" y="4749850"/>
            <a:ext cx="31197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Creative Commons ND icon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Creative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 4.0</a:t>
            </a:r>
            <a:endParaRPr sz="8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Levels of Openness</a:t>
            </a:r>
            <a:endParaRPr b="1"/>
          </a:p>
        </p:txBody>
      </p:sp>
      <p:sp>
        <p:nvSpPr>
          <p:cNvPr id="258" name="Google Shape;258;p35"/>
          <p:cNvSpPr txBox="1">
            <a:spLocks noGrp="1"/>
          </p:cNvSpPr>
          <p:nvPr>
            <p:ph type="sldNum" idx="12"/>
          </p:nvPr>
        </p:nvSpPr>
        <p:spPr>
          <a:xfrm>
            <a:off x="854417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259" name="Google Shape;259;p35"/>
          <p:cNvGrpSpPr/>
          <p:nvPr/>
        </p:nvGrpSpPr>
        <p:grpSpPr>
          <a:xfrm>
            <a:off x="6776803" y="3595223"/>
            <a:ext cx="304009" cy="326513"/>
            <a:chOff x="616425" y="2329600"/>
            <a:chExt cx="361700" cy="388475"/>
          </a:xfrm>
        </p:grpSpPr>
        <p:sp>
          <p:nvSpPr>
            <p:cNvPr id="260" name="Google Shape;260;p35"/>
            <p:cNvSpPr/>
            <p:nvPr/>
          </p:nvSpPr>
          <p:spPr>
            <a:xfrm>
              <a:off x="616425" y="2329600"/>
              <a:ext cx="361700" cy="388475"/>
            </a:xfrm>
            <a:custGeom>
              <a:avLst/>
              <a:gdLst/>
              <a:ahLst/>
              <a:cxnLst/>
              <a:rect l="l" t="t" r="r" b="b"/>
              <a:pathLst>
                <a:path w="14468" h="15539" fill="none" extrusionOk="0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5"/>
            <p:cNvSpPr/>
            <p:nvPr/>
          </p:nvSpPr>
          <p:spPr>
            <a:xfrm>
              <a:off x="704725" y="2545750"/>
              <a:ext cx="185125" cy="25"/>
            </a:xfrm>
            <a:custGeom>
              <a:avLst/>
              <a:gdLst/>
              <a:ahLst/>
              <a:cxnLst/>
              <a:rect l="l" t="t" r="r" b="b"/>
              <a:pathLst>
                <a:path w="7405" h="1" fill="none" extrusionOk="0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5"/>
            <p:cNvSpPr/>
            <p:nvPr/>
          </p:nvSpPr>
          <p:spPr>
            <a:xfrm>
              <a:off x="811875" y="2626125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5"/>
            <p:cNvSpPr/>
            <p:nvPr/>
          </p:nvSpPr>
          <p:spPr>
            <a:xfrm>
              <a:off x="751000" y="2568275"/>
              <a:ext cx="54200" cy="53600"/>
            </a:xfrm>
            <a:custGeom>
              <a:avLst/>
              <a:gdLst/>
              <a:ahLst/>
              <a:cxnLst/>
              <a:rect l="l" t="t" r="r" b="b"/>
              <a:pathLst>
                <a:path w="2168" h="2144" fill="none" extrusionOk="0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5"/>
            <p:cNvSpPr/>
            <p:nvPr/>
          </p:nvSpPr>
          <p:spPr>
            <a:xfrm>
              <a:off x="769875" y="2662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fill="none" extrusionOk="0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799700" y="2503125"/>
              <a:ext cx="24375" cy="23775"/>
            </a:xfrm>
            <a:custGeom>
              <a:avLst/>
              <a:gdLst/>
              <a:ahLst/>
              <a:cxnLst/>
              <a:rect l="l" t="t" r="r" b="b"/>
              <a:pathLst>
                <a:path w="975" h="951" fill="none" extrusionOk="0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766825" y="2388050"/>
              <a:ext cx="60925" cy="25"/>
            </a:xfrm>
            <a:custGeom>
              <a:avLst/>
              <a:gdLst/>
              <a:ahLst/>
              <a:cxnLst/>
              <a:rect l="l" t="t" r="r" b="b"/>
              <a:pathLst>
                <a:path w="2437" h="1" fill="none" extrusionOk="0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5"/>
            <p:cNvSpPr/>
            <p:nvPr/>
          </p:nvSpPr>
          <p:spPr>
            <a:xfrm>
              <a:off x="769875" y="2456250"/>
              <a:ext cx="31075" cy="31075"/>
            </a:xfrm>
            <a:custGeom>
              <a:avLst/>
              <a:gdLst/>
              <a:ahLst/>
              <a:cxnLst/>
              <a:rect l="l" t="t" r="r" b="b"/>
              <a:pathLst>
                <a:path w="1243" h="1243" fill="none" extrusionOk="0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35"/>
          <p:cNvGrpSpPr/>
          <p:nvPr/>
        </p:nvGrpSpPr>
        <p:grpSpPr>
          <a:xfrm>
            <a:off x="4399375" y="3624729"/>
            <a:ext cx="397136" cy="305017"/>
            <a:chOff x="568950" y="3686775"/>
            <a:chExt cx="472500" cy="362900"/>
          </a:xfrm>
        </p:grpSpPr>
        <p:sp>
          <p:nvSpPr>
            <p:cNvPr id="269" name="Google Shape;269;p35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l" t="t" r="r" b="b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5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l" t="t" r="r" b="b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5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l" t="t" r="r" b="b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35"/>
          <p:cNvGrpSpPr/>
          <p:nvPr/>
        </p:nvGrpSpPr>
        <p:grpSpPr>
          <a:xfrm>
            <a:off x="6762471" y="1223653"/>
            <a:ext cx="332670" cy="332670"/>
            <a:chOff x="6649150" y="309350"/>
            <a:chExt cx="395800" cy="395800"/>
          </a:xfrm>
        </p:grpSpPr>
        <p:sp>
          <p:nvSpPr>
            <p:cNvPr id="273" name="Google Shape;273;p35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5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5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5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5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5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5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5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5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5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5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5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5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5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5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5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5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5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5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5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5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" name="Google Shape;296;p35"/>
          <p:cNvGrpSpPr/>
          <p:nvPr/>
        </p:nvGrpSpPr>
        <p:grpSpPr>
          <a:xfrm>
            <a:off x="4489960" y="1218799"/>
            <a:ext cx="215966" cy="342399"/>
            <a:chOff x="6718575" y="2318625"/>
            <a:chExt cx="256950" cy="407375"/>
          </a:xfrm>
        </p:grpSpPr>
        <p:sp>
          <p:nvSpPr>
            <p:cNvPr id="297" name="Google Shape;297;p3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5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5" name="Google Shape;305;p35"/>
          <p:cNvPicPr preferRelativeResize="0"/>
          <p:nvPr/>
        </p:nvPicPr>
        <p:blipFill rotWithShape="1">
          <a:blip r:embed="rId3">
            <a:alphaModFix/>
          </a:blip>
          <a:srcRect t="11816"/>
          <a:stretch/>
        </p:blipFill>
        <p:spPr>
          <a:xfrm>
            <a:off x="4399368" y="366713"/>
            <a:ext cx="2647650" cy="45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5"/>
          <p:cNvSpPr txBox="1"/>
          <p:nvPr/>
        </p:nvSpPr>
        <p:spPr>
          <a:xfrm>
            <a:off x="145200" y="4388250"/>
            <a:ext cx="22248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Ordering of Creative Commons licences from most to least permissive</a:t>
            </a: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Wikimedia Commons,</a:t>
            </a:r>
            <a:r>
              <a:rPr lang="en" sz="8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 BY-SA 4.0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(modification: removed CC0)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7" name="Google Shape;307;p35"/>
          <p:cNvSpPr/>
          <p:nvPr/>
        </p:nvSpPr>
        <p:spPr>
          <a:xfrm>
            <a:off x="5475668" y="312750"/>
            <a:ext cx="623400" cy="439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5"/>
          <p:cNvSpPr/>
          <p:nvPr/>
        </p:nvSpPr>
        <p:spPr>
          <a:xfrm rot="10800000">
            <a:off x="4604768" y="278925"/>
            <a:ext cx="870900" cy="487200"/>
          </a:xfrm>
          <a:prstGeom prst="trapezoid">
            <a:avLst>
              <a:gd name="adj" fmla="val 1961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9" name="Google Shape;309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75568" y="397381"/>
            <a:ext cx="1089550" cy="2699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0" name="Google Shape;310;p35"/>
          <p:cNvCxnSpPr/>
          <p:nvPr/>
        </p:nvCxnSpPr>
        <p:spPr>
          <a:xfrm>
            <a:off x="4760718" y="785600"/>
            <a:ext cx="5493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Creative Commons Licences and Publishing Agreements</a:t>
            </a:r>
            <a:endParaRPr b="1"/>
          </a:p>
        </p:txBody>
      </p:sp>
      <p:sp>
        <p:nvSpPr>
          <p:cNvPr id="316" name="Google Shape;316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317" name="Google Shape;317;p36"/>
          <p:cNvSpPr txBox="1">
            <a:spLocks noGrp="1"/>
          </p:cNvSpPr>
          <p:nvPr>
            <p:ph type="body" idx="2"/>
          </p:nvPr>
        </p:nvSpPr>
        <p:spPr>
          <a:xfrm>
            <a:off x="3004800" y="380850"/>
            <a:ext cx="5830800" cy="4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100"/>
              <a:t>As per publishing agreement: </a:t>
            </a:r>
            <a:endParaRPr sz="2100"/>
          </a:p>
          <a:p>
            <a:pPr marL="457200" lvl="0" indent="-336550" algn="l" rtl="0">
              <a:spcBef>
                <a:spcPts val="600"/>
              </a:spcBef>
              <a:spcAft>
                <a:spcPts val="0"/>
              </a:spcAft>
              <a:buSzPts val="1700"/>
              <a:buChar char="▪"/>
            </a:pPr>
            <a:r>
              <a:rPr lang="en" sz="1700"/>
              <a:t>One licence for entire journal</a:t>
            </a:r>
            <a:endParaRPr sz="17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ex. PLoS ONE uses CC BY only</a:t>
            </a:r>
            <a:endParaRPr sz="13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▪"/>
            </a:pPr>
            <a:r>
              <a:rPr lang="en" sz="1700"/>
              <a:t>Choice of licences </a:t>
            </a:r>
            <a:endParaRPr sz="17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 sz="1600"/>
              <a:t>ex. OUP Journals use CC BY, CC BY-NC and          CC BY-NC-ND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100"/>
              <a:t>Watch out for: </a:t>
            </a:r>
            <a:endParaRPr sz="2100"/>
          </a:p>
          <a:p>
            <a:pPr marL="45720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▪"/>
            </a:pPr>
            <a:r>
              <a:rPr lang="en" sz="1700"/>
              <a:t>Journals that charge more for a less restrictive licence</a:t>
            </a:r>
            <a:endParaRPr sz="1700"/>
          </a:p>
          <a:p>
            <a:pPr marL="457200" lvl="0" indent="-336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▪"/>
            </a:pPr>
            <a:r>
              <a:rPr lang="en" sz="1700"/>
              <a:t>Publishers who have their own open licence that sounds like Creative Commons but have additional conditions</a:t>
            </a:r>
            <a:endParaRPr sz="17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67031"/>
                </a:solidFill>
              </a:rPr>
              <a:t>➽</a:t>
            </a:r>
            <a:r>
              <a:rPr lang="en" sz="1800"/>
              <a:t> For accurate definitions of CC licences, go to: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https://creativecommons.org/about/cclicenses/</a:t>
            </a:r>
            <a:r>
              <a:rPr lang="en" sz="1600"/>
              <a:t> </a:t>
            </a:r>
            <a:endParaRPr sz="1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4.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Making Your Publications Open Access </a:t>
            </a:r>
            <a:endParaRPr b="1"/>
          </a:p>
        </p:txBody>
      </p:sp>
      <p:sp>
        <p:nvSpPr>
          <p:cNvPr id="323" name="Google Shape;323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324" name="Google Shape;324;p37"/>
          <p:cNvPicPr preferRelativeResize="0"/>
          <p:nvPr/>
        </p:nvPicPr>
        <p:blipFill rotWithShape="1">
          <a:blip r:embed="rId4">
            <a:alphaModFix/>
          </a:blip>
          <a:srcRect l="7349" r="7587"/>
          <a:stretch/>
        </p:blipFill>
        <p:spPr>
          <a:xfrm>
            <a:off x="2578600" y="0"/>
            <a:ext cx="65653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7"/>
          <p:cNvSpPr txBox="1"/>
          <p:nvPr/>
        </p:nvSpPr>
        <p:spPr>
          <a:xfrm>
            <a:off x="4473350" y="4749850"/>
            <a:ext cx="2775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Image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by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6"/>
              </a:rPr>
              <a:t>200degrees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 from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7"/>
              </a:rPr>
              <a:t>Pixabay</a:t>
            </a:r>
            <a:r>
              <a:rPr lang="en" sz="800">
                <a:solidFill>
                  <a:srgbClr val="111111"/>
                </a:solidFill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Pixabay Licence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Finding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Journals </a:t>
            </a:r>
            <a:endParaRPr b="1"/>
          </a:p>
        </p:txBody>
      </p:sp>
      <p:sp>
        <p:nvSpPr>
          <p:cNvPr id="331" name="Google Shape;331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32" name="Google Shape;332;p38"/>
          <p:cNvSpPr txBox="1"/>
          <p:nvPr/>
        </p:nvSpPr>
        <p:spPr>
          <a:xfrm>
            <a:off x="2835625" y="648625"/>
            <a:ext cx="5883900" cy="37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Directory of Open Access Journals (DOAJ) 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https://doaj.org/</a:t>
            </a:r>
            <a:r>
              <a:rPr lang="en" sz="23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Open Journal Matcher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u="sng">
                <a:solidFill>
                  <a:schemeClr val="hlink"/>
                </a:solidFill>
                <a:highlight>
                  <a:srgbClr val="FFFFFF"/>
                </a:highlight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https://ojm.ocert.at/</a:t>
            </a: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Finding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Open Access Journals </a:t>
            </a:r>
            <a:endParaRPr b="1"/>
          </a:p>
        </p:txBody>
      </p:sp>
      <p:sp>
        <p:nvSpPr>
          <p:cNvPr id="338" name="Google Shape;338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339" name="Google Shape;339;p39"/>
          <p:cNvSpPr txBox="1"/>
          <p:nvPr/>
        </p:nvSpPr>
        <p:spPr>
          <a:xfrm>
            <a:off x="2822700" y="575500"/>
            <a:ext cx="6321300" cy="44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340" name="Google Shape;3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8850" y="1038850"/>
            <a:ext cx="6321300" cy="3569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0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Journals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Financial Support</a:t>
            </a:r>
            <a:endParaRPr b="1"/>
          </a:p>
        </p:txBody>
      </p:sp>
      <p:sp>
        <p:nvSpPr>
          <p:cNvPr id="346" name="Google Shape;346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47" name="Google Shape;347;p40"/>
          <p:cNvSpPr txBox="1"/>
          <p:nvPr/>
        </p:nvSpPr>
        <p:spPr>
          <a:xfrm>
            <a:off x="2822700" y="680750"/>
            <a:ext cx="6034200" cy="29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Criteria</a:t>
            </a: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Faculty, employees, affiliated researchers, current grad students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Fully open access journals (no hybrid)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Part of a larger strategy of OA support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https://scholarlycommunication.uottawa.ca/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uottawa-initiatives/financial-support</a:t>
            </a: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Repositories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uO Research</a:t>
            </a:r>
            <a:endParaRPr b="1"/>
          </a:p>
        </p:txBody>
      </p:sp>
      <p:sp>
        <p:nvSpPr>
          <p:cNvPr id="353" name="Google Shape;353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354" name="Google Shape;354;p41" title="DOI import publication detail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2897" y="839850"/>
            <a:ext cx="4955525" cy="3716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/>
          <p:nvPr/>
        </p:nvSpPr>
        <p:spPr>
          <a:xfrm>
            <a:off x="2872350" y="250100"/>
            <a:ext cx="6050400" cy="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Demo: DOI, Sherpa/Romeo lookup &amp; Embargo feature</a:t>
            </a:r>
            <a:endParaRPr sz="1800" i="1" u="sng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56" name="Google Shape;356;p41"/>
          <p:cNvSpPr txBox="1"/>
          <p:nvPr/>
        </p:nvSpPr>
        <p:spPr>
          <a:xfrm>
            <a:off x="4700363" y="4640625"/>
            <a:ext cx="2280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https://ruor.uottawa.ca/</a:t>
            </a:r>
            <a:endParaRPr sz="17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Repositories</a:t>
            </a:r>
            <a:endParaRPr b="1"/>
          </a:p>
        </p:txBody>
      </p:sp>
      <p:sp>
        <p:nvSpPr>
          <p:cNvPr id="362" name="Google Shape;362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363" name="Google Shape;363;p42"/>
          <p:cNvSpPr txBox="1"/>
          <p:nvPr/>
        </p:nvSpPr>
        <p:spPr>
          <a:xfrm>
            <a:off x="2822700" y="680750"/>
            <a:ext cx="6034200" cy="30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Unpaywall </a:t>
            </a:r>
            <a:endParaRPr sz="22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https://unpaywall.org/</a:t>
            </a:r>
            <a:endParaRPr sz="23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Browser extension for Chrome and Firefox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Searches repositories, websites and databases for OA versions of articles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800"/>
              <a:buFont typeface="Nunito Sans"/>
              <a:buChar char="●"/>
            </a:pPr>
            <a:r>
              <a:rPr lang="en" sz="18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Immediately shows if an OA copy is available</a:t>
            </a:r>
            <a:endParaRPr sz="18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Repositories</a:t>
            </a:r>
            <a:endParaRPr b="1"/>
          </a:p>
        </p:txBody>
      </p:sp>
      <p:sp>
        <p:nvSpPr>
          <p:cNvPr id="369" name="Google Shape;369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370" name="Google Shape;370;p43"/>
          <p:cNvSpPr txBox="1"/>
          <p:nvPr/>
        </p:nvSpPr>
        <p:spPr>
          <a:xfrm>
            <a:off x="2826036" y="620538"/>
            <a:ext cx="2820551" cy="20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Unpaywall </a:t>
            </a:r>
            <a:endParaRPr sz="22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No OA version available:	</a:t>
            </a:r>
            <a:endParaRPr sz="18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371" name="Google Shape;371;p43" title="Unpaywall no succes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7688" y="2167225"/>
            <a:ext cx="2605357" cy="19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3" title="Unpaywalldemo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6425" y="2167220"/>
            <a:ext cx="2605350" cy="19540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E40530-8E95-420F-9B54-129161B7C367}"/>
              </a:ext>
            </a:extLst>
          </p:cNvPr>
          <p:cNvSpPr txBox="1"/>
          <p:nvPr/>
        </p:nvSpPr>
        <p:spPr>
          <a:xfrm>
            <a:off x="5824106" y="1551369"/>
            <a:ext cx="2729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8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OA version available:</a:t>
            </a:r>
            <a:endParaRPr lang="en-CA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ctrTitle"/>
          </p:nvPr>
        </p:nvSpPr>
        <p:spPr>
          <a:xfrm>
            <a:off x="277100" y="2694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1.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Copyright</a:t>
            </a:r>
            <a:endParaRPr b="1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l="56478" t="18349" r="3578" b="40900"/>
          <a:stretch/>
        </p:blipFill>
        <p:spPr>
          <a:xfrm rot="10800000">
            <a:off x="2569048" y="-3"/>
            <a:ext cx="6574952" cy="516570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/>
        </p:nvSpPr>
        <p:spPr>
          <a:xfrm>
            <a:off x="7318900" y="4810300"/>
            <a:ext cx="1738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Image  by Mélanie Brunet,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CC0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Thank you!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Questions?</a:t>
            </a:r>
            <a:endParaRPr b="1"/>
          </a:p>
        </p:txBody>
      </p:sp>
      <p:sp>
        <p:nvSpPr>
          <p:cNvPr id="378" name="Google Shape;378;p44"/>
          <p:cNvSpPr txBox="1">
            <a:spLocks noGrp="1"/>
          </p:cNvSpPr>
          <p:nvPr>
            <p:ph type="body" idx="1"/>
          </p:nvPr>
        </p:nvSpPr>
        <p:spPr>
          <a:xfrm>
            <a:off x="2886150" y="575500"/>
            <a:ext cx="6063900" cy="28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Mélanie Brunet, Copyright Services Librarian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melanie.brunet@uottawa.ca</a:t>
            </a: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Jeanette Hatherill, Scholarly Communication Librarian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jeanette.hatherill@uottawa.ca</a:t>
            </a: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Chantal Ripp, Research Data Management Librarian (Interim)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i="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chantal.ripp@uottawa.ca</a:t>
            </a: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i="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79" name="Google Shape;379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sp>
        <p:nvSpPr>
          <p:cNvPr id="380" name="Google Shape;380;p44"/>
          <p:cNvSpPr txBox="1">
            <a:spLocks noGrp="1"/>
          </p:cNvSpPr>
          <p:nvPr>
            <p:ph type="body" idx="2"/>
          </p:nvPr>
        </p:nvSpPr>
        <p:spPr>
          <a:xfrm>
            <a:off x="2886150" y="4507725"/>
            <a:ext cx="5225100" cy="4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hlinkClick r:id="rId6"/>
              </a:rPr>
              <a:t>Ulysses p</a:t>
            </a:r>
            <a:r>
              <a:rPr lang="en" sz="1300" u="sng">
                <a:solidFill>
                  <a:schemeClr val="hlink"/>
                </a:solidFill>
                <a:hlinkClick r:id="rId6"/>
              </a:rPr>
              <a:t>resentation template</a:t>
            </a:r>
            <a:r>
              <a:rPr lang="en" sz="1300"/>
              <a:t> by </a:t>
            </a:r>
            <a:r>
              <a:rPr lang="en" sz="1300" u="sng">
                <a:solidFill>
                  <a:schemeClr val="hlink"/>
                </a:solidFill>
                <a:hlinkClick r:id="rId7"/>
              </a:rPr>
              <a:t>SlidesCarnival</a:t>
            </a:r>
            <a:r>
              <a:rPr lang="en" sz="1300"/>
              <a:t>, </a:t>
            </a:r>
            <a:r>
              <a:rPr lang="en" sz="1300" u="sng">
                <a:solidFill>
                  <a:schemeClr val="hlink"/>
                </a:solidFill>
                <a:hlinkClick r:id="rId8"/>
              </a:rPr>
              <a:t>CC BY 4.0</a:t>
            </a:r>
            <a:endParaRPr sz="1300">
              <a:solidFill>
                <a:srgbClr val="F6703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31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86" name="Google Shape;386;p45"/>
          <p:cNvSpPr txBox="1">
            <a:spLocks noGrp="1"/>
          </p:cNvSpPr>
          <p:nvPr>
            <p:ph type="title"/>
          </p:nvPr>
        </p:nvSpPr>
        <p:spPr>
          <a:xfrm>
            <a:off x="234450" y="58125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support at University of Ottawa </a:t>
            </a:r>
            <a:endParaRPr b="1"/>
          </a:p>
        </p:txBody>
      </p:sp>
      <p:sp>
        <p:nvSpPr>
          <p:cNvPr id="387" name="Google Shape;387;p45"/>
          <p:cNvSpPr txBox="1"/>
          <p:nvPr/>
        </p:nvSpPr>
        <p:spPr>
          <a:xfrm>
            <a:off x="3188375" y="388350"/>
            <a:ext cx="53091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Practice Open Access</a:t>
            </a:r>
            <a:endParaRPr sz="17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https://scholarlycommunication.uottawa.ca/open-access/practice-open-access</a:t>
            </a:r>
            <a:endParaRPr sz="16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Green and Gold Route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88" name="Google Shape;388;p45"/>
          <p:cNvSpPr txBox="1"/>
          <p:nvPr/>
        </p:nvSpPr>
        <p:spPr>
          <a:xfrm>
            <a:off x="3463368" y="3380900"/>
            <a:ext cx="4885800" cy="12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Financial Support</a:t>
            </a:r>
            <a:endParaRPr sz="17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https://scholarlycommunication.uottawa.ca/uottawa-initiatives/financial-support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Financial Support for Open Access Publishing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89" name="Google Shape;389;p45"/>
          <p:cNvSpPr txBox="1"/>
          <p:nvPr/>
        </p:nvSpPr>
        <p:spPr>
          <a:xfrm>
            <a:off x="4390834" y="1973350"/>
            <a:ext cx="29043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uO Research</a:t>
            </a:r>
            <a:endParaRPr sz="17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https://ruor.uottawa.ca</a:t>
            </a:r>
            <a:endParaRPr sz="1700" u="sng">
              <a:solidFill>
                <a:schemeClr val="hlink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Deposit your research</a:t>
            </a:r>
            <a:endParaRPr sz="17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32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95" name="Google Shape;395;p46"/>
          <p:cNvSpPr txBox="1">
            <a:spLocks noGrp="1"/>
          </p:cNvSpPr>
          <p:nvPr>
            <p:ph type="title"/>
          </p:nvPr>
        </p:nvSpPr>
        <p:spPr>
          <a:xfrm>
            <a:off x="234450" y="58125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Other resources</a:t>
            </a:r>
            <a:endParaRPr b="1"/>
          </a:p>
        </p:txBody>
      </p:sp>
      <p:sp>
        <p:nvSpPr>
          <p:cNvPr id="396" name="Google Shape;396;p46"/>
          <p:cNvSpPr txBox="1"/>
          <p:nvPr/>
        </p:nvSpPr>
        <p:spPr>
          <a:xfrm>
            <a:off x="2996025" y="843525"/>
            <a:ext cx="56361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How Open Is It? </a:t>
            </a:r>
            <a:endParaRPr sz="16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 Guide for Evaluating the Openness of Journals</a:t>
            </a:r>
            <a:endParaRPr sz="1600" b="1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3"/>
              </a:rPr>
              <a:t> https://sparcopen.org/our-work/howopenisit/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97" name="Google Shape;397;p46"/>
          <p:cNvSpPr txBox="1"/>
          <p:nvPr/>
        </p:nvSpPr>
        <p:spPr>
          <a:xfrm>
            <a:off x="2758300" y="2813100"/>
            <a:ext cx="6272700" cy="14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latin typeface="Nunito Sans"/>
                <a:ea typeface="Nunito Sans"/>
                <a:cs typeface="Nunito Sans"/>
                <a:sym typeface="Nunito Sans"/>
              </a:rPr>
              <a:t>FAQ COVID-19 Rapid Response Data Sharing and Deposit Support</a:t>
            </a:r>
            <a:endParaRPr sz="1500" b="1"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4"/>
              </a:rPr>
              <a:t>https://biblio.uottawa.ca/en/services/faculty/research-data-management/faq-covid-19-rapid-response-data-sharing-and-deposit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Copyright Basics</a:t>
            </a:r>
            <a:endParaRPr b="1"/>
          </a:p>
        </p:txBody>
      </p:sp>
      <p:sp>
        <p:nvSpPr>
          <p:cNvPr id="116" name="Google Shape;116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2964275" y="633825"/>
            <a:ext cx="59412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Automatic upon fixation 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Copyright ownership: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9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APUO and APTPUO members retain copyright under respective collective agreement 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9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In joint authorship, each co-author owns copyright</a:t>
            </a:r>
            <a:endParaRPr sz="19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900"/>
              <a:buFont typeface="Nunito Sans"/>
              <a:buChar char="○"/>
            </a:pPr>
            <a:r>
              <a:rPr lang="en" sz="19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Clarify copyright ownership status of all authors early on (students, staff, co-authors from other institutions or organisations)</a:t>
            </a:r>
            <a:endParaRPr sz="16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Copyright Transfer Agreements</a:t>
            </a:r>
            <a:endParaRPr b="1"/>
          </a:p>
        </p:txBody>
      </p:sp>
      <p:sp>
        <p:nvSpPr>
          <p:cNvPr id="123" name="Google Shape;123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2848001" y="202322"/>
            <a:ext cx="5957700" cy="46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Publishing and copyright transfers</a:t>
            </a:r>
            <a:endParaRPr sz="20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1700"/>
              <a:buFont typeface="Nunito Sans"/>
              <a:buChar char="●"/>
            </a:pP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Publishers often require authors to sign copyright transfer agreements (CTAs) as a condition for publication 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1700"/>
              <a:buFont typeface="Nunito Sans"/>
              <a:buChar char="●"/>
            </a:pP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Publishers may require editors to transfer copyright for journals using their publication platforms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Commons restrictions in CTAs: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Posting on personal website, ResearchGate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Reusing in other formats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FF0000"/>
                </a:solidFill>
                <a:latin typeface="Nunito Sans"/>
                <a:ea typeface="Nunito Sans"/>
                <a:cs typeface="Nunito Sans"/>
                <a:sym typeface="Nunito Sans"/>
              </a:rPr>
              <a:t>x</a:t>
            </a: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 Preserving published version in a digital repository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… ability to share widely</a:t>
            </a: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Know which rights you want to maintain before </a:t>
            </a:r>
            <a:endParaRPr sz="17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signing a CTA!</a:t>
            </a:r>
            <a:endParaRPr sz="1700" b="1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ctrTitle"/>
          </p:nvPr>
        </p:nvSpPr>
        <p:spPr>
          <a:xfrm>
            <a:off x="277100" y="284200"/>
            <a:ext cx="2024100" cy="36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/>
              <a:t>2.</a:t>
            </a:r>
            <a:endParaRPr sz="4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 </a:t>
            </a:r>
            <a:endParaRPr b="1"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31" name="Google Shape;131;p20"/>
          <p:cNvPicPr preferRelativeResize="0"/>
          <p:nvPr/>
        </p:nvPicPr>
        <p:blipFill rotWithShape="1">
          <a:blip r:embed="rId4">
            <a:alphaModFix/>
          </a:blip>
          <a:srcRect l="6787" r="7617"/>
          <a:stretch/>
        </p:blipFill>
        <p:spPr>
          <a:xfrm>
            <a:off x="2541025" y="0"/>
            <a:ext cx="660297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/>
        </p:nvSpPr>
        <p:spPr>
          <a:xfrm>
            <a:off x="5804750" y="4772800"/>
            <a:ext cx="3219300" cy="3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5"/>
              </a:rPr>
              <a:t>Image</a:t>
            </a:r>
            <a:r>
              <a:rPr lang="en" sz="800">
                <a:solidFill>
                  <a:srgbClr val="191B26"/>
                </a:solidFill>
                <a:latin typeface="Nunito Sans"/>
                <a:ea typeface="Nunito Sans"/>
                <a:cs typeface="Nunito Sans"/>
                <a:sym typeface="Nunito Sans"/>
              </a:rPr>
              <a:t> by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 Lischka</a:t>
            </a:r>
            <a:r>
              <a:rPr lang="en" sz="800">
                <a:solidFill>
                  <a:srgbClr val="191B26"/>
                </a:solidFill>
                <a:latin typeface="Nunito Sans"/>
                <a:ea typeface="Nunito Sans"/>
                <a:cs typeface="Nunito Sans"/>
                <a:sym typeface="Nunito Sans"/>
              </a:rPr>
              <a:t> from </a:t>
            </a:r>
            <a:r>
              <a:rPr lang="en" sz="800" u="sng">
                <a:solidFill>
                  <a:srgbClr val="1155CC"/>
                </a:solidFill>
                <a:latin typeface="Nunito Sans"/>
                <a:ea typeface="Nunito Sans"/>
                <a:cs typeface="Nunito Sans"/>
                <a:sym typeface="Nuni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</a:t>
            </a:r>
            <a:r>
              <a:rPr lang="en" sz="800">
                <a:latin typeface="Nunito Sans"/>
                <a:ea typeface="Nunito Sans"/>
                <a:cs typeface="Nunito Sans"/>
                <a:sym typeface="Nunito Sans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Nunito Sans"/>
                <a:ea typeface="Nunito Sans"/>
                <a:cs typeface="Nunito Sans"/>
                <a:sym typeface="Nunito Sans"/>
                <a:hlinkClick r:id="rId8"/>
              </a:rPr>
              <a:t>Pixabay Licence</a:t>
            </a:r>
            <a:r>
              <a:rPr lang="en" sz="800">
                <a:solidFill>
                  <a:srgbClr val="191B26"/>
                </a:solidFill>
                <a:highlight>
                  <a:srgbClr val="FFFFFF"/>
                </a:highlight>
                <a:latin typeface="Nunito Sans"/>
                <a:ea typeface="Nunito Sans"/>
                <a:cs typeface="Nunito Sans"/>
                <a:sym typeface="Nunito Sans"/>
              </a:rPr>
              <a:t> </a:t>
            </a:r>
            <a:endParaRPr sz="8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38" name="Google Shape;138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9" name="Google Shape;139;p21"/>
          <p:cNvSpPr txBox="1"/>
          <p:nvPr/>
        </p:nvSpPr>
        <p:spPr>
          <a:xfrm>
            <a:off x="3069000" y="656750"/>
            <a:ext cx="5580000" cy="14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Open access (OA) literature is digital, online, free of charge, and free of most copyright and licensing restrictions</a:t>
            </a:r>
            <a:endParaRPr sz="23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45" name="Google Shape;145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46" name="Google Shape;146;p22"/>
          <p:cNvSpPr txBox="1"/>
          <p:nvPr/>
        </p:nvSpPr>
        <p:spPr>
          <a:xfrm>
            <a:off x="2976775" y="575500"/>
            <a:ext cx="5849700" cy="3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Rationale</a:t>
            </a: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Increased visibility for your research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Advances research in a given discipline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Public access to publicly funded research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Ethical or moral imperative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Maintain copyright ownership of your work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Open Access</a:t>
            </a:r>
            <a:endParaRPr b="1"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2976775" y="575500"/>
            <a:ext cx="5849700" cy="3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Rationale</a:t>
            </a: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100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Increased visibility for your research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Advances research in a given discipline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Public access to publicly funded research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Ethical or moral imperative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Maintain copyright ownership of your work</a:t>
            </a: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2100"/>
              <a:buFont typeface="Nunito Sans"/>
              <a:buChar char="●"/>
            </a:pPr>
            <a:r>
              <a:rPr lang="en" sz="2100">
                <a:solidFill>
                  <a:srgbClr val="767676"/>
                </a:solidFill>
                <a:latin typeface="Nunito Sans"/>
                <a:ea typeface="Nunito Sans"/>
                <a:cs typeface="Nunito Sans"/>
                <a:sym typeface="Nunito Sans"/>
              </a:rPr>
              <a:t>Comply with funder mandates</a:t>
            </a:r>
            <a:endParaRPr sz="2100" b="1">
              <a:solidFill>
                <a:srgbClr val="767676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lysses template">
  <a:themeElements>
    <a:clrScheme name="Custom 347">
      <a:dk1>
        <a:srgbClr val="000000"/>
      </a:dk1>
      <a:lt1>
        <a:srgbClr val="FFFFFF"/>
      </a:lt1>
      <a:dk2>
        <a:srgbClr val="575E5F"/>
      </a:dk2>
      <a:lt2>
        <a:srgbClr val="E7E4DD"/>
      </a:lt2>
      <a:accent1>
        <a:srgbClr val="F67031"/>
      </a:accent1>
      <a:accent2>
        <a:srgbClr val="FFA400"/>
      </a:accent2>
      <a:accent3>
        <a:srgbClr val="7A7AAA"/>
      </a:accent3>
      <a:accent4>
        <a:srgbClr val="00BCD4"/>
      </a:accent4>
      <a:accent5>
        <a:srgbClr val="F2496F"/>
      </a:accent5>
      <a:accent6>
        <a:srgbClr val="A2324B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1212</Words>
  <Application>Microsoft Office PowerPoint</Application>
  <PresentationFormat>On-screen Show (16:9)</PresentationFormat>
  <Paragraphs>233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Nunito Sans</vt:lpstr>
      <vt:lpstr>Calibri</vt:lpstr>
      <vt:lpstr>Georgia</vt:lpstr>
      <vt:lpstr>Ulysses template</vt:lpstr>
      <vt:lpstr>Open Access to Knowledge Part 1: Sharing Your Research Publications    Mélanie Brunet Jeanette Hatherill Chantal Ripp  University of Ottawa Library</vt:lpstr>
      <vt:lpstr>By the end of this webinar you will:</vt:lpstr>
      <vt:lpstr>1. Copyright</vt:lpstr>
      <vt:lpstr>Copyright Basics</vt:lpstr>
      <vt:lpstr>Copyright Transfer Agreements</vt:lpstr>
      <vt:lpstr>2. Open Access </vt:lpstr>
      <vt:lpstr>Open Access</vt:lpstr>
      <vt:lpstr>Open Access</vt:lpstr>
      <vt:lpstr>Open Access</vt:lpstr>
      <vt:lpstr>Open Access</vt:lpstr>
      <vt:lpstr>Open Access</vt:lpstr>
      <vt:lpstr>Open Access</vt:lpstr>
      <vt:lpstr>Open Access</vt:lpstr>
      <vt:lpstr>3. Creative Commons Licences</vt:lpstr>
      <vt:lpstr>What is a licence?   </vt:lpstr>
      <vt:lpstr> Licences</vt:lpstr>
      <vt:lpstr>Attribution (BY)</vt:lpstr>
      <vt:lpstr>ShareAlike (SA)</vt:lpstr>
      <vt:lpstr>Non Commercial (NC)</vt:lpstr>
      <vt:lpstr>No Derivatives (ND)</vt:lpstr>
      <vt:lpstr>Levels of Openness</vt:lpstr>
      <vt:lpstr>Creative Commons Licences and Publishing Agreements</vt:lpstr>
      <vt:lpstr>4. Making Your Publications Open Access </vt:lpstr>
      <vt:lpstr>Finding Open Access Journals </vt:lpstr>
      <vt:lpstr>Finding Open Access Journals </vt:lpstr>
      <vt:lpstr>Open Access  Journals  Financial Support</vt:lpstr>
      <vt:lpstr>Open Access Repositories   uO Research</vt:lpstr>
      <vt:lpstr>Open Access Repositories</vt:lpstr>
      <vt:lpstr>Open Access Repositories</vt:lpstr>
      <vt:lpstr>Thank you!  Questions?</vt:lpstr>
      <vt:lpstr>Open Access support at University of Ottawa </vt:lpstr>
      <vt:lpstr>Other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Access to Knowledge Part 1: Sharing Your Research Publications    Mélanie Brunet Jeanette Hatherill Chantal Ripp  University of Ottawa Library</dc:title>
  <dc:creator>Melanie Brunet</dc:creator>
  <cp:lastModifiedBy>Melanie Brunet</cp:lastModifiedBy>
  <cp:revision>1</cp:revision>
  <dcterms:modified xsi:type="dcterms:W3CDTF">2022-02-17T00:19:53Z</dcterms:modified>
</cp:coreProperties>
</file>