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3" r:id="rId1"/>
  </p:sldMasterIdLst>
  <p:notesMasterIdLst>
    <p:notesMasterId r:id="rId23"/>
  </p:notesMasterIdLst>
  <p:sldIdLst>
    <p:sldId id="258" r:id="rId2"/>
    <p:sldId id="259" r:id="rId3"/>
    <p:sldId id="299" r:id="rId4"/>
    <p:sldId id="302" r:id="rId5"/>
    <p:sldId id="283" r:id="rId6"/>
    <p:sldId id="301" r:id="rId7"/>
    <p:sldId id="300" r:id="rId8"/>
    <p:sldId id="303" r:id="rId9"/>
    <p:sldId id="284" r:id="rId10"/>
    <p:sldId id="285" r:id="rId11"/>
    <p:sldId id="305" r:id="rId12"/>
    <p:sldId id="306" r:id="rId13"/>
    <p:sldId id="304" r:id="rId14"/>
    <p:sldId id="288" r:id="rId15"/>
    <p:sldId id="307" r:id="rId16"/>
    <p:sldId id="290" r:id="rId17"/>
    <p:sldId id="308" r:id="rId18"/>
    <p:sldId id="309" r:id="rId19"/>
    <p:sldId id="293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3758"/>
    <a:srgbClr val="97CAF6"/>
    <a:srgbClr val="2D95EC"/>
    <a:srgbClr val="216FB1"/>
    <a:srgbClr val="174A76"/>
    <a:srgbClr val="9B172F"/>
    <a:srgbClr val="990000"/>
    <a:srgbClr val="113712"/>
    <a:srgbClr val="FFD1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72663" autoAdjust="0"/>
  </p:normalViewPr>
  <p:slideViewPr>
    <p:cSldViewPr>
      <p:cViewPr varScale="1">
        <p:scale>
          <a:sx n="65" d="100"/>
          <a:sy n="65" d="100"/>
        </p:scale>
        <p:origin x="7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50B373-C57C-48D2-A47D-7D6A30870F2A}" type="doc">
      <dgm:prSet loTypeId="urn:microsoft.com/office/officeart/2005/8/layout/pyramid3" loCatId="pyramid" qsTypeId="urn:microsoft.com/office/officeart/2005/8/quickstyle/simple1" qsCatId="simple" csTypeId="urn:microsoft.com/office/officeart/2005/8/colors/colorful3" csCatId="colorful" phldr="1"/>
      <dgm:spPr/>
    </dgm:pt>
    <dgm:pt modelId="{331162D0-4BE3-49F9-AEDC-E0A0375C3B4D}">
      <dgm:prSet phldrT="[Text]" custT="1"/>
      <dgm:spPr>
        <a:solidFill>
          <a:srgbClr val="113758"/>
        </a:solidFill>
      </dgm:spPr>
      <dgm:t>
        <a:bodyPr/>
        <a:lstStyle/>
        <a:p>
          <a:r>
            <a:rPr lang="en-CA" sz="1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Communication .81</a:t>
          </a:r>
        </a:p>
      </dgm:t>
    </dgm:pt>
    <dgm:pt modelId="{5D88ED79-EEE8-4787-A68E-CF3B83559D05}" type="parTrans" cxnId="{982C5278-D9C6-4C3E-AD8E-3F3C4C5B6165}">
      <dgm:prSet/>
      <dgm:spPr/>
      <dgm:t>
        <a:bodyPr/>
        <a:lstStyle/>
        <a:p>
          <a:endParaRPr lang="en-CA"/>
        </a:p>
      </dgm:t>
    </dgm:pt>
    <dgm:pt modelId="{84F74A49-67B8-45B2-A74B-F3BAD8FB0DD3}" type="sibTrans" cxnId="{982C5278-D9C6-4C3E-AD8E-3F3C4C5B6165}">
      <dgm:prSet/>
      <dgm:spPr/>
      <dgm:t>
        <a:bodyPr/>
        <a:lstStyle/>
        <a:p>
          <a:endParaRPr lang="en-CA"/>
        </a:p>
      </dgm:t>
    </dgm:pt>
    <dgm:pt modelId="{3682DD0B-D425-47E3-91C8-11DB4D44679B}">
      <dgm:prSet phldrT="[Text]" custT="1"/>
      <dgm:spPr>
        <a:solidFill>
          <a:srgbClr val="174A76"/>
        </a:solidFill>
      </dgm:spPr>
      <dgm:t>
        <a:bodyPr/>
        <a:lstStyle/>
        <a:p>
          <a:r>
            <a:rPr lang="en-CA" sz="1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Problem solving .79</a:t>
          </a:r>
        </a:p>
      </dgm:t>
    </dgm:pt>
    <dgm:pt modelId="{56092FF3-B983-4DEF-907B-9F75F09BC16A}" type="parTrans" cxnId="{E631B5E3-1DAC-4607-8C36-FFC5A50853DF}">
      <dgm:prSet/>
      <dgm:spPr/>
      <dgm:t>
        <a:bodyPr/>
        <a:lstStyle/>
        <a:p>
          <a:endParaRPr lang="en-CA"/>
        </a:p>
      </dgm:t>
    </dgm:pt>
    <dgm:pt modelId="{D8B4E632-393F-4424-BEE5-71490F53B2C7}" type="sibTrans" cxnId="{E631B5E3-1DAC-4607-8C36-FFC5A50853DF}">
      <dgm:prSet/>
      <dgm:spPr/>
      <dgm:t>
        <a:bodyPr/>
        <a:lstStyle/>
        <a:p>
          <a:endParaRPr lang="en-CA"/>
        </a:p>
      </dgm:t>
    </dgm:pt>
    <dgm:pt modelId="{62F68DB3-8B32-44AA-9191-6206399EE8FA}">
      <dgm:prSet phldrT="[Text]" custT="1"/>
      <dgm:spPr>
        <a:solidFill>
          <a:srgbClr val="216FB1"/>
        </a:solidFill>
      </dgm:spPr>
      <dgm:t>
        <a:bodyPr/>
        <a:lstStyle/>
        <a:p>
          <a:r>
            <a:rPr lang="en-CA" sz="1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Fine motor .73</a:t>
          </a:r>
        </a:p>
      </dgm:t>
    </dgm:pt>
    <dgm:pt modelId="{1AA7404E-D5C4-49CD-9B32-22B458D78970}" type="parTrans" cxnId="{8F996466-81B6-4A59-A030-EBF6DC2CA25F}">
      <dgm:prSet/>
      <dgm:spPr/>
      <dgm:t>
        <a:bodyPr/>
        <a:lstStyle/>
        <a:p>
          <a:endParaRPr lang="en-CA"/>
        </a:p>
      </dgm:t>
    </dgm:pt>
    <dgm:pt modelId="{047665C7-597B-4EDA-BAF4-1F74D7B88B04}" type="sibTrans" cxnId="{8F996466-81B6-4A59-A030-EBF6DC2CA25F}">
      <dgm:prSet/>
      <dgm:spPr/>
      <dgm:t>
        <a:bodyPr/>
        <a:lstStyle/>
        <a:p>
          <a:endParaRPr lang="en-CA"/>
        </a:p>
      </dgm:t>
    </dgm:pt>
    <dgm:pt modelId="{98C64681-D364-43FA-82EE-1693D7AECC84}">
      <dgm:prSet phldrT="[Text]" custT="1"/>
      <dgm:spPr>
        <a:solidFill>
          <a:srgbClr val="97CAF6"/>
        </a:solidFill>
      </dgm:spPr>
      <dgm:t>
        <a:bodyPr/>
        <a:lstStyle/>
        <a:p>
          <a:r>
            <a:rPr lang="en-CA" sz="18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Gross motor .64</a:t>
          </a:r>
        </a:p>
      </dgm:t>
    </dgm:pt>
    <dgm:pt modelId="{60CD57E6-9CE5-45F9-A5D6-66AD68FAD17A}" type="parTrans" cxnId="{60B70E54-9B76-4F2C-AB92-A05F0189B276}">
      <dgm:prSet/>
      <dgm:spPr/>
      <dgm:t>
        <a:bodyPr/>
        <a:lstStyle/>
        <a:p>
          <a:endParaRPr lang="en-CA"/>
        </a:p>
      </dgm:t>
    </dgm:pt>
    <dgm:pt modelId="{FC14F31F-310A-4BB1-BF15-2EB6A569F912}" type="sibTrans" cxnId="{60B70E54-9B76-4F2C-AB92-A05F0189B276}">
      <dgm:prSet/>
      <dgm:spPr/>
      <dgm:t>
        <a:bodyPr/>
        <a:lstStyle/>
        <a:p>
          <a:endParaRPr lang="en-CA"/>
        </a:p>
      </dgm:t>
    </dgm:pt>
    <dgm:pt modelId="{30CD4AED-D077-440F-9C29-FCC7915DA744}">
      <dgm:prSet phldrT="[Text]" custT="1"/>
      <dgm:spPr>
        <a:solidFill>
          <a:srgbClr val="2D95EC"/>
        </a:solidFill>
      </dgm:spPr>
      <dgm:t>
        <a:bodyPr/>
        <a:lstStyle/>
        <a:p>
          <a:r>
            <a:rPr lang="en-CA" sz="1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Personal-social dev. .67</a:t>
          </a:r>
        </a:p>
      </dgm:t>
    </dgm:pt>
    <dgm:pt modelId="{798D8BC0-DEEB-4115-82FD-8522FE8F31B1}" type="parTrans" cxnId="{137AB54D-AC38-4A41-BAD4-872D7D9FC42B}">
      <dgm:prSet/>
      <dgm:spPr/>
      <dgm:t>
        <a:bodyPr/>
        <a:lstStyle/>
        <a:p>
          <a:endParaRPr lang="en-CA"/>
        </a:p>
      </dgm:t>
    </dgm:pt>
    <dgm:pt modelId="{86CACC92-4003-45A2-ABCF-10E0A74F8D95}" type="sibTrans" cxnId="{137AB54D-AC38-4A41-BAD4-872D7D9FC42B}">
      <dgm:prSet/>
      <dgm:spPr/>
      <dgm:t>
        <a:bodyPr/>
        <a:lstStyle/>
        <a:p>
          <a:endParaRPr lang="en-CA"/>
        </a:p>
      </dgm:t>
    </dgm:pt>
    <dgm:pt modelId="{23381F43-0B4B-4812-97BF-D25D7170B43E}" type="pres">
      <dgm:prSet presAssocID="{2150B373-C57C-48D2-A47D-7D6A30870F2A}" presName="Name0" presStyleCnt="0">
        <dgm:presLayoutVars>
          <dgm:dir/>
          <dgm:animLvl val="lvl"/>
          <dgm:resizeHandles val="exact"/>
        </dgm:presLayoutVars>
      </dgm:prSet>
      <dgm:spPr/>
    </dgm:pt>
    <dgm:pt modelId="{090D8708-BB1A-43B2-8B65-503B7BC16B9C}" type="pres">
      <dgm:prSet presAssocID="{331162D0-4BE3-49F9-AEDC-E0A0375C3B4D}" presName="Name8" presStyleCnt="0"/>
      <dgm:spPr/>
    </dgm:pt>
    <dgm:pt modelId="{0B16C6B3-5D7E-46D4-AF7D-63AC76C4D0E3}" type="pres">
      <dgm:prSet presAssocID="{331162D0-4BE3-49F9-AEDC-E0A0375C3B4D}" presName="level" presStyleLbl="node1" presStyleIdx="0" presStyleCnt="5">
        <dgm:presLayoutVars>
          <dgm:chMax val="1"/>
          <dgm:bulletEnabled val="1"/>
        </dgm:presLayoutVars>
      </dgm:prSet>
      <dgm:spPr/>
    </dgm:pt>
    <dgm:pt modelId="{CFC52653-1C1C-4F2A-B7AD-7016390A5840}" type="pres">
      <dgm:prSet presAssocID="{331162D0-4BE3-49F9-AEDC-E0A0375C3B4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6D669A0-5B0A-49AB-A38A-BBD54D231068}" type="pres">
      <dgm:prSet presAssocID="{3682DD0B-D425-47E3-91C8-11DB4D44679B}" presName="Name8" presStyleCnt="0"/>
      <dgm:spPr/>
    </dgm:pt>
    <dgm:pt modelId="{B62DE29C-F893-4A60-B706-4C83E1C661E7}" type="pres">
      <dgm:prSet presAssocID="{3682DD0B-D425-47E3-91C8-11DB4D44679B}" presName="level" presStyleLbl="node1" presStyleIdx="1" presStyleCnt="5">
        <dgm:presLayoutVars>
          <dgm:chMax val="1"/>
          <dgm:bulletEnabled val="1"/>
        </dgm:presLayoutVars>
      </dgm:prSet>
      <dgm:spPr/>
    </dgm:pt>
    <dgm:pt modelId="{DB7896D1-68E3-4FD2-8154-ED4336560B2A}" type="pres">
      <dgm:prSet presAssocID="{3682DD0B-D425-47E3-91C8-11DB4D44679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1AA51FF-D0A5-46FD-A1E6-660340B5B742}" type="pres">
      <dgm:prSet presAssocID="{62F68DB3-8B32-44AA-9191-6206399EE8FA}" presName="Name8" presStyleCnt="0"/>
      <dgm:spPr/>
    </dgm:pt>
    <dgm:pt modelId="{52B8900C-FC4A-4961-B65C-0C0A6A14338C}" type="pres">
      <dgm:prSet presAssocID="{62F68DB3-8B32-44AA-9191-6206399EE8FA}" presName="level" presStyleLbl="node1" presStyleIdx="2" presStyleCnt="5">
        <dgm:presLayoutVars>
          <dgm:chMax val="1"/>
          <dgm:bulletEnabled val="1"/>
        </dgm:presLayoutVars>
      </dgm:prSet>
      <dgm:spPr/>
    </dgm:pt>
    <dgm:pt modelId="{6A2CA283-4D62-4AFF-9451-AD2E6CF484B5}" type="pres">
      <dgm:prSet presAssocID="{62F68DB3-8B32-44AA-9191-6206399EE8F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3433563-8202-4D79-94AE-238A5BB1B120}" type="pres">
      <dgm:prSet presAssocID="{30CD4AED-D077-440F-9C29-FCC7915DA744}" presName="Name8" presStyleCnt="0"/>
      <dgm:spPr/>
    </dgm:pt>
    <dgm:pt modelId="{416EECD2-8654-4B16-A194-1920AB109388}" type="pres">
      <dgm:prSet presAssocID="{30CD4AED-D077-440F-9C29-FCC7915DA744}" presName="level" presStyleLbl="node1" presStyleIdx="3" presStyleCnt="5">
        <dgm:presLayoutVars>
          <dgm:chMax val="1"/>
          <dgm:bulletEnabled val="1"/>
        </dgm:presLayoutVars>
      </dgm:prSet>
      <dgm:spPr/>
    </dgm:pt>
    <dgm:pt modelId="{990455B1-BF1B-4368-9F15-0F463B7104EE}" type="pres">
      <dgm:prSet presAssocID="{30CD4AED-D077-440F-9C29-FCC7915DA74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55C75FD-152B-4709-B759-39732AF7C6C9}" type="pres">
      <dgm:prSet presAssocID="{98C64681-D364-43FA-82EE-1693D7AECC84}" presName="Name8" presStyleCnt="0"/>
      <dgm:spPr/>
    </dgm:pt>
    <dgm:pt modelId="{E209670D-D24E-4861-837D-5672F63025E0}" type="pres">
      <dgm:prSet presAssocID="{98C64681-D364-43FA-82EE-1693D7AECC84}" presName="level" presStyleLbl="node1" presStyleIdx="4" presStyleCnt="5">
        <dgm:presLayoutVars>
          <dgm:chMax val="1"/>
          <dgm:bulletEnabled val="1"/>
        </dgm:presLayoutVars>
      </dgm:prSet>
      <dgm:spPr/>
    </dgm:pt>
    <dgm:pt modelId="{9963DCF3-9B87-4A42-83A8-B435D60F2F45}" type="pres">
      <dgm:prSet presAssocID="{98C64681-D364-43FA-82EE-1693D7AECC84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2E46D209-4913-4A5D-977C-2DE378599A74}" type="presOf" srcId="{3682DD0B-D425-47E3-91C8-11DB4D44679B}" destId="{DB7896D1-68E3-4FD2-8154-ED4336560B2A}" srcOrd="1" destOrd="0" presId="urn:microsoft.com/office/officeart/2005/8/layout/pyramid3"/>
    <dgm:cxn modelId="{062C511E-3B02-4252-B775-E8C30A076E7E}" type="presOf" srcId="{62F68DB3-8B32-44AA-9191-6206399EE8FA}" destId="{6A2CA283-4D62-4AFF-9451-AD2E6CF484B5}" srcOrd="1" destOrd="0" presId="urn:microsoft.com/office/officeart/2005/8/layout/pyramid3"/>
    <dgm:cxn modelId="{4FC28F31-A271-4D53-832C-0F3DD2528A33}" type="presOf" srcId="{2150B373-C57C-48D2-A47D-7D6A30870F2A}" destId="{23381F43-0B4B-4812-97BF-D25D7170B43E}" srcOrd="0" destOrd="0" presId="urn:microsoft.com/office/officeart/2005/8/layout/pyramid3"/>
    <dgm:cxn modelId="{8F996466-81B6-4A59-A030-EBF6DC2CA25F}" srcId="{2150B373-C57C-48D2-A47D-7D6A30870F2A}" destId="{62F68DB3-8B32-44AA-9191-6206399EE8FA}" srcOrd="2" destOrd="0" parTransId="{1AA7404E-D5C4-49CD-9B32-22B458D78970}" sibTransId="{047665C7-597B-4EDA-BAF4-1F74D7B88B04}"/>
    <dgm:cxn modelId="{6792FB47-2034-4224-A9ED-D24022A95515}" type="presOf" srcId="{30CD4AED-D077-440F-9C29-FCC7915DA744}" destId="{990455B1-BF1B-4368-9F15-0F463B7104EE}" srcOrd="1" destOrd="0" presId="urn:microsoft.com/office/officeart/2005/8/layout/pyramid3"/>
    <dgm:cxn modelId="{137AB54D-AC38-4A41-BAD4-872D7D9FC42B}" srcId="{2150B373-C57C-48D2-A47D-7D6A30870F2A}" destId="{30CD4AED-D077-440F-9C29-FCC7915DA744}" srcOrd="3" destOrd="0" parTransId="{798D8BC0-DEEB-4115-82FD-8522FE8F31B1}" sibTransId="{86CACC92-4003-45A2-ABCF-10E0A74F8D95}"/>
    <dgm:cxn modelId="{5424B650-29BD-4EB6-AE42-5BA5E7FD8003}" type="presOf" srcId="{331162D0-4BE3-49F9-AEDC-E0A0375C3B4D}" destId="{0B16C6B3-5D7E-46D4-AF7D-63AC76C4D0E3}" srcOrd="0" destOrd="0" presId="urn:microsoft.com/office/officeart/2005/8/layout/pyramid3"/>
    <dgm:cxn modelId="{60B70E54-9B76-4F2C-AB92-A05F0189B276}" srcId="{2150B373-C57C-48D2-A47D-7D6A30870F2A}" destId="{98C64681-D364-43FA-82EE-1693D7AECC84}" srcOrd="4" destOrd="0" parTransId="{60CD57E6-9CE5-45F9-A5D6-66AD68FAD17A}" sibTransId="{FC14F31F-310A-4BB1-BF15-2EB6A569F912}"/>
    <dgm:cxn modelId="{982C5278-D9C6-4C3E-AD8E-3F3C4C5B6165}" srcId="{2150B373-C57C-48D2-A47D-7D6A30870F2A}" destId="{331162D0-4BE3-49F9-AEDC-E0A0375C3B4D}" srcOrd="0" destOrd="0" parTransId="{5D88ED79-EEE8-4787-A68E-CF3B83559D05}" sibTransId="{84F74A49-67B8-45B2-A74B-F3BAD8FB0DD3}"/>
    <dgm:cxn modelId="{07320689-BB56-4322-B4D6-AE66D84EE77D}" type="presOf" srcId="{98C64681-D364-43FA-82EE-1693D7AECC84}" destId="{9963DCF3-9B87-4A42-83A8-B435D60F2F45}" srcOrd="1" destOrd="0" presId="urn:microsoft.com/office/officeart/2005/8/layout/pyramid3"/>
    <dgm:cxn modelId="{93455B91-4632-4812-ADFB-CF3B809E9425}" type="presOf" srcId="{3682DD0B-D425-47E3-91C8-11DB4D44679B}" destId="{B62DE29C-F893-4A60-B706-4C83E1C661E7}" srcOrd="0" destOrd="0" presId="urn:microsoft.com/office/officeart/2005/8/layout/pyramid3"/>
    <dgm:cxn modelId="{113F52C6-3084-45EB-A5A3-3B79C712409A}" type="presOf" srcId="{98C64681-D364-43FA-82EE-1693D7AECC84}" destId="{E209670D-D24E-4861-837D-5672F63025E0}" srcOrd="0" destOrd="0" presId="urn:microsoft.com/office/officeart/2005/8/layout/pyramid3"/>
    <dgm:cxn modelId="{E631B5E3-1DAC-4607-8C36-FFC5A50853DF}" srcId="{2150B373-C57C-48D2-A47D-7D6A30870F2A}" destId="{3682DD0B-D425-47E3-91C8-11DB4D44679B}" srcOrd="1" destOrd="0" parTransId="{56092FF3-B983-4DEF-907B-9F75F09BC16A}" sibTransId="{D8B4E632-393F-4424-BEE5-71490F53B2C7}"/>
    <dgm:cxn modelId="{5D436FE9-21DE-436F-8E31-01E47D4A47D3}" type="presOf" srcId="{62F68DB3-8B32-44AA-9191-6206399EE8FA}" destId="{52B8900C-FC4A-4961-B65C-0C0A6A14338C}" srcOrd="0" destOrd="0" presId="urn:microsoft.com/office/officeart/2005/8/layout/pyramid3"/>
    <dgm:cxn modelId="{A87692F9-9A44-40E3-A10E-F9F3115DB652}" type="presOf" srcId="{30CD4AED-D077-440F-9C29-FCC7915DA744}" destId="{416EECD2-8654-4B16-A194-1920AB109388}" srcOrd="0" destOrd="0" presId="urn:microsoft.com/office/officeart/2005/8/layout/pyramid3"/>
    <dgm:cxn modelId="{BC67CDFA-BF52-4E62-83D2-72DDA61471C4}" type="presOf" srcId="{331162D0-4BE3-49F9-AEDC-E0A0375C3B4D}" destId="{CFC52653-1C1C-4F2A-B7AD-7016390A5840}" srcOrd="1" destOrd="0" presId="urn:microsoft.com/office/officeart/2005/8/layout/pyramid3"/>
    <dgm:cxn modelId="{21D094D2-91DA-44A9-B859-53DC221580E3}" type="presParOf" srcId="{23381F43-0B4B-4812-97BF-D25D7170B43E}" destId="{090D8708-BB1A-43B2-8B65-503B7BC16B9C}" srcOrd="0" destOrd="0" presId="urn:microsoft.com/office/officeart/2005/8/layout/pyramid3"/>
    <dgm:cxn modelId="{D5D3AFA4-29AC-4327-8FDA-C84BA693C859}" type="presParOf" srcId="{090D8708-BB1A-43B2-8B65-503B7BC16B9C}" destId="{0B16C6B3-5D7E-46D4-AF7D-63AC76C4D0E3}" srcOrd="0" destOrd="0" presId="urn:microsoft.com/office/officeart/2005/8/layout/pyramid3"/>
    <dgm:cxn modelId="{3AB66D48-CA5E-4F5B-B971-46A472D5B4B2}" type="presParOf" srcId="{090D8708-BB1A-43B2-8B65-503B7BC16B9C}" destId="{CFC52653-1C1C-4F2A-B7AD-7016390A5840}" srcOrd="1" destOrd="0" presId="urn:microsoft.com/office/officeart/2005/8/layout/pyramid3"/>
    <dgm:cxn modelId="{7DC742DC-20F4-4E78-A52F-E229DC2AE0EE}" type="presParOf" srcId="{23381F43-0B4B-4812-97BF-D25D7170B43E}" destId="{D6D669A0-5B0A-49AB-A38A-BBD54D231068}" srcOrd="1" destOrd="0" presId="urn:microsoft.com/office/officeart/2005/8/layout/pyramid3"/>
    <dgm:cxn modelId="{8E718BBF-DA56-45DC-85A4-5636976C046B}" type="presParOf" srcId="{D6D669A0-5B0A-49AB-A38A-BBD54D231068}" destId="{B62DE29C-F893-4A60-B706-4C83E1C661E7}" srcOrd="0" destOrd="0" presId="urn:microsoft.com/office/officeart/2005/8/layout/pyramid3"/>
    <dgm:cxn modelId="{0710CEE6-96F5-47E6-93EE-1B3813AB60DF}" type="presParOf" srcId="{D6D669A0-5B0A-49AB-A38A-BBD54D231068}" destId="{DB7896D1-68E3-4FD2-8154-ED4336560B2A}" srcOrd="1" destOrd="0" presId="urn:microsoft.com/office/officeart/2005/8/layout/pyramid3"/>
    <dgm:cxn modelId="{D72F5BA0-8AB5-4CEA-8D02-6613F818F38A}" type="presParOf" srcId="{23381F43-0B4B-4812-97BF-D25D7170B43E}" destId="{51AA51FF-D0A5-46FD-A1E6-660340B5B742}" srcOrd="2" destOrd="0" presId="urn:microsoft.com/office/officeart/2005/8/layout/pyramid3"/>
    <dgm:cxn modelId="{7329A74E-1D2B-4059-B099-45B5C3FA283F}" type="presParOf" srcId="{51AA51FF-D0A5-46FD-A1E6-660340B5B742}" destId="{52B8900C-FC4A-4961-B65C-0C0A6A14338C}" srcOrd="0" destOrd="0" presId="urn:microsoft.com/office/officeart/2005/8/layout/pyramid3"/>
    <dgm:cxn modelId="{4D5CEC5D-A5C7-4AD9-A2D1-27A42D9B5E79}" type="presParOf" srcId="{51AA51FF-D0A5-46FD-A1E6-660340B5B742}" destId="{6A2CA283-4D62-4AFF-9451-AD2E6CF484B5}" srcOrd="1" destOrd="0" presId="urn:microsoft.com/office/officeart/2005/8/layout/pyramid3"/>
    <dgm:cxn modelId="{0C4A99FD-5136-41CC-8D7F-DFA9AC9F640F}" type="presParOf" srcId="{23381F43-0B4B-4812-97BF-D25D7170B43E}" destId="{B3433563-8202-4D79-94AE-238A5BB1B120}" srcOrd="3" destOrd="0" presId="urn:microsoft.com/office/officeart/2005/8/layout/pyramid3"/>
    <dgm:cxn modelId="{C7D06015-1924-4FEE-B2F0-F26E7CE8BD91}" type="presParOf" srcId="{B3433563-8202-4D79-94AE-238A5BB1B120}" destId="{416EECD2-8654-4B16-A194-1920AB109388}" srcOrd="0" destOrd="0" presId="urn:microsoft.com/office/officeart/2005/8/layout/pyramid3"/>
    <dgm:cxn modelId="{2EE3B2FC-DA2E-4FFA-B0F4-F60D22C63335}" type="presParOf" srcId="{B3433563-8202-4D79-94AE-238A5BB1B120}" destId="{990455B1-BF1B-4368-9F15-0F463B7104EE}" srcOrd="1" destOrd="0" presId="urn:microsoft.com/office/officeart/2005/8/layout/pyramid3"/>
    <dgm:cxn modelId="{1C7776E9-B01E-4356-8323-26DC8354B1C8}" type="presParOf" srcId="{23381F43-0B4B-4812-97BF-D25D7170B43E}" destId="{755C75FD-152B-4709-B759-39732AF7C6C9}" srcOrd="4" destOrd="0" presId="urn:microsoft.com/office/officeart/2005/8/layout/pyramid3"/>
    <dgm:cxn modelId="{BC26C71D-AC4C-4FB7-87C9-FEFF3B92F7B8}" type="presParOf" srcId="{755C75FD-152B-4709-B759-39732AF7C6C9}" destId="{E209670D-D24E-4861-837D-5672F63025E0}" srcOrd="0" destOrd="0" presId="urn:microsoft.com/office/officeart/2005/8/layout/pyramid3"/>
    <dgm:cxn modelId="{A5301CED-CA21-47C2-91EC-F3E699A9DC9A}" type="presParOf" srcId="{755C75FD-152B-4709-B759-39732AF7C6C9}" destId="{9963DCF3-9B87-4A42-83A8-B435D60F2F45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16C6B3-5D7E-46D4-AF7D-63AC76C4D0E3}">
      <dsp:nvSpPr>
        <dsp:cNvPr id="0" name=""/>
        <dsp:cNvSpPr/>
      </dsp:nvSpPr>
      <dsp:spPr>
        <a:xfrm rot="10800000">
          <a:off x="0" y="0"/>
          <a:ext cx="7896224" cy="812799"/>
        </a:xfrm>
        <a:prstGeom prst="trapezoid">
          <a:avLst>
            <a:gd name="adj" fmla="val 97148"/>
          </a:avLst>
        </a:prstGeom>
        <a:solidFill>
          <a:srgbClr val="11375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Communication .81</a:t>
          </a:r>
        </a:p>
      </dsp:txBody>
      <dsp:txXfrm rot="-10800000">
        <a:off x="1381839" y="0"/>
        <a:ext cx="5132545" cy="812799"/>
      </dsp:txXfrm>
    </dsp:sp>
    <dsp:sp modelId="{B62DE29C-F893-4A60-B706-4C83E1C661E7}">
      <dsp:nvSpPr>
        <dsp:cNvPr id="0" name=""/>
        <dsp:cNvSpPr/>
      </dsp:nvSpPr>
      <dsp:spPr>
        <a:xfrm rot="10800000">
          <a:off x="789622" y="812800"/>
          <a:ext cx="6316979" cy="812799"/>
        </a:xfrm>
        <a:prstGeom prst="trapezoid">
          <a:avLst>
            <a:gd name="adj" fmla="val 97148"/>
          </a:avLst>
        </a:prstGeom>
        <a:solidFill>
          <a:srgbClr val="174A7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Problem solving .79</a:t>
          </a:r>
        </a:p>
      </dsp:txBody>
      <dsp:txXfrm rot="-10800000">
        <a:off x="1895093" y="812800"/>
        <a:ext cx="4106036" cy="812799"/>
      </dsp:txXfrm>
    </dsp:sp>
    <dsp:sp modelId="{52B8900C-FC4A-4961-B65C-0C0A6A14338C}">
      <dsp:nvSpPr>
        <dsp:cNvPr id="0" name=""/>
        <dsp:cNvSpPr/>
      </dsp:nvSpPr>
      <dsp:spPr>
        <a:xfrm rot="10800000">
          <a:off x="1579244" y="1625600"/>
          <a:ext cx="4737734" cy="812799"/>
        </a:xfrm>
        <a:prstGeom prst="trapezoid">
          <a:avLst>
            <a:gd name="adj" fmla="val 97148"/>
          </a:avLst>
        </a:prstGeom>
        <a:solidFill>
          <a:srgbClr val="216FB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Fine motor .73</a:t>
          </a:r>
        </a:p>
      </dsp:txBody>
      <dsp:txXfrm rot="-10800000">
        <a:off x="2408348" y="1625600"/>
        <a:ext cx="3079527" cy="812799"/>
      </dsp:txXfrm>
    </dsp:sp>
    <dsp:sp modelId="{416EECD2-8654-4B16-A194-1920AB109388}">
      <dsp:nvSpPr>
        <dsp:cNvPr id="0" name=""/>
        <dsp:cNvSpPr/>
      </dsp:nvSpPr>
      <dsp:spPr>
        <a:xfrm rot="10800000">
          <a:off x="2368867" y="2438400"/>
          <a:ext cx="3158489" cy="812799"/>
        </a:xfrm>
        <a:prstGeom prst="trapezoid">
          <a:avLst>
            <a:gd name="adj" fmla="val 97148"/>
          </a:avLst>
        </a:prstGeom>
        <a:solidFill>
          <a:srgbClr val="2D95E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Personal-social dev. .67</a:t>
          </a:r>
        </a:p>
      </dsp:txBody>
      <dsp:txXfrm rot="-10800000">
        <a:off x="2921602" y="2438400"/>
        <a:ext cx="2053018" cy="812799"/>
      </dsp:txXfrm>
    </dsp:sp>
    <dsp:sp modelId="{E209670D-D24E-4861-837D-5672F63025E0}">
      <dsp:nvSpPr>
        <dsp:cNvPr id="0" name=""/>
        <dsp:cNvSpPr/>
      </dsp:nvSpPr>
      <dsp:spPr>
        <a:xfrm rot="10800000">
          <a:off x="3158489" y="3251199"/>
          <a:ext cx="1579244" cy="812799"/>
        </a:xfrm>
        <a:prstGeom prst="trapezoid">
          <a:avLst>
            <a:gd name="adj" fmla="val 97148"/>
          </a:avLst>
        </a:prstGeom>
        <a:solidFill>
          <a:srgbClr val="97CAF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Gross motor .64</a:t>
          </a:r>
        </a:p>
      </dsp:txBody>
      <dsp:txXfrm rot="-10800000">
        <a:off x="3158489" y="3251199"/>
        <a:ext cx="1579244" cy="812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E2EF535B-BC58-471B-B9BC-9A48ADB245B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683545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aseline="0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50952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The</a:t>
            </a:r>
            <a:r>
              <a:rPr lang="en-CA" baseline="0" dirty="0"/>
              <a:t> total proportion of variance accounted for by our superfactor is 62.37% and our new measure of overall development has a Cronbach’s alpha of .85, or very good reliability. Higher scores on our new, composite measure indicate a higher level of overall development.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74524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071677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112730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57762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17591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29730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937954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065436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6839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2180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1994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0419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686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6338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88065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085669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F535B-BC58-471B-B9BC-9A48ADB245B4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46480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7" descr="image_Cover2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57600" y="2490787"/>
            <a:ext cx="4648200" cy="1362075"/>
          </a:xfrm>
        </p:spPr>
        <p:txBody>
          <a:bodyPr anchor="t"/>
          <a:lstStyle>
            <a:lvl1pPr algn="r">
              <a:defRPr sz="3200" b="0" cap="none"/>
            </a:lvl1pPr>
          </a:lstStyle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4648200" cy="1500187"/>
          </a:xfrm>
        </p:spPr>
        <p:txBody>
          <a:bodyPr anchor="b"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text</a:t>
            </a:r>
            <a:r>
              <a:rPr lang="fr-CA" dirty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273053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image_Page2b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029200"/>
          </a:xfrm>
        </p:spPr>
        <p:txBody>
          <a:bodyPr vert="eaVert"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029200"/>
          </a:xfrm>
        </p:spPr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dirty="0"/>
              <a:t>Click View then Header and Footer to change this footer</a:t>
            </a:r>
          </a:p>
        </p:txBody>
      </p:sp>
    </p:spTree>
    <p:extLst>
      <p:ext uri="{BB962C8B-B14F-4D97-AF65-F5344CB8AC3E}">
        <p14:creationId xmlns:p14="http://schemas.microsoft.com/office/powerpoint/2010/main" val="381094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image_Page2b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dirty="0"/>
              <a:t>Click View then Header and Footer to change this footer</a:t>
            </a:r>
          </a:p>
        </p:txBody>
      </p:sp>
    </p:spTree>
    <p:extLst>
      <p:ext uri="{BB962C8B-B14F-4D97-AF65-F5344CB8AC3E}">
        <p14:creationId xmlns:p14="http://schemas.microsoft.com/office/powerpoint/2010/main" val="216944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image_Page2b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dirty="0"/>
              <a:t>Click View then Header and Footer to change this footer</a:t>
            </a:r>
          </a:p>
        </p:txBody>
      </p:sp>
    </p:spTree>
    <p:extLst>
      <p:ext uri="{BB962C8B-B14F-4D97-AF65-F5344CB8AC3E}">
        <p14:creationId xmlns:p14="http://schemas.microsoft.com/office/powerpoint/2010/main" val="2380020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image_Page2b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dirty="0"/>
              <a:t>Click View then Header and Footer to change this footer</a:t>
            </a:r>
          </a:p>
        </p:txBody>
      </p:sp>
    </p:spTree>
    <p:extLst>
      <p:ext uri="{BB962C8B-B14F-4D97-AF65-F5344CB8AC3E}">
        <p14:creationId xmlns:p14="http://schemas.microsoft.com/office/powerpoint/2010/main" val="2525628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image_Page2b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dirty="0"/>
              <a:t>Click View then Header and Footer to change this footer</a:t>
            </a:r>
          </a:p>
        </p:txBody>
      </p:sp>
    </p:spTree>
    <p:extLst>
      <p:ext uri="{BB962C8B-B14F-4D97-AF65-F5344CB8AC3E}">
        <p14:creationId xmlns:p14="http://schemas.microsoft.com/office/powerpoint/2010/main" val="260336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image_Page2b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dirty="0"/>
              <a:t>Click View then Header and Footer to change this footer</a:t>
            </a:r>
          </a:p>
        </p:txBody>
      </p:sp>
    </p:spTree>
    <p:extLst>
      <p:ext uri="{BB962C8B-B14F-4D97-AF65-F5344CB8AC3E}">
        <p14:creationId xmlns:p14="http://schemas.microsoft.com/office/powerpoint/2010/main" val="404875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image_Page2b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dirty="0"/>
              <a:t>Click View then Header and Footer to change this footer</a:t>
            </a:r>
          </a:p>
        </p:txBody>
      </p:sp>
    </p:spTree>
    <p:extLst>
      <p:ext uri="{BB962C8B-B14F-4D97-AF65-F5344CB8AC3E}">
        <p14:creationId xmlns:p14="http://schemas.microsoft.com/office/powerpoint/2010/main" val="1110474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image_Page2b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dirty="0"/>
              <a:t>Click View then Header and Footer to change this footer</a:t>
            </a:r>
          </a:p>
        </p:txBody>
      </p:sp>
    </p:spTree>
    <p:extLst>
      <p:ext uri="{BB962C8B-B14F-4D97-AF65-F5344CB8AC3E}">
        <p14:creationId xmlns:p14="http://schemas.microsoft.com/office/powerpoint/2010/main" val="2591372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image_Page2b_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dirty="0"/>
              <a:t>Click View then Header and Footer to change this footer</a:t>
            </a:r>
          </a:p>
        </p:txBody>
      </p:sp>
    </p:spTree>
    <p:extLst>
      <p:ext uri="{BB962C8B-B14F-4D97-AF65-F5344CB8AC3E}">
        <p14:creationId xmlns:p14="http://schemas.microsoft.com/office/powerpoint/2010/main" val="763308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 bwMode="auto">
          <a:xfrm>
            <a:off x="3886200" y="6019800"/>
            <a:ext cx="4572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990000"/>
                </a:solidFill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dirty="0"/>
              <a:t>Click View then Header and Footer to change this footer</a:t>
            </a:r>
          </a:p>
        </p:txBody>
      </p:sp>
    </p:spTree>
    <p:extLst>
      <p:ext uri="{BB962C8B-B14F-4D97-AF65-F5344CB8AC3E}">
        <p14:creationId xmlns:p14="http://schemas.microsoft.com/office/powerpoint/2010/main" val="4081656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Verdana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kedin.com/in/millermeagan" TargetMode="External"/><Relationship Id="rId2" Type="http://schemas.openxmlformats.org/officeDocument/2006/relationships/hyperlink" Target="mailto:mmiller@uottawa.ca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png"/><Relationship Id="rId4" Type="http://schemas.openxmlformats.org/officeDocument/2006/relationships/hyperlink" Target="https://ruor.uottawa.ca/handle/10393/3783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4"/>
          <p:cNvSpPr>
            <a:spLocks noGrp="1"/>
          </p:cNvSpPr>
          <p:nvPr>
            <p:ph type="title"/>
          </p:nvPr>
        </p:nvSpPr>
        <p:spPr>
          <a:xfrm>
            <a:off x="611560" y="1245685"/>
            <a:ext cx="7672015" cy="1384804"/>
          </a:xfrm>
        </p:spPr>
        <p:txBody>
          <a:bodyPr/>
          <a:lstStyle/>
          <a:p>
            <a:r>
              <a:rPr lang="en-US" altLang="en-US" sz="2400" b="1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A holistic approach to child development: factors influencing overall development in children in care in Ontario, Canada</a:t>
            </a:r>
          </a:p>
        </p:txBody>
      </p:sp>
      <p:sp>
        <p:nvSpPr>
          <p:cNvPr id="14338" name="Text Placeholder 5"/>
          <p:cNvSpPr>
            <a:spLocks noGrp="1"/>
          </p:cNvSpPr>
          <p:nvPr>
            <p:ph type="body" idx="1"/>
          </p:nvPr>
        </p:nvSpPr>
        <p:spPr>
          <a:xfrm>
            <a:off x="3347864" y="2852738"/>
            <a:ext cx="4648200" cy="24479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CA" altLang="en-US" sz="16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Meagan Miller</a:t>
            </a:r>
            <a:r>
              <a:rPr lang="en-CA" altLang="en-US" sz="1600" baseline="300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a</a:t>
            </a:r>
            <a:r>
              <a:rPr lang="en-CA" altLang="en-US" sz="16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, Barbara Greenberg</a:t>
            </a:r>
            <a:r>
              <a:rPr lang="en-CA" altLang="en-US" sz="1600" baseline="300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a</a:t>
            </a:r>
            <a:r>
              <a:rPr lang="en-CA" altLang="en-US" sz="16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, </a:t>
            </a:r>
          </a:p>
          <a:p>
            <a:pPr>
              <a:lnSpc>
                <a:spcPct val="80000"/>
              </a:lnSpc>
            </a:pPr>
            <a:r>
              <a:rPr lang="en-CA" altLang="en-US" sz="16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Erik Michael</a:t>
            </a:r>
            <a:r>
              <a:rPr lang="en-CA" altLang="en-US" sz="1600" baseline="300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a</a:t>
            </a:r>
            <a:r>
              <a:rPr lang="en-CA" altLang="en-US" sz="16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, Robert </a:t>
            </a:r>
            <a:r>
              <a:rPr lang="en-CA" altLang="en-US" sz="1600" dirty="0" err="1">
                <a:latin typeface="Verdana" panose="020B0604030504040204" pitchFamily="34" charset="0"/>
                <a:ea typeface="ＭＳ Ｐゴシック" panose="020B0600070205080204" pitchFamily="34" charset="-128"/>
              </a:rPr>
              <a:t>Flynn</a:t>
            </a:r>
            <a:r>
              <a:rPr lang="en-CA" altLang="en-US" sz="1600" baseline="30000" dirty="0" err="1">
                <a:latin typeface="Verdana" panose="020B0604030504040204" pitchFamily="34" charset="0"/>
                <a:ea typeface="ＭＳ Ｐゴシック" panose="020B0600070205080204" pitchFamily="34" charset="-128"/>
              </a:rPr>
              <a:t>a,b</a:t>
            </a:r>
            <a:endParaRPr lang="en-CA" altLang="en-US" sz="1600" baseline="300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pPr>
              <a:lnSpc>
                <a:spcPct val="80000"/>
              </a:lnSpc>
            </a:pPr>
            <a:endParaRPr lang="en-CA" altLang="en-US" sz="1600" baseline="300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pPr>
              <a:lnSpc>
                <a:spcPct val="80000"/>
              </a:lnSpc>
            </a:pPr>
            <a:r>
              <a:rPr lang="en-CA" altLang="en-US" sz="1400" baseline="30000" dirty="0" err="1">
                <a:latin typeface="Verdana" panose="020B0604030504040204" pitchFamily="34" charset="0"/>
                <a:ea typeface="ＭＳ Ｐゴシック" panose="020B0600070205080204" pitchFamily="34" charset="-128"/>
              </a:rPr>
              <a:t>a</a:t>
            </a:r>
            <a:r>
              <a:rPr lang="en-CA" altLang="en-US" sz="1400" dirty="0" err="1">
                <a:latin typeface="Verdana" panose="020B0604030504040204" pitchFamily="34" charset="0"/>
                <a:ea typeface="ＭＳ Ｐゴシック" panose="020B0600070205080204" pitchFamily="34" charset="-128"/>
              </a:rPr>
              <a:t>Centre</a:t>
            </a:r>
            <a:r>
              <a:rPr lang="en-CA" altLang="en-US" sz="14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 for Research on Educational and Community Services, University of Ottawa (Canada)</a:t>
            </a:r>
          </a:p>
          <a:p>
            <a:pPr>
              <a:lnSpc>
                <a:spcPct val="80000"/>
              </a:lnSpc>
            </a:pPr>
            <a:r>
              <a:rPr lang="en-CA" altLang="en-US" sz="1400" baseline="30000" dirty="0" err="1">
                <a:latin typeface="Verdana" panose="020B0604030504040204" pitchFamily="34" charset="0"/>
                <a:ea typeface="ＭＳ Ｐゴシック" panose="020B0600070205080204" pitchFamily="34" charset="-128"/>
              </a:rPr>
              <a:t>b</a:t>
            </a:r>
            <a:r>
              <a:rPr lang="en-CA" altLang="en-US" sz="1400" dirty="0" err="1">
                <a:latin typeface="Verdana" panose="020B0604030504040204" pitchFamily="34" charset="0"/>
                <a:ea typeface="ＭＳ Ｐゴシック" panose="020B0600070205080204" pitchFamily="34" charset="-128"/>
              </a:rPr>
              <a:t>School</a:t>
            </a:r>
            <a:r>
              <a:rPr lang="en-CA" altLang="en-US" sz="14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 of Psychology, University of Ottawa (Canada)</a:t>
            </a:r>
          </a:p>
          <a:p>
            <a:pPr>
              <a:lnSpc>
                <a:spcPct val="80000"/>
              </a:lnSpc>
            </a:pPr>
            <a:endParaRPr lang="en-CA" altLang="en-US" sz="14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pPr>
              <a:lnSpc>
                <a:spcPct val="80000"/>
              </a:lnSpc>
            </a:pPr>
            <a:r>
              <a:rPr lang="en-CA" altLang="en-US" sz="14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mmiller@uottawa.ca</a:t>
            </a:r>
            <a:endParaRPr lang="en-US" altLang="en-US" sz="14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pPr>
              <a:lnSpc>
                <a:spcPct val="80000"/>
              </a:lnSpc>
            </a:pPr>
            <a:endParaRPr lang="en-US" altLang="en-US" sz="14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3635375" y="5734050"/>
            <a:ext cx="1800225" cy="911225"/>
            <a:chOff x="4630" y="1449"/>
            <a:chExt cx="3773" cy="1958"/>
          </a:xfrm>
        </p:grpSpPr>
        <p:grpSp>
          <p:nvGrpSpPr>
            <p:cNvPr id="14341" name="Group 5"/>
            <p:cNvGrpSpPr>
              <a:grpSpLocks/>
            </p:cNvGrpSpPr>
            <p:nvPr/>
          </p:nvGrpSpPr>
          <p:grpSpPr bwMode="auto">
            <a:xfrm>
              <a:off x="4630" y="1579"/>
              <a:ext cx="592" cy="1828"/>
              <a:chOff x="4868" y="1825"/>
              <a:chExt cx="423" cy="1307"/>
            </a:xfrm>
          </p:grpSpPr>
          <p:sp>
            <p:nvSpPr>
              <p:cNvPr id="14342" name="Freeform 6"/>
              <p:cNvSpPr>
                <a:spLocks/>
              </p:cNvSpPr>
              <p:nvPr/>
            </p:nvSpPr>
            <p:spPr bwMode="auto">
              <a:xfrm flipH="1" flipV="1">
                <a:off x="5192" y="3038"/>
                <a:ext cx="99" cy="72"/>
              </a:xfrm>
              <a:custGeom>
                <a:avLst/>
                <a:gdLst>
                  <a:gd name="T0" fmla="*/ 0 w 156"/>
                  <a:gd name="T1" fmla="*/ 9 h 64"/>
                  <a:gd name="T2" fmla="*/ 8 w 156"/>
                  <a:gd name="T3" fmla="*/ 17 h 64"/>
                  <a:gd name="T4" fmla="*/ 19 w 156"/>
                  <a:gd name="T5" fmla="*/ 25 h 64"/>
                  <a:gd name="T6" fmla="*/ 34 w 156"/>
                  <a:gd name="T7" fmla="*/ 33 h 64"/>
                  <a:gd name="T8" fmla="*/ 54 w 156"/>
                  <a:gd name="T9" fmla="*/ 39 h 64"/>
                  <a:gd name="T10" fmla="*/ 67 w 156"/>
                  <a:gd name="T11" fmla="*/ 42 h 64"/>
                  <a:gd name="T12" fmla="*/ 80 w 156"/>
                  <a:gd name="T13" fmla="*/ 45 h 64"/>
                  <a:gd name="T14" fmla="*/ 97 w 156"/>
                  <a:gd name="T15" fmla="*/ 50 h 64"/>
                  <a:gd name="T16" fmla="*/ 112 w 156"/>
                  <a:gd name="T17" fmla="*/ 56 h 64"/>
                  <a:gd name="T18" fmla="*/ 127 w 156"/>
                  <a:gd name="T19" fmla="*/ 62 h 64"/>
                  <a:gd name="T20" fmla="*/ 141 w 156"/>
                  <a:gd name="T21" fmla="*/ 64 h 64"/>
                  <a:gd name="T22" fmla="*/ 150 w 156"/>
                  <a:gd name="T23" fmla="*/ 64 h 64"/>
                  <a:gd name="T24" fmla="*/ 156 w 156"/>
                  <a:gd name="T25" fmla="*/ 62 h 64"/>
                  <a:gd name="T26" fmla="*/ 152 w 156"/>
                  <a:gd name="T27" fmla="*/ 45 h 64"/>
                  <a:gd name="T28" fmla="*/ 138 w 156"/>
                  <a:gd name="T29" fmla="*/ 23 h 64"/>
                  <a:gd name="T30" fmla="*/ 121 w 156"/>
                  <a:gd name="T31" fmla="*/ 6 h 64"/>
                  <a:gd name="T32" fmla="*/ 104 w 156"/>
                  <a:gd name="T33" fmla="*/ 0 h 64"/>
                  <a:gd name="T34" fmla="*/ 93 w 156"/>
                  <a:gd name="T35" fmla="*/ 0 h 64"/>
                  <a:gd name="T36" fmla="*/ 78 w 156"/>
                  <a:gd name="T37" fmla="*/ 3 h 64"/>
                  <a:gd name="T38" fmla="*/ 60 w 156"/>
                  <a:gd name="T39" fmla="*/ 3 h 64"/>
                  <a:gd name="T40" fmla="*/ 43 w 156"/>
                  <a:gd name="T41" fmla="*/ 6 h 64"/>
                  <a:gd name="T42" fmla="*/ 26 w 156"/>
                  <a:gd name="T43" fmla="*/ 6 h 64"/>
                  <a:gd name="T44" fmla="*/ 15 w 156"/>
                  <a:gd name="T45" fmla="*/ 9 h 64"/>
                  <a:gd name="T46" fmla="*/ 2 w 156"/>
                  <a:gd name="T47" fmla="*/ 9 h 64"/>
                  <a:gd name="T48" fmla="*/ 0 w 156"/>
                  <a:gd name="T49" fmla="*/ 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6" h="64">
                    <a:moveTo>
                      <a:pt x="0" y="9"/>
                    </a:moveTo>
                    <a:lnTo>
                      <a:pt x="8" y="17"/>
                    </a:lnTo>
                    <a:lnTo>
                      <a:pt x="19" y="25"/>
                    </a:lnTo>
                    <a:lnTo>
                      <a:pt x="34" y="33"/>
                    </a:lnTo>
                    <a:lnTo>
                      <a:pt x="54" y="39"/>
                    </a:lnTo>
                    <a:lnTo>
                      <a:pt x="67" y="42"/>
                    </a:lnTo>
                    <a:lnTo>
                      <a:pt x="80" y="45"/>
                    </a:lnTo>
                    <a:lnTo>
                      <a:pt x="97" y="50"/>
                    </a:lnTo>
                    <a:lnTo>
                      <a:pt x="112" y="56"/>
                    </a:lnTo>
                    <a:lnTo>
                      <a:pt x="127" y="62"/>
                    </a:lnTo>
                    <a:lnTo>
                      <a:pt x="141" y="64"/>
                    </a:lnTo>
                    <a:lnTo>
                      <a:pt x="150" y="64"/>
                    </a:lnTo>
                    <a:lnTo>
                      <a:pt x="156" y="62"/>
                    </a:lnTo>
                    <a:lnTo>
                      <a:pt x="152" y="45"/>
                    </a:lnTo>
                    <a:lnTo>
                      <a:pt x="138" y="23"/>
                    </a:lnTo>
                    <a:lnTo>
                      <a:pt x="121" y="6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78" y="3"/>
                    </a:lnTo>
                    <a:lnTo>
                      <a:pt x="60" y="3"/>
                    </a:lnTo>
                    <a:lnTo>
                      <a:pt x="43" y="6"/>
                    </a:lnTo>
                    <a:lnTo>
                      <a:pt x="26" y="6"/>
                    </a:lnTo>
                    <a:lnTo>
                      <a:pt x="15" y="9"/>
                    </a:lnTo>
                    <a:lnTo>
                      <a:pt x="2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4343" name="Freeform 7"/>
              <p:cNvSpPr>
                <a:spLocks/>
              </p:cNvSpPr>
              <p:nvPr/>
            </p:nvSpPr>
            <p:spPr bwMode="auto">
              <a:xfrm>
                <a:off x="4893" y="3005"/>
                <a:ext cx="87" cy="127"/>
              </a:xfrm>
              <a:custGeom>
                <a:avLst/>
                <a:gdLst>
                  <a:gd name="T0" fmla="*/ 73 w 136"/>
                  <a:gd name="T1" fmla="*/ 0 h 119"/>
                  <a:gd name="T2" fmla="*/ 70 w 136"/>
                  <a:gd name="T3" fmla="*/ 2 h 119"/>
                  <a:gd name="T4" fmla="*/ 64 w 136"/>
                  <a:gd name="T5" fmla="*/ 11 h 119"/>
                  <a:gd name="T6" fmla="*/ 56 w 136"/>
                  <a:gd name="T7" fmla="*/ 22 h 119"/>
                  <a:gd name="T8" fmla="*/ 43 w 136"/>
                  <a:gd name="T9" fmla="*/ 41 h 119"/>
                  <a:gd name="T10" fmla="*/ 27 w 136"/>
                  <a:gd name="T11" fmla="*/ 64 h 119"/>
                  <a:gd name="T12" fmla="*/ 8 w 136"/>
                  <a:gd name="T13" fmla="*/ 88 h 119"/>
                  <a:gd name="T14" fmla="*/ 0 w 136"/>
                  <a:gd name="T15" fmla="*/ 111 h 119"/>
                  <a:gd name="T16" fmla="*/ 12 w 136"/>
                  <a:gd name="T17" fmla="*/ 119 h 119"/>
                  <a:gd name="T18" fmla="*/ 38 w 136"/>
                  <a:gd name="T19" fmla="*/ 113 h 119"/>
                  <a:gd name="T20" fmla="*/ 56 w 136"/>
                  <a:gd name="T21" fmla="*/ 99 h 119"/>
                  <a:gd name="T22" fmla="*/ 70 w 136"/>
                  <a:gd name="T23" fmla="*/ 86 h 119"/>
                  <a:gd name="T24" fmla="*/ 82 w 136"/>
                  <a:gd name="T25" fmla="*/ 74 h 119"/>
                  <a:gd name="T26" fmla="*/ 95 w 136"/>
                  <a:gd name="T27" fmla="*/ 64 h 119"/>
                  <a:gd name="T28" fmla="*/ 112 w 136"/>
                  <a:gd name="T29" fmla="*/ 44 h 119"/>
                  <a:gd name="T30" fmla="*/ 130 w 136"/>
                  <a:gd name="T31" fmla="*/ 27 h 119"/>
                  <a:gd name="T32" fmla="*/ 136 w 136"/>
                  <a:gd name="T33" fmla="*/ 19 h 119"/>
                  <a:gd name="T34" fmla="*/ 73 w 136"/>
                  <a:gd name="T3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6" h="119">
                    <a:moveTo>
                      <a:pt x="73" y="0"/>
                    </a:moveTo>
                    <a:lnTo>
                      <a:pt x="70" y="2"/>
                    </a:lnTo>
                    <a:lnTo>
                      <a:pt x="64" y="11"/>
                    </a:lnTo>
                    <a:lnTo>
                      <a:pt x="56" y="22"/>
                    </a:lnTo>
                    <a:lnTo>
                      <a:pt x="43" y="41"/>
                    </a:lnTo>
                    <a:lnTo>
                      <a:pt x="27" y="64"/>
                    </a:lnTo>
                    <a:lnTo>
                      <a:pt x="8" y="88"/>
                    </a:lnTo>
                    <a:lnTo>
                      <a:pt x="0" y="111"/>
                    </a:lnTo>
                    <a:lnTo>
                      <a:pt x="12" y="119"/>
                    </a:lnTo>
                    <a:lnTo>
                      <a:pt x="38" y="113"/>
                    </a:lnTo>
                    <a:lnTo>
                      <a:pt x="56" y="99"/>
                    </a:lnTo>
                    <a:lnTo>
                      <a:pt x="70" y="86"/>
                    </a:lnTo>
                    <a:lnTo>
                      <a:pt x="82" y="74"/>
                    </a:lnTo>
                    <a:lnTo>
                      <a:pt x="95" y="64"/>
                    </a:lnTo>
                    <a:lnTo>
                      <a:pt x="112" y="44"/>
                    </a:lnTo>
                    <a:lnTo>
                      <a:pt x="130" y="27"/>
                    </a:lnTo>
                    <a:lnTo>
                      <a:pt x="136" y="19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grpSp>
            <p:nvGrpSpPr>
              <p:cNvPr id="14344" name="Group 8"/>
              <p:cNvGrpSpPr>
                <a:grpSpLocks/>
              </p:cNvGrpSpPr>
              <p:nvPr/>
            </p:nvGrpSpPr>
            <p:grpSpPr bwMode="auto">
              <a:xfrm>
                <a:off x="4868" y="1825"/>
                <a:ext cx="342" cy="1204"/>
                <a:chOff x="4868" y="1825"/>
                <a:chExt cx="342" cy="1204"/>
              </a:xfrm>
            </p:grpSpPr>
            <p:sp>
              <p:nvSpPr>
                <p:cNvPr id="14345" name="Freeform 9"/>
                <p:cNvSpPr>
                  <a:spLocks/>
                </p:cNvSpPr>
                <p:nvPr/>
              </p:nvSpPr>
              <p:spPr bwMode="auto">
                <a:xfrm rot="-418008">
                  <a:off x="4942" y="1825"/>
                  <a:ext cx="149" cy="176"/>
                </a:xfrm>
                <a:custGeom>
                  <a:avLst/>
                  <a:gdLst>
                    <a:gd name="T0" fmla="*/ 61 w 228"/>
                    <a:gd name="T1" fmla="*/ 141 h 157"/>
                    <a:gd name="T2" fmla="*/ 51 w 228"/>
                    <a:gd name="T3" fmla="*/ 146 h 157"/>
                    <a:gd name="T4" fmla="*/ 31 w 228"/>
                    <a:gd name="T5" fmla="*/ 154 h 157"/>
                    <a:gd name="T6" fmla="*/ 11 w 228"/>
                    <a:gd name="T7" fmla="*/ 157 h 157"/>
                    <a:gd name="T8" fmla="*/ 0 w 228"/>
                    <a:gd name="T9" fmla="*/ 146 h 157"/>
                    <a:gd name="T10" fmla="*/ 3 w 228"/>
                    <a:gd name="T11" fmla="*/ 124 h 157"/>
                    <a:gd name="T12" fmla="*/ 11 w 228"/>
                    <a:gd name="T13" fmla="*/ 107 h 157"/>
                    <a:gd name="T14" fmla="*/ 20 w 228"/>
                    <a:gd name="T15" fmla="*/ 91 h 157"/>
                    <a:gd name="T16" fmla="*/ 29 w 228"/>
                    <a:gd name="T17" fmla="*/ 80 h 157"/>
                    <a:gd name="T18" fmla="*/ 31 w 228"/>
                    <a:gd name="T19" fmla="*/ 71 h 157"/>
                    <a:gd name="T20" fmla="*/ 31 w 228"/>
                    <a:gd name="T21" fmla="*/ 60 h 157"/>
                    <a:gd name="T22" fmla="*/ 29 w 228"/>
                    <a:gd name="T23" fmla="*/ 49 h 157"/>
                    <a:gd name="T24" fmla="*/ 23 w 228"/>
                    <a:gd name="T25" fmla="*/ 35 h 157"/>
                    <a:gd name="T26" fmla="*/ 18 w 228"/>
                    <a:gd name="T27" fmla="*/ 19 h 157"/>
                    <a:gd name="T28" fmla="*/ 14 w 228"/>
                    <a:gd name="T29" fmla="*/ 7 h 157"/>
                    <a:gd name="T30" fmla="*/ 20 w 228"/>
                    <a:gd name="T31" fmla="*/ 0 h 157"/>
                    <a:gd name="T32" fmla="*/ 37 w 228"/>
                    <a:gd name="T33" fmla="*/ 2 h 157"/>
                    <a:gd name="T34" fmla="*/ 55 w 228"/>
                    <a:gd name="T35" fmla="*/ 7 h 157"/>
                    <a:gd name="T36" fmla="*/ 66 w 228"/>
                    <a:gd name="T37" fmla="*/ 7 h 157"/>
                    <a:gd name="T38" fmla="*/ 75 w 228"/>
                    <a:gd name="T39" fmla="*/ 7 h 157"/>
                    <a:gd name="T40" fmla="*/ 86 w 228"/>
                    <a:gd name="T41" fmla="*/ 5 h 157"/>
                    <a:gd name="T42" fmla="*/ 104 w 228"/>
                    <a:gd name="T43" fmla="*/ 5 h 157"/>
                    <a:gd name="T44" fmla="*/ 124 w 228"/>
                    <a:gd name="T45" fmla="*/ 11 h 157"/>
                    <a:gd name="T46" fmla="*/ 141 w 228"/>
                    <a:gd name="T47" fmla="*/ 15 h 157"/>
                    <a:gd name="T48" fmla="*/ 153 w 228"/>
                    <a:gd name="T49" fmla="*/ 27 h 157"/>
                    <a:gd name="T50" fmla="*/ 159 w 228"/>
                    <a:gd name="T51" fmla="*/ 35 h 157"/>
                    <a:gd name="T52" fmla="*/ 161 w 228"/>
                    <a:gd name="T53" fmla="*/ 41 h 157"/>
                    <a:gd name="T54" fmla="*/ 167 w 228"/>
                    <a:gd name="T55" fmla="*/ 47 h 157"/>
                    <a:gd name="T56" fmla="*/ 179 w 228"/>
                    <a:gd name="T57" fmla="*/ 49 h 157"/>
                    <a:gd name="T58" fmla="*/ 196 w 228"/>
                    <a:gd name="T59" fmla="*/ 52 h 157"/>
                    <a:gd name="T60" fmla="*/ 213 w 228"/>
                    <a:gd name="T61" fmla="*/ 58 h 157"/>
                    <a:gd name="T62" fmla="*/ 228 w 228"/>
                    <a:gd name="T63" fmla="*/ 68 h 157"/>
                    <a:gd name="T64" fmla="*/ 228 w 228"/>
                    <a:gd name="T65" fmla="*/ 86 h 157"/>
                    <a:gd name="T66" fmla="*/ 213 w 228"/>
                    <a:gd name="T67" fmla="*/ 101 h 157"/>
                    <a:gd name="T68" fmla="*/ 193 w 228"/>
                    <a:gd name="T69" fmla="*/ 109 h 157"/>
                    <a:gd name="T70" fmla="*/ 172 w 228"/>
                    <a:gd name="T71" fmla="*/ 115 h 157"/>
                    <a:gd name="T72" fmla="*/ 164 w 228"/>
                    <a:gd name="T73" fmla="*/ 115 h 157"/>
                    <a:gd name="T74" fmla="*/ 61 w 228"/>
                    <a:gd name="T75" fmla="*/ 141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28" h="157">
                      <a:moveTo>
                        <a:pt x="61" y="141"/>
                      </a:moveTo>
                      <a:lnTo>
                        <a:pt x="51" y="146"/>
                      </a:lnTo>
                      <a:lnTo>
                        <a:pt x="31" y="154"/>
                      </a:lnTo>
                      <a:lnTo>
                        <a:pt x="11" y="157"/>
                      </a:lnTo>
                      <a:lnTo>
                        <a:pt x="0" y="146"/>
                      </a:lnTo>
                      <a:lnTo>
                        <a:pt x="3" y="124"/>
                      </a:lnTo>
                      <a:lnTo>
                        <a:pt x="11" y="107"/>
                      </a:lnTo>
                      <a:lnTo>
                        <a:pt x="20" y="91"/>
                      </a:lnTo>
                      <a:lnTo>
                        <a:pt x="29" y="80"/>
                      </a:lnTo>
                      <a:lnTo>
                        <a:pt x="31" y="71"/>
                      </a:lnTo>
                      <a:lnTo>
                        <a:pt x="31" y="60"/>
                      </a:lnTo>
                      <a:lnTo>
                        <a:pt x="29" y="49"/>
                      </a:lnTo>
                      <a:lnTo>
                        <a:pt x="23" y="35"/>
                      </a:lnTo>
                      <a:lnTo>
                        <a:pt x="18" y="19"/>
                      </a:lnTo>
                      <a:lnTo>
                        <a:pt x="14" y="7"/>
                      </a:lnTo>
                      <a:lnTo>
                        <a:pt x="20" y="0"/>
                      </a:lnTo>
                      <a:lnTo>
                        <a:pt x="37" y="2"/>
                      </a:lnTo>
                      <a:lnTo>
                        <a:pt x="55" y="7"/>
                      </a:lnTo>
                      <a:lnTo>
                        <a:pt x="66" y="7"/>
                      </a:lnTo>
                      <a:lnTo>
                        <a:pt x="75" y="7"/>
                      </a:lnTo>
                      <a:lnTo>
                        <a:pt x="86" y="5"/>
                      </a:lnTo>
                      <a:lnTo>
                        <a:pt x="104" y="5"/>
                      </a:lnTo>
                      <a:lnTo>
                        <a:pt x="124" y="11"/>
                      </a:lnTo>
                      <a:lnTo>
                        <a:pt x="141" y="15"/>
                      </a:lnTo>
                      <a:lnTo>
                        <a:pt x="153" y="27"/>
                      </a:lnTo>
                      <a:lnTo>
                        <a:pt x="159" y="35"/>
                      </a:lnTo>
                      <a:lnTo>
                        <a:pt x="161" y="41"/>
                      </a:lnTo>
                      <a:lnTo>
                        <a:pt x="167" y="47"/>
                      </a:lnTo>
                      <a:lnTo>
                        <a:pt x="179" y="49"/>
                      </a:lnTo>
                      <a:lnTo>
                        <a:pt x="196" y="52"/>
                      </a:lnTo>
                      <a:lnTo>
                        <a:pt x="213" y="58"/>
                      </a:lnTo>
                      <a:lnTo>
                        <a:pt x="228" y="68"/>
                      </a:lnTo>
                      <a:lnTo>
                        <a:pt x="228" y="86"/>
                      </a:lnTo>
                      <a:lnTo>
                        <a:pt x="213" y="101"/>
                      </a:lnTo>
                      <a:lnTo>
                        <a:pt x="193" y="109"/>
                      </a:lnTo>
                      <a:lnTo>
                        <a:pt x="172" y="115"/>
                      </a:lnTo>
                      <a:lnTo>
                        <a:pt x="164" y="115"/>
                      </a:lnTo>
                      <a:lnTo>
                        <a:pt x="61" y="141"/>
                      </a:lnTo>
                      <a:close/>
                    </a:path>
                  </a:pathLst>
                </a:custGeom>
                <a:solidFill>
                  <a:srgbClr val="333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46" name="Freeform 10"/>
                <p:cNvSpPr>
                  <a:spLocks/>
                </p:cNvSpPr>
                <p:nvPr/>
              </p:nvSpPr>
              <p:spPr bwMode="auto">
                <a:xfrm rot="-418008">
                  <a:off x="4868" y="1885"/>
                  <a:ext cx="342" cy="738"/>
                </a:xfrm>
                <a:custGeom>
                  <a:avLst/>
                  <a:gdLst>
                    <a:gd name="T0" fmla="*/ 17 w 531"/>
                    <a:gd name="T1" fmla="*/ 6 h 665"/>
                    <a:gd name="T2" fmla="*/ 45 w 531"/>
                    <a:gd name="T3" fmla="*/ 47 h 665"/>
                    <a:gd name="T4" fmla="*/ 84 w 531"/>
                    <a:gd name="T5" fmla="*/ 108 h 665"/>
                    <a:gd name="T6" fmla="*/ 119 w 531"/>
                    <a:gd name="T7" fmla="*/ 164 h 665"/>
                    <a:gd name="T8" fmla="*/ 147 w 531"/>
                    <a:gd name="T9" fmla="*/ 208 h 665"/>
                    <a:gd name="T10" fmla="*/ 167 w 531"/>
                    <a:gd name="T11" fmla="*/ 239 h 665"/>
                    <a:gd name="T12" fmla="*/ 167 w 531"/>
                    <a:gd name="T13" fmla="*/ 250 h 665"/>
                    <a:gd name="T14" fmla="*/ 153 w 531"/>
                    <a:gd name="T15" fmla="*/ 302 h 665"/>
                    <a:gd name="T16" fmla="*/ 132 w 531"/>
                    <a:gd name="T17" fmla="*/ 352 h 665"/>
                    <a:gd name="T18" fmla="*/ 104 w 531"/>
                    <a:gd name="T19" fmla="*/ 402 h 665"/>
                    <a:gd name="T20" fmla="*/ 89 w 531"/>
                    <a:gd name="T21" fmla="*/ 440 h 665"/>
                    <a:gd name="T22" fmla="*/ 81 w 531"/>
                    <a:gd name="T23" fmla="*/ 497 h 665"/>
                    <a:gd name="T24" fmla="*/ 49 w 531"/>
                    <a:gd name="T25" fmla="*/ 565 h 665"/>
                    <a:gd name="T26" fmla="*/ 8 w 531"/>
                    <a:gd name="T27" fmla="*/ 620 h 665"/>
                    <a:gd name="T28" fmla="*/ 3 w 531"/>
                    <a:gd name="T29" fmla="*/ 632 h 665"/>
                    <a:gd name="T30" fmla="*/ 23 w 531"/>
                    <a:gd name="T31" fmla="*/ 638 h 665"/>
                    <a:gd name="T32" fmla="*/ 60 w 531"/>
                    <a:gd name="T33" fmla="*/ 644 h 665"/>
                    <a:gd name="T34" fmla="*/ 116 w 531"/>
                    <a:gd name="T35" fmla="*/ 648 h 665"/>
                    <a:gd name="T36" fmla="*/ 171 w 531"/>
                    <a:gd name="T37" fmla="*/ 648 h 665"/>
                    <a:gd name="T38" fmla="*/ 210 w 531"/>
                    <a:gd name="T39" fmla="*/ 646 h 665"/>
                    <a:gd name="T40" fmla="*/ 236 w 531"/>
                    <a:gd name="T41" fmla="*/ 646 h 665"/>
                    <a:gd name="T42" fmla="*/ 260 w 531"/>
                    <a:gd name="T43" fmla="*/ 644 h 665"/>
                    <a:gd name="T44" fmla="*/ 286 w 531"/>
                    <a:gd name="T45" fmla="*/ 644 h 665"/>
                    <a:gd name="T46" fmla="*/ 312 w 531"/>
                    <a:gd name="T47" fmla="*/ 646 h 665"/>
                    <a:gd name="T48" fmla="*/ 338 w 531"/>
                    <a:gd name="T49" fmla="*/ 651 h 665"/>
                    <a:gd name="T50" fmla="*/ 360 w 531"/>
                    <a:gd name="T51" fmla="*/ 654 h 665"/>
                    <a:gd name="T52" fmla="*/ 392 w 531"/>
                    <a:gd name="T53" fmla="*/ 659 h 665"/>
                    <a:gd name="T54" fmla="*/ 429 w 531"/>
                    <a:gd name="T55" fmla="*/ 665 h 665"/>
                    <a:gd name="T56" fmla="*/ 433 w 531"/>
                    <a:gd name="T57" fmla="*/ 651 h 665"/>
                    <a:gd name="T58" fmla="*/ 410 w 531"/>
                    <a:gd name="T59" fmla="*/ 573 h 665"/>
                    <a:gd name="T60" fmla="*/ 384 w 531"/>
                    <a:gd name="T61" fmla="*/ 477 h 665"/>
                    <a:gd name="T62" fmla="*/ 364 w 531"/>
                    <a:gd name="T63" fmla="*/ 413 h 665"/>
                    <a:gd name="T64" fmla="*/ 335 w 531"/>
                    <a:gd name="T65" fmla="*/ 341 h 665"/>
                    <a:gd name="T66" fmla="*/ 314 w 531"/>
                    <a:gd name="T67" fmla="*/ 282 h 665"/>
                    <a:gd name="T68" fmla="*/ 386 w 531"/>
                    <a:gd name="T69" fmla="*/ 197 h 665"/>
                    <a:gd name="T70" fmla="*/ 531 w 531"/>
                    <a:gd name="T71" fmla="*/ 55 h 665"/>
                    <a:gd name="T72" fmla="*/ 519 w 531"/>
                    <a:gd name="T73" fmla="*/ 61 h 665"/>
                    <a:gd name="T74" fmla="*/ 488 w 531"/>
                    <a:gd name="T75" fmla="*/ 70 h 665"/>
                    <a:gd name="T76" fmla="*/ 453 w 531"/>
                    <a:gd name="T77" fmla="*/ 84 h 665"/>
                    <a:gd name="T78" fmla="*/ 427 w 531"/>
                    <a:gd name="T79" fmla="*/ 92 h 665"/>
                    <a:gd name="T80" fmla="*/ 403 w 531"/>
                    <a:gd name="T81" fmla="*/ 100 h 665"/>
                    <a:gd name="T82" fmla="*/ 386 w 531"/>
                    <a:gd name="T83" fmla="*/ 108 h 665"/>
                    <a:gd name="T84" fmla="*/ 364 w 531"/>
                    <a:gd name="T85" fmla="*/ 120 h 665"/>
                    <a:gd name="T86" fmla="*/ 327 w 531"/>
                    <a:gd name="T87" fmla="*/ 137 h 665"/>
                    <a:gd name="T88" fmla="*/ 273 w 531"/>
                    <a:gd name="T89" fmla="*/ 161 h 665"/>
                    <a:gd name="T90" fmla="*/ 254 w 531"/>
                    <a:gd name="T91" fmla="*/ 175 h 665"/>
                    <a:gd name="T92" fmla="*/ 14 w 531"/>
                    <a:gd name="T93" fmla="*/ 0 h 6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31" h="665">
                      <a:moveTo>
                        <a:pt x="14" y="0"/>
                      </a:moveTo>
                      <a:lnTo>
                        <a:pt x="17" y="6"/>
                      </a:lnTo>
                      <a:lnTo>
                        <a:pt x="29" y="23"/>
                      </a:lnTo>
                      <a:lnTo>
                        <a:pt x="45" y="47"/>
                      </a:lnTo>
                      <a:lnTo>
                        <a:pt x="63" y="79"/>
                      </a:lnTo>
                      <a:lnTo>
                        <a:pt x="84" y="108"/>
                      </a:lnTo>
                      <a:lnTo>
                        <a:pt x="101" y="139"/>
                      </a:lnTo>
                      <a:lnTo>
                        <a:pt x="119" y="164"/>
                      </a:lnTo>
                      <a:lnTo>
                        <a:pt x="130" y="184"/>
                      </a:lnTo>
                      <a:lnTo>
                        <a:pt x="147" y="208"/>
                      </a:lnTo>
                      <a:lnTo>
                        <a:pt x="158" y="225"/>
                      </a:lnTo>
                      <a:lnTo>
                        <a:pt x="167" y="239"/>
                      </a:lnTo>
                      <a:lnTo>
                        <a:pt x="171" y="241"/>
                      </a:lnTo>
                      <a:lnTo>
                        <a:pt x="167" y="250"/>
                      </a:lnTo>
                      <a:lnTo>
                        <a:pt x="162" y="272"/>
                      </a:lnTo>
                      <a:lnTo>
                        <a:pt x="153" y="302"/>
                      </a:lnTo>
                      <a:lnTo>
                        <a:pt x="145" y="327"/>
                      </a:lnTo>
                      <a:lnTo>
                        <a:pt x="132" y="352"/>
                      </a:lnTo>
                      <a:lnTo>
                        <a:pt x="119" y="377"/>
                      </a:lnTo>
                      <a:lnTo>
                        <a:pt x="104" y="402"/>
                      </a:lnTo>
                      <a:lnTo>
                        <a:pt x="92" y="421"/>
                      </a:lnTo>
                      <a:lnTo>
                        <a:pt x="89" y="440"/>
                      </a:lnTo>
                      <a:lnTo>
                        <a:pt x="86" y="466"/>
                      </a:lnTo>
                      <a:lnTo>
                        <a:pt x="81" y="497"/>
                      </a:lnTo>
                      <a:lnTo>
                        <a:pt x="69" y="530"/>
                      </a:lnTo>
                      <a:lnTo>
                        <a:pt x="49" y="565"/>
                      </a:lnTo>
                      <a:lnTo>
                        <a:pt x="26" y="597"/>
                      </a:lnTo>
                      <a:lnTo>
                        <a:pt x="8" y="620"/>
                      </a:lnTo>
                      <a:lnTo>
                        <a:pt x="0" y="632"/>
                      </a:lnTo>
                      <a:lnTo>
                        <a:pt x="3" y="632"/>
                      </a:lnTo>
                      <a:lnTo>
                        <a:pt x="11" y="634"/>
                      </a:lnTo>
                      <a:lnTo>
                        <a:pt x="23" y="638"/>
                      </a:lnTo>
                      <a:lnTo>
                        <a:pt x="40" y="640"/>
                      </a:lnTo>
                      <a:lnTo>
                        <a:pt x="60" y="644"/>
                      </a:lnTo>
                      <a:lnTo>
                        <a:pt x="86" y="646"/>
                      </a:lnTo>
                      <a:lnTo>
                        <a:pt x="116" y="648"/>
                      </a:lnTo>
                      <a:lnTo>
                        <a:pt x="145" y="648"/>
                      </a:lnTo>
                      <a:lnTo>
                        <a:pt x="171" y="648"/>
                      </a:lnTo>
                      <a:lnTo>
                        <a:pt x="193" y="648"/>
                      </a:lnTo>
                      <a:lnTo>
                        <a:pt x="210" y="646"/>
                      </a:lnTo>
                      <a:lnTo>
                        <a:pt x="225" y="646"/>
                      </a:lnTo>
                      <a:lnTo>
                        <a:pt x="236" y="646"/>
                      </a:lnTo>
                      <a:lnTo>
                        <a:pt x="249" y="644"/>
                      </a:lnTo>
                      <a:lnTo>
                        <a:pt x="260" y="644"/>
                      </a:lnTo>
                      <a:lnTo>
                        <a:pt x="271" y="644"/>
                      </a:lnTo>
                      <a:lnTo>
                        <a:pt x="286" y="644"/>
                      </a:lnTo>
                      <a:lnTo>
                        <a:pt x="299" y="646"/>
                      </a:lnTo>
                      <a:lnTo>
                        <a:pt x="312" y="646"/>
                      </a:lnTo>
                      <a:lnTo>
                        <a:pt x="327" y="648"/>
                      </a:lnTo>
                      <a:lnTo>
                        <a:pt x="338" y="651"/>
                      </a:lnTo>
                      <a:lnTo>
                        <a:pt x="349" y="654"/>
                      </a:lnTo>
                      <a:lnTo>
                        <a:pt x="360" y="654"/>
                      </a:lnTo>
                      <a:lnTo>
                        <a:pt x="372" y="657"/>
                      </a:lnTo>
                      <a:lnTo>
                        <a:pt x="392" y="659"/>
                      </a:lnTo>
                      <a:lnTo>
                        <a:pt x="413" y="662"/>
                      </a:lnTo>
                      <a:lnTo>
                        <a:pt x="429" y="665"/>
                      </a:lnTo>
                      <a:lnTo>
                        <a:pt x="436" y="665"/>
                      </a:lnTo>
                      <a:lnTo>
                        <a:pt x="433" y="651"/>
                      </a:lnTo>
                      <a:lnTo>
                        <a:pt x="421" y="618"/>
                      </a:lnTo>
                      <a:lnTo>
                        <a:pt x="410" y="573"/>
                      </a:lnTo>
                      <a:lnTo>
                        <a:pt x="395" y="521"/>
                      </a:lnTo>
                      <a:lnTo>
                        <a:pt x="384" y="477"/>
                      </a:lnTo>
                      <a:lnTo>
                        <a:pt x="372" y="444"/>
                      </a:lnTo>
                      <a:lnTo>
                        <a:pt x="364" y="413"/>
                      </a:lnTo>
                      <a:lnTo>
                        <a:pt x="349" y="380"/>
                      </a:lnTo>
                      <a:lnTo>
                        <a:pt x="335" y="341"/>
                      </a:lnTo>
                      <a:lnTo>
                        <a:pt x="323" y="308"/>
                      </a:lnTo>
                      <a:lnTo>
                        <a:pt x="314" y="282"/>
                      </a:lnTo>
                      <a:lnTo>
                        <a:pt x="312" y="274"/>
                      </a:lnTo>
                      <a:lnTo>
                        <a:pt x="386" y="197"/>
                      </a:lnTo>
                      <a:lnTo>
                        <a:pt x="450" y="139"/>
                      </a:lnTo>
                      <a:lnTo>
                        <a:pt x="531" y="55"/>
                      </a:lnTo>
                      <a:lnTo>
                        <a:pt x="527" y="55"/>
                      </a:lnTo>
                      <a:lnTo>
                        <a:pt x="519" y="61"/>
                      </a:lnTo>
                      <a:lnTo>
                        <a:pt x="505" y="64"/>
                      </a:lnTo>
                      <a:lnTo>
                        <a:pt x="488" y="70"/>
                      </a:lnTo>
                      <a:lnTo>
                        <a:pt x="470" y="79"/>
                      </a:lnTo>
                      <a:lnTo>
                        <a:pt x="453" y="84"/>
                      </a:lnTo>
                      <a:lnTo>
                        <a:pt x="438" y="90"/>
                      </a:lnTo>
                      <a:lnTo>
                        <a:pt x="427" y="92"/>
                      </a:lnTo>
                      <a:lnTo>
                        <a:pt x="413" y="94"/>
                      </a:lnTo>
                      <a:lnTo>
                        <a:pt x="403" y="100"/>
                      </a:lnTo>
                      <a:lnTo>
                        <a:pt x="395" y="103"/>
                      </a:lnTo>
                      <a:lnTo>
                        <a:pt x="386" y="108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46" y="128"/>
                      </a:lnTo>
                      <a:lnTo>
                        <a:pt x="327" y="137"/>
                      </a:lnTo>
                      <a:lnTo>
                        <a:pt x="294" y="150"/>
                      </a:lnTo>
                      <a:lnTo>
                        <a:pt x="273" y="161"/>
                      </a:lnTo>
                      <a:lnTo>
                        <a:pt x="260" y="173"/>
                      </a:lnTo>
                      <a:lnTo>
                        <a:pt x="254" y="175"/>
                      </a:lnTo>
                      <a:lnTo>
                        <a:pt x="132" y="106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47" name="Freeform 11"/>
                <p:cNvSpPr>
                  <a:spLocks/>
                </p:cNvSpPr>
                <p:nvPr/>
              </p:nvSpPr>
              <p:spPr bwMode="auto">
                <a:xfrm rot="-418008">
                  <a:off x="4952" y="2632"/>
                  <a:ext cx="84" cy="373"/>
                </a:xfrm>
                <a:custGeom>
                  <a:avLst/>
                  <a:gdLst>
                    <a:gd name="T0" fmla="*/ 3 w 127"/>
                    <a:gd name="T1" fmla="*/ 0 h 335"/>
                    <a:gd name="T2" fmla="*/ 0 w 127"/>
                    <a:gd name="T3" fmla="*/ 2 h 335"/>
                    <a:gd name="T4" fmla="*/ 0 w 127"/>
                    <a:gd name="T5" fmla="*/ 6 h 335"/>
                    <a:gd name="T6" fmla="*/ 8 w 127"/>
                    <a:gd name="T7" fmla="*/ 14 h 335"/>
                    <a:gd name="T8" fmla="*/ 28 w 127"/>
                    <a:gd name="T9" fmla="*/ 20 h 335"/>
                    <a:gd name="T10" fmla="*/ 58 w 127"/>
                    <a:gd name="T11" fmla="*/ 26 h 335"/>
                    <a:gd name="T12" fmla="*/ 84 w 127"/>
                    <a:gd name="T13" fmla="*/ 28 h 335"/>
                    <a:gd name="T14" fmla="*/ 97 w 127"/>
                    <a:gd name="T15" fmla="*/ 30 h 335"/>
                    <a:gd name="T16" fmla="*/ 104 w 127"/>
                    <a:gd name="T17" fmla="*/ 30 h 335"/>
                    <a:gd name="T18" fmla="*/ 127 w 127"/>
                    <a:gd name="T19" fmla="*/ 30 h 335"/>
                    <a:gd name="T20" fmla="*/ 121 w 127"/>
                    <a:gd name="T21" fmla="*/ 49 h 335"/>
                    <a:gd name="T22" fmla="*/ 110 w 127"/>
                    <a:gd name="T23" fmla="*/ 92 h 335"/>
                    <a:gd name="T24" fmla="*/ 95 w 127"/>
                    <a:gd name="T25" fmla="*/ 139 h 335"/>
                    <a:gd name="T26" fmla="*/ 80 w 127"/>
                    <a:gd name="T27" fmla="*/ 169 h 335"/>
                    <a:gd name="T28" fmla="*/ 69 w 127"/>
                    <a:gd name="T29" fmla="*/ 188 h 335"/>
                    <a:gd name="T30" fmla="*/ 58 w 127"/>
                    <a:gd name="T31" fmla="*/ 216 h 335"/>
                    <a:gd name="T32" fmla="*/ 49 w 127"/>
                    <a:gd name="T33" fmla="*/ 243 h 335"/>
                    <a:gd name="T34" fmla="*/ 43 w 127"/>
                    <a:gd name="T35" fmla="*/ 263 h 335"/>
                    <a:gd name="T36" fmla="*/ 37 w 127"/>
                    <a:gd name="T37" fmla="*/ 282 h 335"/>
                    <a:gd name="T38" fmla="*/ 28 w 127"/>
                    <a:gd name="T39" fmla="*/ 307 h 335"/>
                    <a:gd name="T40" fmla="*/ 19 w 127"/>
                    <a:gd name="T41" fmla="*/ 327 h 335"/>
                    <a:gd name="T42" fmla="*/ 17 w 127"/>
                    <a:gd name="T43" fmla="*/ 335 h 335"/>
                    <a:gd name="T44" fmla="*/ 17 w 127"/>
                    <a:gd name="T45" fmla="*/ 321 h 335"/>
                    <a:gd name="T46" fmla="*/ 17 w 127"/>
                    <a:gd name="T47" fmla="*/ 290 h 335"/>
                    <a:gd name="T48" fmla="*/ 14 w 127"/>
                    <a:gd name="T49" fmla="*/ 255 h 335"/>
                    <a:gd name="T50" fmla="*/ 12 w 127"/>
                    <a:gd name="T51" fmla="*/ 224 h 335"/>
                    <a:gd name="T52" fmla="*/ 12 w 127"/>
                    <a:gd name="T53" fmla="*/ 199 h 335"/>
                    <a:gd name="T54" fmla="*/ 14 w 127"/>
                    <a:gd name="T55" fmla="*/ 169 h 335"/>
                    <a:gd name="T56" fmla="*/ 17 w 127"/>
                    <a:gd name="T57" fmla="*/ 141 h 335"/>
                    <a:gd name="T58" fmla="*/ 17 w 127"/>
                    <a:gd name="T59" fmla="*/ 116 h 335"/>
                    <a:gd name="T60" fmla="*/ 14 w 127"/>
                    <a:gd name="T61" fmla="*/ 83 h 335"/>
                    <a:gd name="T62" fmla="*/ 12 w 127"/>
                    <a:gd name="T63" fmla="*/ 45 h 335"/>
                    <a:gd name="T64" fmla="*/ 6 w 127"/>
                    <a:gd name="T65" fmla="*/ 14 h 335"/>
                    <a:gd name="T66" fmla="*/ 3 w 127"/>
                    <a:gd name="T6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27" h="335">
                      <a:moveTo>
                        <a:pt x="3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8" y="14"/>
                      </a:lnTo>
                      <a:lnTo>
                        <a:pt x="28" y="20"/>
                      </a:lnTo>
                      <a:lnTo>
                        <a:pt x="58" y="26"/>
                      </a:lnTo>
                      <a:lnTo>
                        <a:pt x="84" y="28"/>
                      </a:lnTo>
                      <a:lnTo>
                        <a:pt x="97" y="30"/>
                      </a:lnTo>
                      <a:lnTo>
                        <a:pt x="104" y="30"/>
                      </a:lnTo>
                      <a:lnTo>
                        <a:pt x="127" y="30"/>
                      </a:lnTo>
                      <a:lnTo>
                        <a:pt x="121" y="49"/>
                      </a:lnTo>
                      <a:lnTo>
                        <a:pt x="110" y="92"/>
                      </a:lnTo>
                      <a:lnTo>
                        <a:pt x="95" y="139"/>
                      </a:lnTo>
                      <a:lnTo>
                        <a:pt x="80" y="169"/>
                      </a:lnTo>
                      <a:lnTo>
                        <a:pt x="69" y="188"/>
                      </a:lnTo>
                      <a:lnTo>
                        <a:pt x="58" y="216"/>
                      </a:lnTo>
                      <a:lnTo>
                        <a:pt x="49" y="243"/>
                      </a:lnTo>
                      <a:lnTo>
                        <a:pt x="43" y="263"/>
                      </a:lnTo>
                      <a:lnTo>
                        <a:pt x="37" y="282"/>
                      </a:lnTo>
                      <a:lnTo>
                        <a:pt x="28" y="307"/>
                      </a:lnTo>
                      <a:lnTo>
                        <a:pt x="19" y="327"/>
                      </a:lnTo>
                      <a:lnTo>
                        <a:pt x="17" y="335"/>
                      </a:lnTo>
                      <a:lnTo>
                        <a:pt x="17" y="321"/>
                      </a:lnTo>
                      <a:lnTo>
                        <a:pt x="17" y="290"/>
                      </a:lnTo>
                      <a:lnTo>
                        <a:pt x="14" y="255"/>
                      </a:lnTo>
                      <a:lnTo>
                        <a:pt x="12" y="224"/>
                      </a:lnTo>
                      <a:lnTo>
                        <a:pt x="12" y="199"/>
                      </a:lnTo>
                      <a:lnTo>
                        <a:pt x="14" y="169"/>
                      </a:lnTo>
                      <a:lnTo>
                        <a:pt x="17" y="141"/>
                      </a:lnTo>
                      <a:lnTo>
                        <a:pt x="17" y="116"/>
                      </a:lnTo>
                      <a:lnTo>
                        <a:pt x="14" y="83"/>
                      </a:lnTo>
                      <a:lnTo>
                        <a:pt x="12" y="45"/>
                      </a:lnTo>
                      <a:lnTo>
                        <a:pt x="6" y="14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48" name="Freeform 12"/>
                <p:cNvSpPr>
                  <a:spLocks/>
                </p:cNvSpPr>
                <p:nvPr/>
              </p:nvSpPr>
              <p:spPr bwMode="auto">
                <a:xfrm rot="-418008">
                  <a:off x="5110" y="2637"/>
                  <a:ext cx="81" cy="392"/>
                </a:xfrm>
                <a:custGeom>
                  <a:avLst/>
                  <a:gdLst>
                    <a:gd name="T0" fmla="*/ 0 w 125"/>
                    <a:gd name="T1" fmla="*/ 0 h 354"/>
                    <a:gd name="T2" fmla="*/ 6 w 125"/>
                    <a:gd name="T3" fmla="*/ 16 h 354"/>
                    <a:gd name="T4" fmla="*/ 18 w 125"/>
                    <a:gd name="T5" fmla="*/ 53 h 354"/>
                    <a:gd name="T6" fmla="*/ 29 w 125"/>
                    <a:gd name="T7" fmla="*/ 94 h 354"/>
                    <a:gd name="T8" fmla="*/ 32 w 125"/>
                    <a:gd name="T9" fmla="*/ 127 h 354"/>
                    <a:gd name="T10" fmla="*/ 32 w 125"/>
                    <a:gd name="T11" fmla="*/ 149 h 354"/>
                    <a:gd name="T12" fmla="*/ 38 w 125"/>
                    <a:gd name="T13" fmla="*/ 174 h 354"/>
                    <a:gd name="T14" fmla="*/ 49 w 125"/>
                    <a:gd name="T15" fmla="*/ 199 h 354"/>
                    <a:gd name="T16" fmla="*/ 62 w 125"/>
                    <a:gd name="T17" fmla="*/ 221 h 354"/>
                    <a:gd name="T18" fmla="*/ 70 w 125"/>
                    <a:gd name="T19" fmla="*/ 240 h 354"/>
                    <a:gd name="T20" fmla="*/ 70 w 125"/>
                    <a:gd name="T21" fmla="*/ 248 h 354"/>
                    <a:gd name="T22" fmla="*/ 67 w 125"/>
                    <a:gd name="T23" fmla="*/ 256 h 354"/>
                    <a:gd name="T24" fmla="*/ 70 w 125"/>
                    <a:gd name="T25" fmla="*/ 270 h 354"/>
                    <a:gd name="T26" fmla="*/ 78 w 125"/>
                    <a:gd name="T27" fmla="*/ 293 h 354"/>
                    <a:gd name="T28" fmla="*/ 93 w 125"/>
                    <a:gd name="T29" fmla="*/ 320 h 354"/>
                    <a:gd name="T30" fmla="*/ 105 w 125"/>
                    <a:gd name="T31" fmla="*/ 342 h 354"/>
                    <a:gd name="T32" fmla="*/ 110 w 125"/>
                    <a:gd name="T33" fmla="*/ 354 h 354"/>
                    <a:gd name="T34" fmla="*/ 110 w 125"/>
                    <a:gd name="T35" fmla="*/ 129 h 354"/>
                    <a:gd name="T36" fmla="*/ 125 w 125"/>
                    <a:gd name="T37" fmla="*/ 8 h 354"/>
                    <a:gd name="T38" fmla="*/ 43 w 125"/>
                    <a:gd name="T39" fmla="*/ 2 h 354"/>
                    <a:gd name="T40" fmla="*/ 0 w 125"/>
                    <a:gd name="T41" fmla="*/ 0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25" h="354">
                      <a:moveTo>
                        <a:pt x="0" y="0"/>
                      </a:moveTo>
                      <a:lnTo>
                        <a:pt x="6" y="16"/>
                      </a:lnTo>
                      <a:lnTo>
                        <a:pt x="18" y="53"/>
                      </a:lnTo>
                      <a:lnTo>
                        <a:pt x="29" y="94"/>
                      </a:lnTo>
                      <a:lnTo>
                        <a:pt x="32" y="127"/>
                      </a:lnTo>
                      <a:lnTo>
                        <a:pt x="32" y="149"/>
                      </a:lnTo>
                      <a:lnTo>
                        <a:pt x="38" y="174"/>
                      </a:lnTo>
                      <a:lnTo>
                        <a:pt x="49" y="199"/>
                      </a:lnTo>
                      <a:lnTo>
                        <a:pt x="62" y="221"/>
                      </a:lnTo>
                      <a:lnTo>
                        <a:pt x="70" y="240"/>
                      </a:lnTo>
                      <a:lnTo>
                        <a:pt x="70" y="248"/>
                      </a:lnTo>
                      <a:lnTo>
                        <a:pt x="67" y="256"/>
                      </a:lnTo>
                      <a:lnTo>
                        <a:pt x="70" y="270"/>
                      </a:lnTo>
                      <a:lnTo>
                        <a:pt x="78" y="293"/>
                      </a:lnTo>
                      <a:lnTo>
                        <a:pt x="93" y="320"/>
                      </a:lnTo>
                      <a:lnTo>
                        <a:pt x="105" y="342"/>
                      </a:lnTo>
                      <a:lnTo>
                        <a:pt x="110" y="354"/>
                      </a:lnTo>
                      <a:lnTo>
                        <a:pt x="110" y="129"/>
                      </a:lnTo>
                      <a:lnTo>
                        <a:pt x="125" y="8"/>
                      </a:lnTo>
                      <a:lnTo>
                        <a:pt x="43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49" name="Freeform 13"/>
                <p:cNvSpPr>
                  <a:spLocks/>
                </p:cNvSpPr>
                <p:nvPr/>
              </p:nvSpPr>
              <p:spPr bwMode="auto">
                <a:xfrm rot="-418008">
                  <a:off x="4980" y="1911"/>
                  <a:ext cx="75" cy="94"/>
                </a:xfrm>
                <a:custGeom>
                  <a:avLst/>
                  <a:gdLst>
                    <a:gd name="T0" fmla="*/ 37 w 115"/>
                    <a:gd name="T1" fmla="*/ 0 h 83"/>
                    <a:gd name="T2" fmla="*/ 29 w 115"/>
                    <a:gd name="T3" fmla="*/ 5 h 83"/>
                    <a:gd name="T4" fmla="*/ 17 w 115"/>
                    <a:gd name="T5" fmla="*/ 14 h 83"/>
                    <a:gd name="T6" fmla="*/ 8 w 115"/>
                    <a:gd name="T7" fmla="*/ 22 h 83"/>
                    <a:gd name="T8" fmla="*/ 2 w 115"/>
                    <a:gd name="T9" fmla="*/ 38 h 83"/>
                    <a:gd name="T10" fmla="*/ 0 w 115"/>
                    <a:gd name="T11" fmla="*/ 56 h 83"/>
                    <a:gd name="T12" fmla="*/ 0 w 115"/>
                    <a:gd name="T13" fmla="*/ 69 h 83"/>
                    <a:gd name="T14" fmla="*/ 6 w 115"/>
                    <a:gd name="T15" fmla="*/ 77 h 83"/>
                    <a:gd name="T16" fmla="*/ 14 w 115"/>
                    <a:gd name="T17" fmla="*/ 83 h 83"/>
                    <a:gd name="T18" fmla="*/ 29 w 115"/>
                    <a:gd name="T19" fmla="*/ 83 h 83"/>
                    <a:gd name="T20" fmla="*/ 43 w 115"/>
                    <a:gd name="T21" fmla="*/ 83 h 83"/>
                    <a:gd name="T22" fmla="*/ 55 w 115"/>
                    <a:gd name="T23" fmla="*/ 80 h 83"/>
                    <a:gd name="T24" fmla="*/ 69 w 115"/>
                    <a:gd name="T25" fmla="*/ 75 h 83"/>
                    <a:gd name="T26" fmla="*/ 86 w 115"/>
                    <a:gd name="T27" fmla="*/ 67 h 83"/>
                    <a:gd name="T28" fmla="*/ 101 w 115"/>
                    <a:gd name="T29" fmla="*/ 58 h 83"/>
                    <a:gd name="T30" fmla="*/ 112 w 115"/>
                    <a:gd name="T31" fmla="*/ 50 h 83"/>
                    <a:gd name="T32" fmla="*/ 115 w 115"/>
                    <a:gd name="T33" fmla="*/ 38 h 83"/>
                    <a:gd name="T34" fmla="*/ 110 w 115"/>
                    <a:gd name="T35" fmla="*/ 28 h 83"/>
                    <a:gd name="T36" fmla="*/ 104 w 115"/>
                    <a:gd name="T37" fmla="*/ 14 h 83"/>
                    <a:gd name="T38" fmla="*/ 95 w 115"/>
                    <a:gd name="T39" fmla="*/ 3 h 83"/>
                    <a:gd name="T40" fmla="*/ 92 w 115"/>
                    <a:gd name="T41" fmla="*/ 0 h 83"/>
                    <a:gd name="T42" fmla="*/ 37 w 115"/>
                    <a:gd name="T43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5" h="83">
                      <a:moveTo>
                        <a:pt x="37" y="0"/>
                      </a:moveTo>
                      <a:lnTo>
                        <a:pt x="29" y="5"/>
                      </a:lnTo>
                      <a:lnTo>
                        <a:pt x="17" y="14"/>
                      </a:lnTo>
                      <a:lnTo>
                        <a:pt x="8" y="22"/>
                      </a:lnTo>
                      <a:lnTo>
                        <a:pt x="2" y="38"/>
                      </a:lnTo>
                      <a:lnTo>
                        <a:pt x="0" y="56"/>
                      </a:lnTo>
                      <a:lnTo>
                        <a:pt x="0" y="69"/>
                      </a:lnTo>
                      <a:lnTo>
                        <a:pt x="6" y="77"/>
                      </a:lnTo>
                      <a:lnTo>
                        <a:pt x="14" y="83"/>
                      </a:lnTo>
                      <a:lnTo>
                        <a:pt x="29" y="83"/>
                      </a:lnTo>
                      <a:lnTo>
                        <a:pt x="43" y="83"/>
                      </a:lnTo>
                      <a:lnTo>
                        <a:pt x="55" y="80"/>
                      </a:lnTo>
                      <a:lnTo>
                        <a:pt x="69" y="75"/>
                      </a:lnTo>
                      <a:lnTo>
                        <a:pt x="86" y="67"/>
                      </a:lnTo>
                      <a:lnTo>
                        <a:pt x="101" y="58"/>
                      </a:lnTo>
                      <a:lnTo>
                        <a:pt x="112" y="50"/>
                      </a:lnTo>
                      <a:lnTo>
                        <a:pt x="115" y="38"/>
                      </a:lnTo>
                      <a:lnTo>
                        <a:pt x="110" y="28"/>
                      </a:lnTo>
                      <a:lnTo>
                        <a:pt x="104" y="14"/>
                      </a:lnTo>
                      <a:lnTo>
                        <a:pt x="95" y="3"/>
                      </a:lnTo>
                      <a:lnTo>
                        <a:pt x="92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</p:grpSp>
        </p:grpSp>
        <p:grpSp>
          <p:nvGrpSpPr>
            <p:cNvPr id="14350" name="Group 14"/>
            <p:cNvGrpSpPr>
              <a:grpSpLocks/>
            </p:cNvGrpSpPr>
            <p:nvPr/>
          </p:nvGrpSpPr>
          <p:grpSpPr bwMode="auto">
            <a:xfrm>
              <a:off x="5399" y="1449"/>
              <a:ext cx="3004" cy="1958"/>
              <a:chOff x="5128" y="1509"/>
              <a:chExt cx="2145" cy="1400"/>
            </a:xfrm>
          </p:grpSpPr>
          <p:grpSp>
            <p:nvGrpSpPr>
              <p:cNvPr id="14351" name="Group 15"/>
              <p:cNvGrpSpPr>
                <a:grpSpLocks/>
              </p:cNvGrpSpPr>
              <p:nvPr/>
            </p:nvGrpSpPr>
            <p:grpSpPr bwMode="auto">
              <a:xfrm>
                <a:off x="5128" y="1980"/>
                <a:ext cx="727" cy="857"/>
                <a:chOff x="5043" y="1888"/>
                <a:chExt cx="727" cy="857"/>
              </a:xfrm>
            </p:grpSpPr>
            <p:grpSp>
              <p:nvGrpSpPr>
                <p:cNvPr id="14352" name="Group 16"/>
                <p:cNvGrpSpPr>
                  <a:grpSpLocks/>
                </p:cNvGrpSpPr>
                <p:nvPr/>
              </p:nvGrpSpPr>
              <p:grpSpPr bwMode="auto">
                <a:xfrm>
                  <a:off x="5392" y="2204"/>
                  <a:ext cx="282" cy="541"/>
                  <a:chOff x="1631" y="1185"/>
                  <a:chExt cx="188" cy="361"/>
                </a:xfrm>
              </p:grpSpPr>
              <p:pic>
                <p:nvPicPr>
                  <p:cNvPr id="14353" name="Picture 4" descr="C:\Documents and Settings\hamilton\My Documents\My Pictures\1242804709326115076Rollstuhl_aus_Zusatzzeichen_1044-10_svg_thumb.png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2404" t="50537"/>
                  <a:stretch>
                    <a:fillRect/>
                  </a:stretch>
                </p:blipFill>
                <p:spPr bwMode="auto">
                  <a:xfrm>
                    <a:off x="1631" y="1332"/>
                    <a:ext cx="184" cy="21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14354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1771" y="1185"/>
                    <a:ext cx="48" cy="172"/>
                    <a:chOff x="2509" y="1663"/>
                    <a:chExt cx="48" cy="172"/>
                  </a:xfrm>
                </p:grpSpPr>
                <p:cxnSp>
                  <p:nvCxnSpPr>
                    <p:cNvPr id="14355" name="AutoShape 1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509" y="1663"/>
                      <a:ext cx="1" cy="172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14356" name="AutoShape 2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510" y="1663"/>
                      <a:ext cx="47" cy="0"/>
                    </a:xfrm>
                    <a:prstGeom prst="straightConnector1">
                      <a:avLst/>
                    </a:prstGeom>
                    <a:noFill/>
                    <a:ln w="222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</p:grpSp>
            </p:grpSp>
            <p:grpSp>
              <p:nvGrpSpPr>
                <p:cNvPr id="14357" name="Group 21"/>
                <p:cNvGrpSpPr>
                  <a:grpSpLocks/>
                </p:cNvGrpSpPr>
                <p:nvPr/>
              </p:nvGrpSpPr>
              <p:grpSpPr bwMode="auto">
                <a:xfrm>
                  <a:off x="5043" y="1888"/>
                  <a:ext cx="727" cy="734"/>
                  <a:chOff x="5332" y="1893"/>
                  <a:chExt cx="727" cy="734"/>
                </a:xfrm>
              </p:grpSpPr>
              <p:sp>
                <p:nvSpPr>
                  <p:cNvPr id="14358" name="Freeform 22"/>
                  <p:cNvSpPr>
                    <a:spLocks/>
                  </p:cNvSpPr>
                  <p:nvPr/>
                </p:nvSpPr>
                <p:spPr bwMode="auto">
                  <a:xfrm rot="42863412">
                    <a:off x="5706" y="1893"/>
                    <a:ext cx="111" cy="130"/>
                  </a:xfrm>
                  <a:custGeom>
                    <a:avLst/>
                    <a:gdLst>
                      <a:gd name="T0" fmla="*/ 12 w 144"/>
                      <a:gd name="T1" fmla="*/ 90 h 105"/>
                      <a:gd name="T2" fmla="*/ 8 w 144"/>
                      <a:gd name="T3" fmla="*/ 88 h 105"/>
                      <a:gd name="T4" fmla="*/ 3 w 144"/>
                      <a:gd name="T5" fmla="*/ 78 h 105"/>
                      <a:gd name="T6" fmla="*/ 0 w 144"/>
                      <a:gd name="T7" fmla="*/ 63 h 105"/>
                      <a:gd name="T8" fmla="*/ 6 w 144"/>
                      <a:gd name="T9" fmla="*/ 47 h 105"/>
                      <a:gd name="T10" fmla="*/ 12 w 144"/>
                      <a:gd name="T11" fmla="*/ 33 h 105"/>
                      <a:gd name="T12" fmla="*/ 12 w 144"/>
                      <a:gd name="T13" fmla="*/ 22 h 105"/>
                      <a:gd name="T14" fmla="*/ 21 w 144"/>
                      <a:gd name="T15" fmla="*/ 14 h 105"/>
                      <a:gd name="T16" fmla="*/ 43 w 144"/>
                      <a:gd name="T17" fmla="*/ 8 h 105"/>
                      <a:gd name="T18" fmla="*/ 70 w 144"/>
                      <a:gd name="T19" fmla="*/ 5 h 105"/>
                      <a:gd name="T20" fmla="*/ 81 w 144"/>
                      <a:gd name="T21" fmla="*/ 0 h 105"/>
                      <a:gd name="T22" fmla="*/ 90 w 144"/>
                      <a:gd name="T23" fmla="*/ 0 h 105"/>
                      <a:gd name="T24" fmla="*/ 101 w 144"/>
                      <a:gd name="T25" fmla="*/ 8 h 105"/>
                      <a:gd name="T26" fmla="*/ 116 w 144"/>
                      <a:gd name="T27" fmla="*/ 20 h 105"/>
                      <a:gd name="T28" fmla="*/ 130 w 144"/>
                      <a:gd name="T29" fmla="*/ 28 h 105"/>
                      <a:gd name="T30" fmla="*/ 138 w 144"/>
                      <a:gd name="T31" fmla="*/ 33 h 105"/>
                      <a:gd name="T32" fmla="*/ 144 w 144"/>
                      <a:gd name="T33" fmla="*/ 43 h 105"/>
                      <a:gd name="T34" fmla="*/ 142 w 144"/>
                      <a:gd name="T35" fmla="*/ 61 h 105"/>
                      <a:gd name="T36" fmla="*/ 136 w 144"/>
                      <a:gd name="T37" fmla="*/ 80 h 105"/>
                      <a:gd name="T38" fmla="*/ 127 w 144"/>
                      <a:gd name="T39" fmla="*/ 96 h 105"/>
                      <a:gd name="T40" fmla="*/ 125 w 144"/>
                      <a:gd name="T41" fmla="*/ 105 h 105"/>
                      <a:gd name="T42" fmla="*/ 12 w 144"/>
                      <a:gd name="T43" fmla="*/ 90 h 1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144" h="105">
                        <a:moveTo>
                          <a:pt x="12" y="90"/>
                        </a:moveTo>
                        <a:lnTo>
                          <a:pt x="8" y="88"/>
                        </a:lnTo>
                        <a:lnTo>
                          <a:pt x="3" y="78"/>
                        </a:lnTo>
                        <a:lnTo>
                          <a:pt x="0" y="63"/>
                        </a:lnTo>
                        <a:lnTo>
                          <a:pt x="6" y="47"/>
                        </a:lnTo>
                        <a:lnTo>
                          <a:pt x="12" y="33"/>
                        </a:lnTo>
                        <a:lnTo>
                          <a:pt x="12" y="22"/>
                        </a:lnTo>
                        <a:lnTo>
                          <a:pt x="21" y="14"/>
                        </a:lnTo>
                        <a:lnTo>
                          <a:pt x="43" y="8"/>
                        </a:lnTo>
                        <a:lnTo>
                          <a:pt x="70" y="5"/>
                        </a:lnTo>
                        <a:lnTo>
                          <a:pt x="81" y="0"/>
                        </a:lnTo>
                        <a:lnTo>
                          <a:pt x="90" y="0"/>
                        </a:lnTo>
                        <a:lnTo>
                          <a:pt x="101" y="8"/>
                        </a:lnTo>
                        <a:lnTo>
                          <a:pt x="116" y="20"/>
                        </a:lnTo>
                        <a:lnTo>
                          <a:pt x="130" y="28"/>
                        </a:lnTo>
                        <a:lnTo>
                          <a:pt x="138" y="33"/>
                        </a:lnTo>
                        <a:lnTo>
                          <a:pt x="144" y="43"/>
                        </a:lnTo>
                        <a:lnTo>
                          <a:pt x="142" y="61"/>
                        </a:lnTo>
                        <a:lnTo>
                          <a:pt x="136" y="80"/>
                        </a:lnTo>
                        <a:lnTo>
                          <a:pt x="127" y="96"/>
                        </a:lnTo>
                        <a:lnTo>
                          <a:pt x="125" y="105"/>
                        </a:lnTo>
                        <a:lnTo>
                          <a:pt x="12" y="9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14359" name="Freeform 23"/>
                  <p:cNvSpPr>
                    <a:spLocks/>
                  </p:cNvSpPr>
                  <p:nvPr/>
                </p:nvSpPr>
                <p:spPr bwMode="auto">
                  <a:xfrm rot="48263412">
                    <a:off x="5458" y="2534"/>
                    <a:ext cx="66" cy="119"/>
                  </a:xfrm>
                  <a:custGeom>
                    <a:avLst/>
                    <a:gdLst>
                      <a:gd name="T0" fmla="*/ 11 w 98"/>
                      <a:gd name="T1" fmla="*/ 23 h 103"/>
                      <a:gd name="T2" fmla="*/ 9 w 98"/>
                      <a:gd name="T3" fmla="*/ 37 h 103"/>
                      <a:gd name="T4" fmla="*/ 5 w 98"/>
                      <a:gd name="T5" fmla="*/ 53 h 103"/>
                      <a:gd name="T6" fmla="*/ 3 w 98"/>
                      <a:gd name="T7" fmla="*/ 70 h 103"/>
                      <a:gd name="T8" fmla="*/ 0 w 98"/>
                      <a:gd name="T9" fmla="*/ 84 h 103"/>
                      <a:gd name="T10" fmla="*/ 0 w 98"/>
                      <a:gd name="T11" fmla="*/ 94 h 103"/>
                      <a:gd name="T12" fmla="*/ 3 w 98"/>
                      <a:gd name="T13" fmla="*/ 100 h 103"/>
                      <a:gd name="T14" fmla="*/ 9 w 98"/>
                      <a:gd name="T15" fmla="*/ 103 h 103"/>
                      <a:gd name="T16" fmla="*/ 24 w 98"/>
                      <a:gd name="T17" fmla="*/ 92 h 103"/>
                      <a:gd name="T18" fmla="*/ 40 w 98"/>
                      <a:gd name="T19" fmla="*/ 76 h 103"/>
                      <a:gd name="T20" fmla="*/ 57 w 98"/>
                      <a:gd name="T21" fmla="*/ 59 h 103"/>
                      <a:gd name="T22" fmla="*/ 70 w 98"/>
                      <a:gd name="T23" fmla="*/ 50 h 103"/>
                      <a:gd name="T24" fmla="*/ 75 w 98"/>
                      <a:gd name="T25" fmla="*/ 45 h 103"/>
                      <a:gd name="T26" fmla="*/ 98 w 98"/>
                      <a:gd name="T27" fmla="*/ 14 h 103"/>
                      <a:gd name="T28" fmla="*/ 29 w 98"/>
                      <a:gd name="T29" fmla="*/ 0 h 103"/>
                      <a:gd name="T30" fmla="*/ 11 w 98"/>
                      <a:gd name="T31" fmla="*/ 23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98" h="103">
                        <a:moveTo>
                          <a:pt x="11" y="23"/>
                        </a:moveTo>
                        <a:lnTo>
                          <a:pt x="9" y="37"/>
                        </a:lnTo>
                        <a:lnTo>
                          <a:pt x="5" y="53"/>
                        </a:lnTo>
                        <a:lnTo>
                          <a:pt x="3" y="70"/>
                        </a:lnTo>
                        <a:lnTo>
                          <a:pt x="0" y="84"/>
                        </a:lnTo>
                        <a:lnTo>
                          <a:pt x="0" y="94"/>
                        </a:lnTo>
                        <a:lnTo>
                          <a:pt x="3" y="100"/>
                        </a:lnTo>
                        <a:lnTo>
                          <a:pt x="9" y="103"/>
                        </a:lnTo>
                        <a:lnTo>
                          <a:pt x="24" y="92"/>
                        </a:lnTo>
                        <a:lnTo>
                          <a:pt x="40" y="76"/>
                        </a:lnTo>
                        <a:lnTo>
                          <a:pt x="57" y="59"/>
                        </a:lnTo>
                        <a:lnTo>
                          <a:pt x="70" y="50"/>
                        </a:lnTo>
                        <a:lnTo>
                          <a:pt x="75" y="45"/>
                        </a:lnTo>
                        <a:lnTo>
                          <a:pt x="98" y="14"/>
                        </a:lnTo>
                        <a:lnTo>
                          <a:pt x="29" y="0"/>
                        </a:lnTo>
                        <a:lnTo>
                          <a:pt x="11" y="2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14360" name="Freeform 24"/>
                  <p:cNvSpPr>
                    <a:spLocks/>
                  </p:cNvSpPr>
                  <p:nvPr/>
                </p:nvSpPr>
                <p:spPr bwMode="auto">
                  <a:xfrm rot="48263412">
                    <a:off x="5360" y="2464"/>
                    <a:ext cx="69" cy="126"/>
                  </a:xfrm>
                  <a:custGeom>
                    <a:avLst/>
                    <a:gdLst>
                      <a:gd name="T0" fmla="*/ 0 w 100"/>
                      <a:gd name="T1" fmla="*/ 17 h 107"/>
                      <a:gd name="T2" fmla="*/ 8 w 100"/>
                      <a:gd name="T3" fmla="*/ 35 h 107"/>
                      <a:gd name="T4" fmla="*/ 17 w 100"/>
                      <a:gd name="T5" fmla="*/ 49 h 107"/>
                      <a:gd name="T6" fmla="*/ 23 w 100"/>
                      <a:gd name="T7" fmla="*/ 64 h 107"/>
                      <a:gd name="T8" fmla="*/ 32 w 100"/>
                      <a:gd name="T9" fmla="*/ 74 h 107"/>
                      <a:gd name="T10" fmla="*/ 41 w 100"/>
                      <a:gd name="T11" fmla="*/ 88 h 107"/>
                      <a:gd name="T12" fmla="*/ 49 w 100"/>
                      <a:gd name="T13" fmla="*/ 99 h 107"/>
                      <a:gd name="T14" fmla="*/ 57 w 100"/>
                      <a:gd name="T15" fmla="*/ 107 h 107"/>
                      <a:gd name="T16" fmla="*/ 72 w 100"/>
                      <a:gd name="T17" fmla="*/ 102 h 107"/>
                      <a:gd name="T18" fmla="*/ 86 w 100"/>
                      <a:gd name="T19" fmla="*/ 91 h 107"/>
                      <a:gd name="T20" fmla="*/ 95 w 100"/>
                      <a:gd name="T21" fmla="*/ 85 h 107"/>
                      <a:gd name="T22" fmla="*/ 100 w 100"/>
                      <a:gd name="T23" fmla="*/ 77 h 107"/>
                      <a:gd name="T24" fmla="*/ 100 w 100"/>
                      <a:gd name="T25" fmla="*/ 58 h 107"/>
                      <a:gd name="T26" fmla="*/ 98 w 100"/>
                      <a:gd name="T27" fmla="*/ 33 h 107"/>
                      <a:gd name="T28" fmla="*/ 95 w 100"/>
                      <a:gd name="T29" fmla="*/ 17 h 107"/>
                      <a:gd name="T30" fmla="*/ 91 w 100"/>
                      <a:gd name="T31" fmla="*/ 2 h 107"/>
                      <a:gd name="T32" fmla="*/ 91 w 100"/>
                      <a:gd name="T33" fmla="*/ 0 h 107"/>
                      <a:gd name="T34" fmla="*/ 0 w 100"/>
                      <a:gd name="T35" fmla="*/ 17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00" h="107">
                        <a:moveTo>
                          <a:pt x="0" y="17"/>
                        </a:moveTo>
                        <a:lnTo>
                          <a:pt x="8" y="35"/>
                        </a:lnTo>
                        <a:lnTo>
                          <a:pt x="17" y="49"/>
                        </a:lnTo>
                        <a:lnTo>
                          <a:pt x="23" y="64"/>
                        </a:lnTo>
                        <a:lnTo>
                          <a:pt x="32" y="74"/>
                        </a:lnTo>
                        <a:lnTo>
                          <a:pt x="41" y="88"/>
                        </a:lnTo>
                        <a:lnTo>
                          <a:pt x="49" y="99"/>
                        </a:lnTo>
                        <a:lnTo>
                          <a:pt x="57" y="107"/>
                        </a:lnTo>
                        <a:lnTo>
                          <a:pt x="72" y="102"/>
                        </a:lnTo>
                        <a:lnTo>
                          <a:pt x="86" y="91"/>
                        </a:lnTo>
                        <a:lnTo>
                          <a:pt x="95" y="85"/>
                        </a:lnTo>
                        <a:lnTo>
                          <a:pt x="100" y="77"/>
                        </a:lnTo>
                        <a:lnTo>
                          <a:pt x="100" y="58"/>
                        </a:lnTo>
                        <a:lnTo>
                          <a:pt x="98" y="33"/>
                        </a:lnTo>
                        <a:lnTo>
                          <a:pt x="95" y="17"/>
                        </a:lnTo>
                        <a:lnTo>
                          <a:pt x="91" y="2"/>
                        </a:lnTo>
                        <a:lnTo>
                          <a:pt x="91" y="0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14361" name="Freeform 25"/>
                  <p:cNvSpPr>
                    <a:spLocks/>
                  </p:cNvSpPr>
                  <p:nvPr/>
                </p:nvSpPr>
                <p:spPr bwMode="auto">
                  <a:xfrm rot="42863412">
                    <a:off x="5733" y="1966"/>
                    <a:ext cx="90" cy="110"/>
                  </a:xfrm>
                  <a:custGeom>
                    <a:avLst/>
                    <a:gdLst>
                      <a:gd name="T0" fmla="*/ 46 w 130"/>
                      <a:gd name="T1" fmla="*/ 9 h 94"/>
                      <a:gd name="T2" fmla="*/ 34 w 130"/>
                      <a:gd name="T3" fmla="*/ 14 h 94"/>
                      <a:gd name="T4" fmla="*/ 21 w 130"/>
                      <a:gd name="T5" fmla="*/ 17 h 94"/>
                      <a:gd name="T6" fmla="*/ 8 w 130"/>
                      <a:gd name="T7" fmla="*/ 22 h 94"/>
                      <a:gd name="T8" fmla="*/ 6 w 130"/>
                      <a:gd name="T9" fmla="*/ 32 h 94"/>
                      <a:gd name="T10" fmla="*/ 2 w 130"/>
                      <a:gd name="T11" fmla="*/ 47 h 94"/>
                      <a:gd name="T12" fmla="*/ 0 w 130"/>
                      <a:gd name="T13" fmla="*/ 58 h 94"/>
                      <a:gd name="T14" fmla="*/ 0 w 130"/>
                      <a:gd name="T15" fmla="*/ 69 h 94"/>
                      <a:gd name="T16" fmla="*/ 15 w 130"/>
                      <a:gd name="T17" fmla="*/ 77 h 94"/>
                      <a:gd name="T18" fmla="*/ 29 w 130"/>
                      <a:gd name="T19" fmla="*/ 85 h 94"/>
                      <a:gd name="T20" fmla="*/ 37 w 130"/>
                      <a:gd name="T21" fmla="*/ 91 h 94"/>
                      <a:gd name="T22" fmla="*/ 52 w 130"/>
                      <a:gd name="T23" fmla="*/ 94 h 94"/>
                      <a:gd name="T24" fmla="*/ 75 w 130"/>
                      <a:gd name="T25" fmla="*/ 94 h 94"/>
                      <a:gd name="T26" fmla="*/ 101 w 130"/>
                      <a:gd name="T27" fmla="*/ 94 h 94"/>
                      <a:gd name="T28" fmla="*/ 119 w 130"/>
                      <a:gd name="T29" fmla="*/ 91 h 94"/>
                      <a:gd name="T30" fmla="*/ 127 w 130"/>
                      <a:gd name="T31" fmla="*/ 83 h 94"/>
                      <a:gd name="T32" fmla="*/ 130 w 130"/>
                      <a:gd name="T33" fmla="*/ 64 h 94"/>
                      <a:gd name="T34" fmla="*/ 124 w 130"/>
                      <a:gd name="T35" fmla="*/ 41 h 94"/>
                      <a:gd name="T36" fmla="*/ 121 w 130"/>
                      <a:gd name="T37" fmla="*/ 28 h 94"/>
                      <a:gd name="T38" fmla="*/ 119 w 130"/>
                      <a:gd name="T39" fmla="*/ 20 h 94"/>
                      <a:gd name="T40" fmla="*/ 115 w 130"/>
                      <a:gd name="T41" fmla="*/ 17 h 94"/>
                      <a:gd name="T42" fmla="*/ 75 w 130"/>
                      <a:gd name="T43" fmla="*/ 0 h 94"/>
                      <a:gd name="T44" fmla="*/ 46 w 130"/>
                      <a:gd name="T45" fmla="*/ 9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130" h="94">
                        <a:moveTo>
                          <a:pt x="46" y="9"/>
                        </a:moveTo>
                        <a:lnTo>
                          <a:pt x="34" y="14"/>
                        </a:lnTo>
                        <a:lnTo>
                          <a:pt x="21" y="17"/>
                        </a:lnTo>
                        <a:lnTo>
                          <a:pt x="8" y="22"/>
                        </a:lnTo>
                        <a:lnTo>
                          <a:pt x="6" y="32"/>
                        </a:lnTo>
                        <a:lnTo>
                          <a:pt x="2" y="47"/>
                        </a:lnTo>
                        <a:lnTo>
                          <a:pt x="0" y="58"/>
                        </a:lnTo>
                        <a:lnTo>
                          <a:pt x="0" y="69"/>
                        </a:lnTo>
                        <a:lnTo>
                          <a:pt x="15" y="77"/>
                        </a:lnTo>
                        <a:lnTo>
                          <a:pt x="29" y="85"/>
                        </a:lnTo>
                        <a:lnTo>
                          <a:pt x="37" y="91"/>
                        </a:lnTo>
                        <a:lnTo>
                          <a:pt x="52" y="94"/>
                        </a:lnTo>
                        <a:lnTo>
                          <a:pt x="75" y="94"/>
                        </a:lnTo>
                        <a:lnTo>
                          <a:pt x="101" y="94"/>
                        </a:lnTo>
                        <a:lnTo>
                          <a:pt x="119" y="91"/>
                        </a:lnTo>
                        <a:lnTo>
                          <a:pt x="127" y="83"/>
                        </a:lnTo>
                        <a:lnTo>
                          <a:pt x="130" y="64"/>
                        </a:lnTo>
                        <a:lnTo>
                          <a:pt x="124" y="41"/>
                        </a:lnTo>
                        <a:lnTo>
                          <a:pt x="121" y="28"/>
                        </a:lnTo>
                        <a:lnTo>
                          <a:pt x="119" y="20"/>
                        </a:lnTo>
                        <a:lnTo>
                          <a:pt x="115" y="17"/>
                        </a:lnTo>
                        <a:lnTo>
                          <a:pt x="75" y="0"/>
                        </a:lnTo>
                        <a:lnTo>
                          <a:pt x="46" y="9"/>
                        </a:lnTo>
                        <a:close/>
                      </a:path>
                    </a:pathLst>
                  </a:custGeom>
                  <a:solidFill>
                    <a:srgbClr val="CC66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14362" name="Freeform 26"/>
                  <p:cNvSpPr>
                    <a:spLocks/>
                  </p:cNvSpPr>
                  <p:nvPr/>
                </p:nvSpPr>
                <p:spPr bwMode="auto">
                  <a:xfrm rot="25089518">
                    <a:off x="5514" y="2368"/>
                    <a:ext cx="166" cy="219"/>
                  </a:xfrm>
                  <a:custGeom>
                    <a:avLst/>
                    <a:gdLst>
                      <a:gd name="T0" fmla="*/ 85 w 508"/>
                      <a:gd name="T1" fmla="*/ 50 h 454"/>
                      <a:gd name="T2" fmla="*/ 61 w 508"/>
                      <a:gd name="T3" fmla="*/ 89 h 454"/>
                      <a:gd name="T4" fmla="*/ 26 w 508"/>
                      <a:gd name="T5" fmla="*/ 141 h 454"/>
                      <a:gd name="T6" fmla="*/ 3 w 508"/>
                      <a:gd name="T7" fmla="*/ 191 h 454"/>
                      <a:gd name="T8" fmla="*/ 0 w 508"/>
                      <a:gd name="T9" fmla="*/ 239 h 454"/>
                      <a:gd name="T10" fmla="*/ 7 w 508"/>
                      <a:gd name="T11" fmla="*/ 333 h 454"/>
                      <a:gd name="T12" fmla="*/ 41 w 508"/>
                      <a:gd name="T13" fmla="*/ 454 h 454"/>
                      <a:gd name="T14" fmla="*/ 176 w 508"/>
                      <a:gd name="T15" fmla="*/ 435 h 454"/>
                      <a:gd name="T16" fmla="*/ 165 w 508"/>
                      <a:gd name="T17" fmla="*/ 368 h 454"/>
                      <a:gd name="T18" fmla="*/ 148 w 508"/>
                      <a:gd name="T19" fmla="*/ 324 h 454"/>
                      <a:gd name="T20" fmla="*/ 128 w 508"/>
                      <a:gd name="T21" fmla="*/ 271 h 454"/>
                      <a:gd name="T22" fmla="*/ 135 w 508"/>
                      <a:gd name="T23" fmla="*/ 249 h 454"/>
                      <a:gd name="T24" fmla="*/ 189 w 508"/>
                      <a:gd name="T25" fmla="*/ 200 h 454"/>
                      <a:gd name="T26" fmla="*/ 220 w 508"/>
                      <a:gd name="T27" fmla="*/ 173 h 454"/>
                      <a:gd name="T28" fmla="*/ 252 w 508"/>
                      <a:gd name="T29" fmla="*/ 122 h 454"/>
                      <a:gd name="T30" fmla="*/ 344 w 508"/>
                      <a:gd name="T31" fmla="*/ 214 h 454"/>
                      <a:gd name="T32" fmla="*/ 335 w 508"/>
                      <a:gd name="T33" fmla="*/ 280 h 454"/>
                      <a:gd name="T34" fmla="*/ 321 w 508"/>
                      <a:gd name="T35" fmla="*/ 366 h 454"/>
                      <a:gd name="T36" fmla="*/ 313 w 508"/>
                      <a:gd name="T37" fmla="*/ 402 h 454"/>
                      <a:gd name="T38" fmla="*/ 306 w 508"/>
                      <a:gd name="T39" fmla="*/ 415 h 454"/>
                      <a:gd name="T40" fmla="*/ 445 w 508"/>
                      <a:gd name="T41" fmla="*/ 384 h 454"/>
                      <a:gd name="T42" fmla="*/ 471 w 508"/>
                      <a:gd name="T43" fmla="*/ 269 h 454"/>
                      <a:gd name="T44" fmla="*/ 489 w 508"/>
                      <a:gd name="T45" fmla="*/ 222 h 454"/>
                      <a:gd name="T46" fmla="*/ 506 w 508"/>
                      <a:gd name="T47" fmla="*/ 194 h 454"/>
                      <a:gd name="T48" fmla="*/ 506 w 508"/>
                      <a:gd name="T49" fmla="*/ 173 h 454"/>
                      <a:gd name="T50" fmla="*/ 497 w 508"/>
                      <a:gd name="T51" fmla="*/ 141 h 454"/>
                      <a:gd name="T52" fmla="*/ 482 w 508"/>
                      <a:gd name="T53" fmla="*/ 86 h 454"/>
                      <a:gd name="T54" fmla="*/ 462 w 508"/>
                      <a:gd name="T55" fmla="*/ 34 h 454"/>
                      <a:gd name="T56" fmla="*/ 456 w 508"/>
                      <a:gd name="T57" fmla="*/ 22 h 454"/>
                      <a:gd name="T58" fmla="*/ 443 w 508"/>
                      <a:gd name="T59" fmla="*/ 14 h 454"/>
                      <a:gd name="T60" fmla="*/ 413 w 508"/>
                      <a:gd name="T61" fmla="*/ 6 h 454"/>
                      <a:gd name="T62" fmla="*/ 382 w 508"/>
                      <a:gd name="T63" fmla="*/ 0 h 454"/>
                      <a:gd name="T64" fmla="*/ 352 w 508"/>
                      <a:gd name="T65" fmla="*/ 6 h 454"/>
                      <a:gd name="T66" fmla="*/ 319 w 508"/>
                      <a:gd name="T67" fmla="*/ 8 h 454"/>
                      <a:gd name="T68" fmla="*/ 287 w 508"/>
                      <a:gd name="T69" fmla="*/ 8 h 454"/>
                      <a:gd name="T70" fmla="*/ 261 w 508"/>
                      <a:gd name="T71" fmla="*/ 8 h 454"/>
                      <a:gd name="T72" fmla="*/ 235 w 508"/>
                      <a:gd name="T73" fmla="*/ 14 h 454"/>
                      <a:gd name="T74" fmla="*/ 185 w 508"/>
                      <a:gd name="T75" fmla="*/ 22 h 454"/>
                      <a:gd name="T76" fmla="*/ 131 w 508"/>
                      <a:gd name="T77" fmla="*/ 34 h 454"/>
                      <a:gd name="T78" fmla="*/ 93 w 508"/>
                      <a:gd name="T79" fmla="*/ 44 h 4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08" h="454">
                        <a:moveTo>
                          <a:pt x="87" y="44"/>
                        </a:moveTo>
                        <a:lnTo>
                          <a:pt x="85" y="50"/>
                        </a:lnTo>
                        <a:lnTo>
                          <a:pt x="72" y="67"/>
                        </a:lnTo>
                        <a:lnTo>
                          <a:pt x="61" y="89"/>
                        </a:lnTo>
                        <a:lnTo>
                          <a:pt x="44" y="114"/>
                        </a:lnTo>
                        <a:lnTo>
                          <a:pt x="26" y="141"/>
                        </a:lnTo>
                        <a:lnTo>
                          <a:pt x="15" y="169"/>
                        </a:lnTo>
                        <a:lnTo>
                          <a:pt x="3" y="191"/>
                        </a:lnTo>
                        <a:lnTo>
                          <a:pt x="0" y="204"/>
                        </a:lnTo>
                        <a:lnTo>
                          <a:pt x="0" y="239"/>
                        </a:lnTo>
                        <a:lnTo>
                          <a:pt x="3" y="288"/>
                        </a:lnTo>
                        <a:lnTo>
                          <a:pt x="7" y="333"/>
                        </a:lnTo>
                        <a:lnTo>
                          <a:pt x="7" y="351"/>
                        </a:lnTo>
                        <a:lnTo>
                          <a:pt x="41" y="454"/>
                        </a:lnTo>
                        <a:lnTo>
                          <a:pt x="179" y="449"/>
                        </a:lnTo>
                        <a:lnTo>
                          <a:pt x="176" y="435"/>
                        </a:lnTo>
                        <a:lnTo>
                          <a:pt x="171" y="404"/>
                        </a:lnTo>
                        <a:lnTo>
                          <a:pt x="165" y="368"/>
                        </a:lnTo>
                        <a:lnTo>
                          <a:pt x="157" y="343"/>
                        </a:lnTo>
                        <a:lnTo>
                          <a:pt x="148" y="324"/>
                        </a:lnTo>
                        <a:lnTo>
                          <a:pt x="135" y="296"/>
                        </a:lnTo>
                        <a:lnTo>
                          <a:pt x="128" y="271"/>
                        </a:lnTo>
                        <a:lnTo>
                          <a:pt x="124" y="261"/>
                        </a:lnTo>
                        <a:lnTo>
                          <a:pt x="135" y="249"/>
                        </a:lnTo>
                        <a:lnTo>
                          <a:pt x="163" y="224"/>
                        </a:lnTo>
                        <a:lnTo>
                          <a:pt x="189" y="200"/>
                        </a:lnTo>
                        <a:lnTo>
                          <a:pt x="206" y="186"/>
                        </a:lnTo>
                        <a:lnTo>
                          <a:pt x="220" y="173"/>
                        </a:lnTo>
                        <a:lnTo>
                          <a:pt x="237" y="147"/>
                        </a:lnTo>
                        <a:lnTo>
                          <a:pt x="252" y="122"/>
                        </a:lnTo>
                        <a:lnTo>
                          <a:pt x="257" y="110"/>
                        </a:lnTo>
                        <a:lnTo>
                          <a:pt x="344" y="214"/>
                        </a:lnTo>
                        <a:lnTo>
                          <a:pt x="341" y="233"/>
                        </a:lnTo>
                        <a:lnTo>
                          <a:pt x="335" y="280"/>
                        </a:lnTo>
                        <a:lnTo>
                          <a:pt x="326" y="333"/>
                        </a:lnTo>
                        <a:lnTo>
                          <a:pt x="321" y="366"/>
                        </a:lnTo>
                        <a:lnTo>
                          <a:pt x="315" y="384"/>
                        </a:lnTo>
                        <a:lnTo>
                          <a:pt x="313" y="402"/>
                        </a:lnTo>
                        <a:lnTo>
                          <a:pt x="309" y="413"/>
                        </a:lnTo>
                        <a:lnTo>
                          <a:pt x="306" y="415"/>
                        </a:lnTo>
                        <a:lnTo>
                          <a:pt x="439" y="410"/>
                        </a:lnTo>
                        <a:lnTo>
                          <a:pt x="445" y="384"/>
                        </a:lnTo>
                        <a:lnTo>
                          <a:pt x="456" y="327"/>
                        </a:lnTo>
                        <a:lnTo>
                          <a:pt x="471" y="269"/>
                        </a:lnTo>
                        <a:lnTo>
                          <a:pt x="480" y="235"/>
                        </a:lnTo>
                        <a:lnTo>
                          <a:pt x="489" y="222"/>
                        </a:lnTo>
                        <a:lnTo>
                          <a:pt x="500" y="208"/>
                        </a:lnTo>
                        <a:lnTo>
                          <a:pt x="506" y="194"/>
                        </a:lnTo>
                        <a:lnTo>
                          <a:pt x="508" y="183"/>
                        </a:lnTo>
                        <a:lnTo>
                          <a:pt x="506" y="173"/>
                        </a:lnTo>
                        <a:lnTo>
                          <a:pt x="503" y="157"/>
                        </a:lnTo>
                        <a:lnTo>
                          <a:pt x="497" y="141"/>
                        </a:lnTo>
                        <a:lnTo>
                          <a:pt x="491" y="116"/>
                        </a:lnTo>
                        <a:lnTo>
                          <a:pt x="482" y="86"/>
                        </a:lnTo>
                        <a:lnTo>
                          <a:pt x="471" y="55"/>
                        </a:lnTo>
                        <a:lnTo>
                          <a:pt x="462" y="34"/>
                        </a:lnTo>
                        <a:lnTo>
                          <a:pt x="460" y="26"/>
                        </a:lnTo>
                        <a:lnTo>
                          <a:pt x="456" y="22"/>
                        </a:lnTo>
                        <a:lnTo>
                          <a:pt x="451" y="20"/>
                        </a:lnTo>
                        <a:lnTo>
                          <a:pt x="443" y="14"/>
                        </a:lnTo>
                        <a:lnTo>
                          <a:pt x="428" y="8"/>
                        </a:lnTo>
                        <a:lnTo>
                          <a:pt x="413" y="6"/>
                        </a:lnTo>
                        <a:lnTo>
                          <a:pt x="399" y="3"/>
                        </a:lnTo>
                        <a:lnTo>
                          <a:pt x="382" y="0"/>
                        </a:lnTo>
                        <a:lnTo>
                          <a:pt x="367" y="3"/>
                        </a:lnTo>
                        <a:lnTo>
                          <a:pt x="352" y="6"/>
                        </a:lnTo>
                        <a:lnTo>
                          <a:pt x="335" y="6"/>
                        </a:lnTo>
                        <a:lnTo>
                          <a:pt x="319" y="8"/>
                        </a:lnTo>
                        <a:lnTo>
                          <a:pt x="304" y="8"/>
                        </a:lnTo>
                        <a:lnTo>
                          <a:pt x="287" y="8"/>
                        </a:lnTo>
                        <a:lnTo>
                          <a:pt x="272" y="8"/>
                        </a:lnTo>
                        <a:lnTo>
                          <a:pt x="261" y="8"/>
                        </a:lnTo>
                        <a:lnTo>
                          <a:pt x="249" y="11"/>
                        </a:lnTo>
                        <a:lnTo>
                          <a:pt x="235" y="14"/>
                        </a:lnTo>
                        <a:lnTo>
                          <a:pt x="211" y="16"/>
                        </a:lnTo>
                        <a:lnTo>
                          <a:pt x="185" y="22"/>
                        </a:lnTo>
                        <a:lnTo>
                          <a:pt x="157" y="28"/>
                        </a:lnTo>
                        <a:lnTo>
                          <a:pt x="131" y="34"/>
                        </a:lnTo>
                        <a:lnTo>
                          <a:pt x="108" y="39"/>
                        </a:lnTo>
                        <a:lnTo>
                          <a:pt x="93" y="44"/>
                        </a:lnTo>
                        <a:lnTo>
                          <a:pt x="87" y="4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14363" name="Freeform 27"/>
                  <p:cNvSpPr>
                    <a:spLocks/>
                  </p:cNvSpPr>
                  <p:nvPr/>
                </p:nvSpPr>
                <p:spPr bwMode="auto">
                  <a:xfrm rot="43449540">
                    <a:off x="5527" y="2023"/>
                    <a:ext cx="532" cy="444"/>
                  </a:xfrm>
                  <a:custGeom>
                    <a:avLst/>
                    <a:gdLst>
                      <a:gd name="T0" fmla="*/ 3 w 765"/>
                      <a:gd name="T1" fmla="*/ 23 h 454"/>
                      <a:gd name="T2" fmla="*/ 23 w 765"/>
                      <a:gd name="T3" fmla="*/ 36 h 454"/>
                      <a:gd name="T4" fmla="*/ 52 w 765"/>
                      <a:gd name="T5" fmla="*/ 59 h 454"/>
                      <a:gd name="T6" fmla="*/ 82 w 765"/>
                      <a:gd name="T7" fmla="*/ 81 h 454"/>
                      <a:gd name="T8" fmla="*/ 104 w 765"/>
                      <a:gd name="T9" fmla="*/ 97 h 454"/>
                      <a:gd name="T10" fmla="*/ 136 w 765"/>
                      <a:gd name="T11" fmla="*/ 117 h 454"/>
                      <a:gd name="T12" fmla="*/ 165 w 765"/>
                      <a:gd name="T13" fmla="*/ 130 h 454"/>
                      <a:gd name="T14" fmla="*/ 184 w 765"/>
                      <a:gd name="T15" fmla="*/ 141 h 454"/>
                      <a:gd name="T16" fmla="*/ 225 w 765"/>
                      <a:gd name="T17" fmla="*/ 158 h 454"/>
                      <a:gd name="T18" fmla="*/ 228 w 765"/>
                      <a:gd name="T19" fmla="*/ 208 h 454"/>
                      <a:gd name="T20" fmla="*/ 217 w 765"/>
                      <a:gd name="T21" fmla="*/ 274 h 454"/>
                      <a:gd name="T22" fmla="*/ 179 w 765"/>
                      <a:gd name="T23" fmla="*/ 335 h 454"/>
                      <a:gd name="T24" fmla="*/ 153 w 765"/>
                      <a:gd name="T25" fmla="*/ 382 h 454"/>
                      <a:gd name="T26" fmla="*/ 136 w 765"/>
                      <a:gd name="T27" fmla="*/ 451 h 454"/>
                      <a:gd name="T28" fmla="*/ 153 w 765"/>
                      <a:gd name="T29" fmla="*/ 454 h 454"/>
                      <a:gd name="T30" fmla="*/ 184 w 765"/>
                      <a:gd name="T31" fmla="*/ 454 h 454"/>
                      <a:gd name="T32" fmla="*/ 234 w 765"/>
                      <a:gd name="T33" fmla="*/ 449 h 454"/>
                      <a:gd name="T34" fmla="*/ 295 w 765"/>
                      <a:gd name="T35" fmla="*/ 441 h 454"/>
                      <a:gd name="T36" fmla="*/ 347 w 765"/>
                      <a:gd name="T37" fmla="*/ 435 h 454"/>
                      <a:gd name="T38" fmla="*/ 386 w 765"/>
                      <a:gd name="T39" fmla="*/ 433 h 454"/>
                      <a:gd name="T40" fmla="*/ 412 w 765"/>
                      <a:gd name="T41" fmla="*/ 433 h 454"/>
                      <a:gd name="T42" fmla="*/ 442 w 765"/>
                      <a:gd name="T43" fmla="*/ 429 h 454"/>
                      <a:gd name="T44" fmla="*/ 485 w 765"/>
                      <a:gd name="T45" fmla="*/ 427 h 454"/>
                      <a:gd name="T46" fmla="*/ 520 w 765"/>
                      <a:gd name="T47" fmla="*/ 423 h 454"/>
                      <a:gd name="T48" fmla="*/ 536 w 765"/>
                      <a:gd name="T49" fmla="*/ 421 h 454"/>
                      <a:gd name="T50" fmla="*/ 522 w 765"/>
                      <a:gd name="T51" fmla="*/ 391 h 454"/>
                      <a:gd name="T52" fmla="*/ 493 w 765"/>
                      <a:gd name="T53" fmla="*/ 318 h 454"/>
                      <a:gd name="T54" fmla="*/ 464 w 765"/>
                      <a:gd name="T55" fmla="*/ 247 h 454"/>
                      <a:gd name="T56" fmla="*/ 449 w 765"/>
                      <a:gd name="T57" fmla="*/ 208 h 454"/>
                      <a:gd name="T58" fmla="*/ 444 w 765"/>
                      <a:gd name="T59" fmla="*/ 188 h 454"/>
                      <a:gd name="T60" fmla="*/ 442 w 765"/>
                      <a:gd name="T61" fmla="*/ 177 h 454"/>
                      <a:gd name="T62" fmla="*/ 459 w 765"/>
                      <a:gd name="T63" fmla="*/ 169 h 454"/>
                      <a:gd name="T64" fmla="*/ 503 w 765"/>
                      <a:gd name="T65" fmla="*/ 147 h 454"/>
                      <a:gd name="T66" fmla="*/ 549 w 765"/>
                      <a:gd name="T67" fmla="*/ 122 h 454"/>
                      <a:gd name="T68" fmla="*/ 586 w 765"/>
                      <a:gd name="T69" fmla="*/ 103 h 454"/>
                      <a:gd name="T70" fmla="*/ 612 w 765"/>
                      <a:gd name="T71" fmla="*/ 89 h 454"/>
                      <a:gd name="T72" fmla="*/ 635 w 765"/>
                      <a:gd name="T73" fmla="*/ 75 h 454"/>
                      <a:gd name="T74" fmla="*/ 655 w 765"/>
                      <a:gd name="T75" fmla="*/ 64 h 454"/>
                      <a:gd name="T76" fmla="*/ 679 w 765"/>
                      <a:gd name="T77" fmla="*/ 53 h 454"/>
                      <a:gd name="T78" fmla="*/ 705 w 765"/>
                      <a:gd name="T79" fmla="*/ 42 h 454"/>
                      <a:gd name="T80" fmla="*/ 733 w 765"/>
                      <a:gd name="T81" fmla="*/ 26 h 454"/>
                      <a:gd name="T82" fmla="*/ 757 w 765"/>
                      <a:gd name="T83" fmla="*/ 11 h 454"/>
                      <a:gd name="T84" fmla="*/ 765 w 765"/>
                      <a:gd name="T85" fmla="*/ 6 h 454"/>
                      <a:gd name="T86" fmla="*/ 672 w 765"/>
                      <a:gd name="T87" fmla="*/ 9 h 454"/>
                      <a:gd name="T88" fmla="*/ 635 w 765"/>
                      <a:gd name="T89" fmla="*/ 20 h 454"/>
                      <a:gd name="T90" fmla="*/ 549 w 765"/>
                      <a:gd name="T91" fmla="*/ 42 h 454"/>
                      <a:gd name="T92" fmla="*/ 462 w 765"/>
                      <a:gd name="T93" fmla="*/ 64 h 454"/>
                      <a:gd name="T94" fmla="*/ 412 w 765"/>
                      <a:gd name="T95" fmla="*/ 75 h 454"/>
                      <a:gd name="T96" fmla="*/ 392 w 765"/>
                      <a:gd name="T97" fmla="*/ 81 h 454"/>
                      <a:gd name="T98" fmla="*/ 364 w 765"/>
                      <a:gd name="T99" fmla="*/ 89 h 454"/>
                      <a:gd name="T100" fmla="*/ 338 w 765"/>
                      <a:gd name="T101" fmla="*/ 94 h 454"/>
                      <a:gd name="T102" fmla="*/ 326 w 765"/>
                      <a:gd name="T103" fmla="*/ 97 h 454"/>
                      <a:gd name="T104" fmla="*/ 0 w 765"/>
                      <a:gd name="T105" fmla="*/ 20 h 4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765" h="454">
                        <a:moveTo>
                          <a:pt x="0" y="20"/>
                        </a:moveTo>
                        <a:lnTo>
                          <a:pt x="3" y="23"/>
                        </a:lnTo>
                        <a:lnTo>
                          <a:pt x="12" y="28"/>
                        </a:lnTo>
                        <a:lnTo>
                          <a:pt x="23" y="36"/>
                        </a:lnTo>
                        <a:lnTo>
                          <a:pt x="38" y="44"/>
                        </a:lnTo>
                        <a:lnTo>
                          <a:pt x="52" y="59"/>
                        </a:lnTo>
                        <a:lnTo>
                          <a:pt x="67" y="70"/>
                        </a:lnTo>
                        <a:lnTo>
                          <a:pt x="82" y="81"/>
                        </a:lnTo>
                        <a:lnTo>
                          <a:pt x="93" y="89"/>
                        </a:lnTo>
                        <a:lnTo>
                          <a:pt x="104" y="97"/>
                        </a:lnTo>
                        <a:lnTo>
                          <a:pt x="119" y="106"/>
                        </a:lnTo>
                        <a:lnTo>
                          <a:pt x="136" y="117"/>
                        </a:lnTo>
                        <a:lnTo>
                          <a:pt x="150" y="122"/>
                        </a:lnTo>
                        <a:lnTo>
                          <a:pt x="165" y="130"/>
                        </a:lnTo>
                        <a:lnTo>
                          <a:pt x="176" y="136"/>
                        </a:lnTo>
                        <a:lnTo>
                          <a:pt x="184" y="141"/>
                        </a:lnTo>
                        <a:lnTo>
                          <a:pt x="188" y="141"/>
                        </a:lnTo>
                        <a:lnTo>
                          <a:pt x="225" y="158"/>
                        </a:lnTo>
                        <a:lnTo>
                          <a:pt x="225" y="175"/>
                        </a:lnTo>
                        <a:lnTo>
                          <a:pt x="228" y="208"/>
                        </a:lnTo>
                        <a:lnTo>
                          <a:pt x="225" y="247"/>
                        </a:lnTo>
                        <a:lnTo>
                          <a:pt x="217" y="274"/>
                        </a:lnTo>
                        <a:lnTo>
                          <a:pt x="199" y="300"/>
                        </a:lnTo>
                        <a:lnTo>
                          <a:pt x="179" y="335"/>
                        </a:lnTo>
                        <a:lnTo>
                          <a:pt x="162" y="368"/>
                        </a:lnTo>
                        <a:lnTo>
                          <a:pt x="153" y="382"/>
                        </a:lnTo>
                        <a:lnTo>
                          <a:pt x="130" y="449"/>
                        </a:lnTo>
                        <a:lnTo>
                          <a:pt x="136" y="451"/>
                        </a:lnTo>
                        <a:lnTo>
                          <a:pt x="141" y="451"/>
                        </a:lnTo>
                        <a:lnTo>
                          <a:pt x="153" y="454"/>
                        </a:lnTo>
                        <a:lnTo>
                          <a:pt x="165" y="454"/>
                        </a:lnTo>
                        <a:lnTo>
                          <a:pt x="184" y="454"/>
                        </a:lnTo>
                        <a:lnTo>
                          <a:pt x="205" y="451"/>
                        </a:lnTo>
                        <a:lnTo>
                          <a:pt x="234" y="449"/>
                        </a:lnTo>
                        <a:lnTo>
                          <a:pt x="266" y="443"/>
                        </a:lnTo>
                        <a:lnTo>
                          <a:pt x="295" y="441"/>
                        </a:lnTo>
                        <a:lnTo>
                          <a:pt x="321" y="438"/>
                        </a:lnTo>
                        <a:lnTo>
                          <a:pt x="347" y="435"/>
                        </a:lnTo>
                        <a:lnTo>
                          <a:pt x="369" y="435"/>
                        </a:lnTo>
                        <a:lnTo>
                          <a:pt x="386" y="433"/>
                        </a:lnTo>
                        <a:lnTo>
                          <a:pt x="401" y="433"/>
                        </a:lnTo>
                        <a:lnTo>
                          <a:pt x="412" y="433"/>
                        </a:lnTo>
                        <a:lnTo>
                          <a:pt x="425" y="433"/>
                        </a:lnTo>
                        <a:lnTo>
                          <a:pt x="442" y="429"/>
                        </a:lnTo>
                        <a:lnTo>
                          <a:pt x="462" y="429"/>
                        </a:lnTo>
                        <a:lnTo>
                          <a:pt x="485" y="427"/>
                        </a:lnTo>
                        <a:lnTo>
                          <a:pt x="505" y="423"/>
                        </a:lnTo>
                        <a:lnTo>
                          <a:pt x="520" y="423"/>
                        </a:lnTo>
                        <a:lnTo>
                          <a:pt x="531" y="421"/>
                        </a:lnTo>
                        <a:lnTo>
                          <a:pt x="536" y="421"/>
                        </a:lnTo>
                        <a:lnTo>
                          <a:pt x="534" y="413"/>
                        </a:lnTo>
                        <a:lnTo>
                          <a:pt x="522" y="391"/>
                        </a:lnTo>
                        <a:lnTo>
                          <a:pt x="511" y="357"/>
                        </a:lnTo>
                        <a:lnTo>
                          <a:pt x="493" y="318"/>
                        </a:lnTo>
                        <a:lnTo>
                          <a:pt x="479" y="282"/>
                        </a:lnTo>
                        <a:lnTo>
                          <a:pt x="464" y="247"/>
                        </a:lnTo>
                        <a:lnTo>
                          <a:pt x="456" y="222"/>
                        </a:lnTo>
                        <a:lnTo>
                          <a:pt x="449" y="208"/>
                        </a:lnTo>
                        <a:lnTo>
                          <a:pt x="447" y="197"/>
                        </a:lnTo>
                        <a:lnTo>
                          <a:pt x="444" y="188"/>
                        </a:lnTo>
                        <a:lnTo>
                          <a:pt x="442" y="180"/>
                        </a:lnTo>
                        <a:lnTo>
                          <a:pt x="442" y="177"/>
                        </a:lnTo>
                        <a:lnTo>
                          <a:pt x="447" y="175"/>
                        </a:lnTo>
                        <a:lnTo>
                          <a:pt x="459" y="169"/>
                        </a:lnTo>
                        <a:lnTo>
                          <a:pt x="479" y="158"/>
                        </a:lnTo>
                        <a:lnTo>
                          <a:pt x="503" y="147"/>
                        </a:lnTo>
                        <a:lnTo>
                          <a:pt x="525" y="133"/>
                        </a:lnTo>
                        <a:lnTo>
                          <a:pt x="549" y="122"/>
                        </a:lnTo>
                        <a:lnTo>
                          <a:pt x="568" y="111"/>
                        </a:lnTo>
                        <a:lnTo>
                          <a:pt x="586" y="103"/>
                        </a:lnTo>
                        <a:lnTo>
                          <a:pt x="601" y="94"/>
                        </a:lnTo>
                        <a:lnTo>
                          <a:pt x="612" y="89"/>
                        </a:lnTo>
                        <a:lnTo>
                          <a:pt x="623" y="83"/>
                        </a:lnTo>
                        <a:lnTo>
                          <a:pt x="635" y="75"/>
                        </a:lnTo>
                        <a:lnTo>
                          <a:pt x="644" y="70"/>
                        </a:lnTo>
                        <a:lnTo>
                          <a:pt x="655" y="64"/>
                        </a:lnTo>
                        <a:lnTo>
                          <a:pt x="666" y="59"/>
                        </a:lnTo>
                        <a:lnTo>
                          <a:pt x="679" y="53"/>
                        </a:lnTo>
                        <a:lnTo>
                          <a:pt x="690" y="47"/>
                        </a:lnTo>
                        <a:lnTo>
                          <a:pt x="705" y="42"/>
                        </a:lnTo>
                        <a:lnTo>
                          <a:pt x="718" y="34"/>
                        </a:lnTo>
                        <a:lnTo>
                          <a:pt x="733" y="26"/>
                        </a:lnTo>
                        <a:lnTo>
                          <a:pt x="744" y="17"/>
                        </a:lnTo>
                        <a:lnTo>
                          <a:pt x="757" y="11"/>
                        </a:lnTo>
                        <a:lnTo>
                          <a:pt x="762" y="9"/>
                        </a:lnTo>
                        <a:lnTo>
                          <a:pt x="765" y="6"/>
                        </a:lnTo>
                        <a:lnTo>
                          <a:pt x="718" y="0"/>
                        </a:lnTo>
                        <a:lnTo>
                          <a:pt x="672" y="9"/>
                        </a:lnTo>
                        <a:lnTo>
                          <a:pt x="661" y="11"/>
                        </a:lnTo>
                        <a:lnTo>
                          <a:pt x="635" y="20"/>
                        </a:lnTo>
                        <a:lnTo>
                          <a:pt x="594" y="28"/>
                        </a:lnTo>
                        <a:lnTo>
                          <a:pt x="549" y="42"/>
                        </a:lnTo>
                        <a:lnTo>
                          <a:pt x="503" y="53"/>
                        </a:lnTo>
                        <a:lnTo>
                          <a:pt x="462" y="64"/>
                        </a:lnTo>
                        <a:lnTo>
                          <a:pt x="430" y="73"/>
                        </a:lnTo>
                        <a:lnTo>
                          <a:pt x="412" y="75"/>
                        </a:lnTo>
                        <a:lnTo>
                          <a:pt x="404" y="77"/>
                        </a:lnTo>
                        <a:lnTo>
                          <a:pt x="392" y="81"/>
                        </a:lnTo>
                        <a:lnTo>
                          <a:pt x="379" y="83"/>
                        </a:lnTo>
                        <a:lnTo>
                          <a:pt x="364" y="89"/>
                        </a:lnTo>
                        <a:lnTo>
                          <a:pt x="349" y="91"/>
                        </a:lnTo>
                        <a:lnTo>
                          <a:pt x="338" y="94"/>
                        </a:lnTo>
                        <a:lnTo>
                          <a:pt x="329" y="97"/>
                        </a:lnTo>
                        <a:lnTo>
                          <a:pt x="326" y="97"/>
                        </a:lnTo>
                        <a:lnTo>
                          <a:pt x="171" y="67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33996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CA"/>
                  </a:p>
                </p:txBody>
              </p:sp>
            </p:grpSp>
          </p:grpSp>
          <p:grpSp>
            <p:nvGrpSpPr>
              <p:cNvPr id="14364" name="Group 28"/>
              <p:cNvGrpSpPr>
                <a:grpSpLocks/>
              </p:cNvGrpSpPr>
              <p:nvPr/>
            </p:nvGrpSpPr>
            <p:grpSpPr bwMode="auto">
              <a:xfrm>
                <a:off x="6015" y="1555"/>
                <a:ext cx="511" cy="1347"/>
                <a:chOff x="6304" y="1560"/>
                <a:chExt cx="511" cy="1347"/>
              </a:xfrm>
            </p:grpSpPr>
            <p:sp>
              <p:nvSpPr>
                <p:cNvPr id="14365" name="Freeform 29"/>
                <p:cNvSpPr>
                  <a:spLocks/>
                </p:cNvSpPr>
                <p:nvPr/>
              </p:nvSpPr>
              <p:spPr bwMode="auto">
                <a:xfrm rot="326061">
                  <a:off x="6483" y="1560"/>
                  <a:ext cx="159" cy="187"/>
                </a:xfrm>
                <a:custGeom>
                  <a:avLst/>
                  <a:gdLst>
                    <a:gd name="T0" fmla="*/ 61 w 243"/>
                    <a:gd name="T1" fmla="*/ 172 h 172"/>
                    <a:gd name="T2" fmla="*/ 0 w 243"/>
                    <a:gd name="T3" fmla="*/ 72 h 172"/>
                    <a:gd name="T4" fmla="*/ 46 w 243"/>
                    <a:gd name="T5" fmla="*/ 72 h 172"/>
                    <a:gd name="T6" fmla="*/ 115 w 243"/>
                    <a:gd name="T7" fmla="*/ 0 h 172"/>
                    <a:gd name="T8" fmla="*/ 132 w 243"/>
                    <a:gd name="T9" fmla="*/ 53 h 172"/>
                    <a:gd name="T10" fmla="*/ 243 w 243"/>
                    <a:gd name="T11" fmla="*/ 31 h 172"/>
                    <a:gd name="T12" fmla="*/ 165 w 243"/>
                    <a:gd name="T13" fmla="*/ 144 h 172"/>
                    <a:gd name="T14" fmla="*/ 61 w 243"/>
                    <a:gd name="T15" fmla="*/ 17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43" h="172">
                      <a:moveTo>
                        <a:pt x="61" y="172"/>
                      </a:moveTo>
                      <a:lnTo>
                        <a:pt x="0" y="72"/>
                      </a:lnTo>
                      <a:lnTo>
                        <a:pt x="46" y="72"/>
                      </a:lnTo>
                      <a:lnTo>
                        <a:pt x="115" y="0"/>
                      </a:lnTo>
                      <a:lnTo>
                        <a:pt x="132" y="53"/>
                      </a:lnTo>
                      <a:lnTo>
                        <a:pt x="243" y="31"/>
                      </a:lnTo>
                      <a:lnTo>
                        <a:pt x="165" y="144"/>
                      </a:lnTo>
                      <a:lnTo>
                        <a:pt x="61" y="172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66" name="Freeform 30"/>
                <p:cNvSpPr>
                  <a:spLocks/>
                </p:cNvSpPr>
                <p:nvPr/>
              </p:nvSpPr>
              <p:spPr bwMode="auto">
                <a:xfrm rot="326061">
                  <a:off x="6364" y="1701"/>
                  <a:ext cx="451" cy="292"/>
                </a:xfrm>
                <a:custGeom>
                  <a:avLst/>
                  <a:gdLst>
                    <a:gd name="T0" fmla="*/ 0 w 696"/>
                    <a:gd name="T1" fmla="*/ 36 h 268"/>
                    <a:gd name="T2" fmla="*/ 6 w 696"/>
                    <a:gd name="T3" fmla="*/ 39 h 268"/>
                    <a:gd name="T4" fmla="*/ 26 w 696"/>
                    <a:gd name="T5" fmla="*/ 41 h 268"/>
                    <a:gd name="T6" fmla="*/ 46 w 696"/>
                    <a:gd name="T7" fmla="*/ 49 h 268"/>
                    <a:gd name="T8" fmla="*/ 69 w 696"/>
                    <a:gd name="T9" fmla="*/ 60 h 268"/>
                    <a:gd name="T10" fmla="*/ 92 w 696"/>
                    <a:gd name="T11" fmla="*/ 75 h 268"/>
                    <a:gd name="T12" fmla="*/ 119 w 696"/>
                    <a:gd name="T13" fmla="*/ 86 h 268"/>
                    <a:gd name="T14" fmla="*/ 139 w 696"/>
                    <a:gd name="T15" fmla="*/ 94 h 268"/>
                    <a:gd name="T16" fmla="*/ 147 w 696"/>
                    <a:gd name="T17" fmla="*/ 96 h 268"/>
                    <a:gd name="T18" fmla="*/ 150 w 696"/>
                    <a:gd name="T19" fmla="*/ 99 h 268"/>
                    <a:gd name="T20" fmla="*/ 158 w 696"/>
                    <a:gd name="T21" fmla="*/ 104 h 268"/>
                    <a:gd name="T22" fmla="*/ 167 w 696"/>
                    <a:gd name="T23" fmla="*/ 113 h 268"/>
                    <a:gd name="T24" fmla="*/ 184 w 696"/>
                    <a:gd name="T25" fmla="*/ 124 h 268"/>
                    <a:gd name="T26" fmla="*/ 199 w 696"/>
                    <a:gd name="T27" fmla="*/ 133 h 268"/>
                    <a:gd name="T28" fmla="*/ 217 w 696"/>
                    <a:gd name="T29" fmla="*/ 141 h 268"/>
                    <a:gd name="T30" fmla="*/ 236 w 696"/>
                    <a:gd name="T31" fmla="*/ 143 h 268"/>
                    <a:gd name="T32" fmla="*/ 254 w 696"/>
                    <a:gd name="T33" fmla="*/ 141 h 268"/>
                    <a:gd name="T34" fmla="*/ 277 w 696"/>
                    <a:gd name="T35" fmla="*/ 133 h 268"/>
                    <a:gd name="T36" fmla="*/ 291 w 696"/>
                    <a:gd name="T37" fmla="*/ 130 h 268"/>
                    <a:gd name="T38" fmla="*/ 303 w 696"/>
                    <a:gd name="T39" fmla="*/ 127 h 268"/>
                    <a:gd name="T40" fmla="*/ 326 w 696"/>
                    <a:gd name="T41" fmla="*/ 119 h 268"/>
                    <a:gd name="T42" fmla="*/ 340 w 696"/>
                    <a:gd name="T43" fmla="*/ 113 h 268"/>
                    <a:gd name="T44" fmla="*/ 358 w 696"/>
                    <a:gd name="T45" fmla="*/ 104 h 268"/>
                    <a:gd name="T46" fmla="*/ 375 w 696"/>
                    <a:gd name="T47" fmla="*/ 99 h 268"/>
                    <a:gd name="T48" fmla="*/ 393 w 696"/>
                    <a:gd name="T49" fmla="*/ 90 h 268"/>
                    <a:gd name="T50" fmla="*/ 407 w 696"/>
                    <a:gd name="T51" fmla="*/ 86 h 268"/>
                    <a:gd name="T52" fmla="*/ 421 w 696"/>
                    <a:gd name="T53" fmla="*/ 83 h 268"/>
                    <a:gd name="T54" fmla="*/ 436 w 696"/>
                    <a:gd name="T55" fmla="*/ 80 h 268"/>
                    <a:gd name="T56" fmla="*/ 445 w 696"/>
                    <a:gd name="T57" fmla="*/ 80 h 268"/>
                    <a:gd name="T58" fmla="*/ 453 w 696"/>
                    <a:gd name="T59" fmla="*/ 80 h 268"/>
                    <a:gd name="T60" fmla="*/ 464 w 696"/>
                    <a:gd name="T61" fmla="*/ 80 h 268"/>
                    <a:gd name="T62" fmla="*/ 476 w 696"/>
                    <a:gd name="T63" fmla="*/ 77 h 268"/>
                    <a:gd name="T64" fmla="*/ 488 w 696"/>
                    <a:gd name="T65" fmla="*/ 75 h 268"/>
                    <a:gd name="T66" fmla="*/ 499 w 696"/>
                    <a:gd name="T67" fmla="*/ 71 h 268"/>
                    <a:gd name="T68" fmla="*/ 514 w 696"/>
                    <a:gd name="T69" fmla="*/ 66 h 268"/>
                    <a:gd name="T70" fmla="*/ 525 w 696"/>
                    <a:gd name="T71" fmla="*/ 63 h 268"/>
                    <a:gd name="T72" fmla="*/ 540 w 696"/>
                    <a:gd name="T73" fmla="*/ 57 h 268"/>
                    <a:gd name="T74" fmla="*/ 554 w 696"/>
                    <a:gd name="T75" fmla="*/ 51 h 268"/>
                    <a:gd name="T76" fmla="*/ 568 w 696"/>
                    <a:gd name="T77" fmla="*/ 47 h 268"/>
                    <a:gd name="T78" fmla="*/ 586 w 696"/>
                    <a:gd name="T79" fmla="*/ 39 h 268"/>
                    <a:gd name="T80" fmla="*/ 599 w 696"/>
                    <a:gd name="T81" fmla="*/ 30 h 268"/>
                    <a:gd name="T82" fmla="*/ 614 w 696"/>
                    <a:gd name="T83" fmla="*/ 24 h 268"/>
                    <a:gd name="T84" fmla="*/ 627 w 696"/>
                    <a:gd name="T85" fmla="*/ 19 h 268"/>
                    <a:gd name="T86" fmla="*/ 638 w 696"/>
                    <a:gd name="T87" fmla="*/ 16 h 268"/>
                    <a:gd name="T88" fmla="*/ 646 w 696"/>
                    <a:gd name="T89" fmla="*/ 13 h 268"/>
                    <a:gd name="T90" fmla="*/ 661 w 696"/>
                    <a:gd name="T91" fmla="*/ 8 h 268"/>
                    <a:gd name="T92" fmla="*/ 677 w 696"/>
                    <a:gd name="T93" fmla="*/ 4 h 268"/>
                    <a:gd name="T94" fmla="*/ 690 w 696"/>
                    <a:gd name="T95" fmla="*/ 0 h 268"/>
                    <a:gd name="T96" fmla="*/ 696 w 696"/>
                    <a:gd name="T97" fmla="*/ 0 h 268"/>
                    <a:gd name="T98" fmla="*/ 499 w 696"/>
                    <a:gd name="T99" fmla="*/ 188 h 268"/>
                    <a:gd name="T100" fmla="*/ 208 w 696"/>
                    <a:gd name="T101" fmla="*/ 268 h 268"/>
                    <a:gd name="T102" fmla="*/ 199 w 696"/>
                    <a:gd name="T103" fmla="*/ 254 h 268"/>
                    <a:gd name="T104" fmla="*/ 176 w 696"/>
                    <a:gd name="T105" fmla="*/ 227 h 268"/>
                    <a:gd name="T106" fmla="*/ 150 w 696"/>
                    <a:gd name="T107" fmla="*/ 196 h 268"/>
                    <a:gd name="T108" fmla="*/ 130 w 696"/>
                    <a:gd name="T109" fmla="*/ 180 h 268"/>
                    <a:gd name="T110" fmla="*/ 110 w 696"/>
                    <a:gd name="T111" fmla="*/ 166 h 268"/>
                    <a:gd name="T112" fmla="*/ 80 w 696"/>
                    <a:gd name="T113" fmla="*/ 141 h 268"/>
                    <a:gd name="T114" fmla="*/ 58 w 696"/>
                    <a:gd name="T115" fmla="*/ 119 h 268"/>
                    <a:gd name="T116" fmla="*/ 46 w 696"/>
                    <a:gd name="T117" fmla="*/ 110 h 268"/>
                    <a:gd name="T118" fmla="*/ 0 w 696"/>
                    <a:gd name="T119" fmla="*/ 36 h 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96" h="268">
                      <a:moveTo>
                        <a:pt x="0" y="36"/>
                      </a:moveTo>
                      <a:lnTo>
                        <a:pt x="6" y="39"/>
                      </a:lnTo>
                      <a:lnTo>
                        <a:pt x="26" y="41"/>
                      </a:lnTo>
                      <a:lnTo>
                        <a:pt x="46" y="49"/>
                      </a:lnTo>
                      <a:lnTo>
                        <a:pt x="69" y="60"/>
                      </a:lnTo>
                      <a:lnTo>
                        <a:pt x="92" y="75"/>
                      </a:lnTo>
                      <a:lnTo>
                        <a:pt x="119" y="86"/>
                      </a:lnTo>
                      <a:lnTo>
                        <a:pt x="139" y="94"/>
                      </a:lnTo>
                      <a:lnTo>
                        <a:pt x="147" y="96"/>
                      </a:lnTo>
                      <a:lnTo>
                        <a:pt x="150" y="99"/>
                      </a:lnTo>
                      <a:lnTo>
                        <a:pt x="158" y="104"/>
                      </a:lnTo>
                      <a:lnTo>
                        <a:pt x="167" y="113"/>
                      </a:lnTo>
                      <a:lnTo>
                        <a:pt x="184" y="124"/>
                      </a:lnTo>
                      <a:lnTo>
                        <a:pt x="199" y="133"/>
                      </a:lnTo>
                      <a:lnTo>
                        <a:pt x="217" y="141"/>
                      </a:lnTo>
                      <a:lnTo>
                        <a:pt x="236" y="143"/>
                      </a:lnTo>
                      <a:lnTo>
                        <a:pt x="254" y="141"/>
                      </a:lnTo>
                      <a:lnTo>
                        <a:pt x="277" y="133"/>
                      </a:lnTo>
                      <a:lnTo>
                        <a:pt x="291" y="130"/>
                      </a:lnTo>
                      <a:lnTo>
                        <a:pt x="303" y="127"/>
                      </a:lnTo>
                      <a:lnTo>
                        <a:pt x="326" y="119"/>
                      </a:lnTo>
                      <a:lnTo>
                        <a:pt x="340" y="113"/>
                      </a:lnTo>
                      <a:lnTo>
                        <a:pt x="358" y="104"/>
                      </a:lnTo>
                      <a:lnTo>
                        <a:pt x="375" y="99"/>
                      </a:lnTo>
                      <a:lnTo>
                        <a:pt x="393" y="90"/>
                      </a:lnTo>
                      <a:lnTo>
                        <a:pt x="407" y="86"/>
                      </a:lnTo>
                      <a:lnTo>
                        <a:pt x="421" y="83"/>
                      </a:lnTo>
                      <a:lnTo>
                        <a:pt x="436" y="80"/>
                      </a:lnTo>
                      <a:lnTo>
                        <a:pt x="445" y="80"/>
                      </a:lnTo>
                      <a:lnTo>
                        <a:pt x="453" y="80"/>
                      </a:lnTo>
                      <a:lnTo>
                        <a:pt x="464" y="80"/>
                      </a:lnTo>
                      <a:lnTo>
                        <a:pt x="476" y="77"/>
                      </a:lnTo>
                      <a:lnTo>
                        <a:pt x="488" y="75"/>
                      </a:lnTo>
                      <a:lnTo>
                        <a:pt x="499" y="71"/>
                      </a:lnTo>
                      <a:lnTo>
                        <a:pt x="514" y="66"/>
                      </a:lnTo>
                      <a:lnTo>
                        <a:pt x="525" y="63"/>
                      </a:lnTo>
                      <a:lnTo>
                        <a:pt x="540" y="57"/>
                      </a:lnTo>
                      <a:lnTo>
                        <a:pt x="554" y="51"/>
                      </a:lnTo>
                      <a:lnTo>
                        <a:pt x="568" y="47"/>
                      </a:lnTo>
                      <a:lnTo>
                        <a:pt x="586" y="39"/>
                      </a:lnTo>
                      <a:lnTo>
                        <a:pt x="599" y="30"/>
                      </a:lnTo>
                      <a:lnTo>
                        <a:pt x="614" y="24"/>
                      </a:lnTo>
                      <a:lnTo>
                        <a:pt x="627" y="19"/>
                      </a:lnTo>
                      <a:lnTo>
                        <a:pt x="638" y="16"/>
                      </a:lnTo>
                      <a:lnTo>
                        <a:pt x="646" y="13"/>
                      </a:lnTo>
                      <a:lnTo>
                        <a:pt x="661" y="8"/>
                      </a:lnTo>
                      <a:lnTo>
                        <a:pt x="677" y="4"/>
                      </a:lnTo>
                      <a:lnTo>
                        <a:pt x="690" y="0"/>
                      </a:lnTo>
                      <a:lnTo>
                        <a:pt x="696" y="0"/>
                      </a:lnTo>
                      <a:lnTo>
                        <a:pt x="499" y="188"/>
                      </a:lnTo>
                      <a:lnTo>
                        <a:pt x="208" y="268"/>
                      </a:lnTo>
                      <a:lnTo>
                        <a:pt x="199" y="254"/>
                      </a:lnTo>
                      <a:lnTo>
                        <a:pt x="176" y="227"/>
                      </a:lnTo>
                      <a:lnTo>
                        <a:pt x="150" y="196"/>
                      </a:lnTo>
                      <a:lnTo>
                        <a:pt x="130" y="180"/>
                      </a:lnTo>
                      <a:lnTo>
                        <a:pt x="110" y="166"/>
                      </a:lnTo>
                      <a:lnTo>
                        <a:pt x="80" y="141"/>
                      </a:lnTo>
                      <a:lnTo>
                        <a:pt x="58" y="119"/>
                      </a:lnTo>
                      <a:lnTo>
                        <a:pt x="46" y="11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3399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67" name="Freeform 31"/>
                <p:cNvSpPr>
                  <a:spLocks/>
                </p:cNvSpPr>
                <p:nvPr/>
              </p:nvSpPr>
              <p:spPr bwMode="auto">
                <a:xfrm rot="326061">
                  <a:off x="6404" y="1786"/>
                  <a:ext cx="318" cy="997"/>
                </a:xfrm>
                <a:custGeom>
                  <a:avLst/>
                  <a:gdLst>
                    <a:gd name="T0" fmla="*/ 81 w 491"/>
                    <a:gd name="T1" fmla="*/ 47 h 910"/>
                    <a:gd name="T2" fmla="*/ 81 w 491"/>
                    <a:gd name="T3" fmla="*/ 100 h 910"/>
                    <a:gd name="T4" fmla="*/ 66 w 491"/>
                    <a:gd name="T5" fmla="*/ 141 h 910"/>
                    <a:gd name="T6" fmla="*/ 66 w 491"/>
                    <a:gd name="T7" fmla="*/ 166 h 910"/>
                    <a:gd name="T8" fmla="*/ 66 w 491"/>
                    <a:gd name="T9" fmla="*/ 241 h 910"/>
                    <a:gd name="T10" fmla="*/ 72 w 491"/>
                    <a:gd name="T11" fmla="*/ 288 h 910"/>
                    <a:gd name="T12" fmla="*/ 70 w 491"/>
                    <a:gd name="T13" fmla="*/ 337 h 910"/>
                    <a:gd name="T14" fmla="*/ 55 w 491"/>
                    <a:gd name="T15" fmla="*/ 398 h 910"/>
                    <a:gd name="T16" fmla="*/ 43 w 491"/>
                    <a:gd name="T17" fmla="*/ 456 h 910"/>
                    <a:gd name="T18" fmla="*/ 12 w 491"/>
                    <a:gd name="T19" fmla="*/ 591 h 910"/>
                    <a:gd name="T20" fmla="*/ 0 w 491"/>
                    <a:gd name="T21" fmla="*/ 691 h 910"/>
                    <a:gd name="T22" fmla="*/ 5 w 491"/>
                    <a:gd name="T23" fmla="*/ 847 h 910"/>
                    <a:gd name="T24" fmla="*/ 8 w 491"/>
                    <a:gd name="T25" fmla="*/ 894 h 910"/>
                    <a:gd name="T26" fmla="*/ 14 w 491"/>
                    <a:gd name="T27" fmla="*/ 908 h 910"/>
                    <a:gd name="T28" fmla="*/ 23 w 491"/>
                    <a:gd name="T29" fmla="*/ 910 h 910"/>
                    <a:gd name="T30" fmla="*/ 55 w 491"/>
                    <a:gd name="T31" fmla="*/ 910 h 910"/>
                    <a:gd name="T32" fmla="*/ 101 w 491"/>
                    <a:gd name="T33" fmla="*/ 908 h 910"/>
                    <a:gd name="T34" fmla="*/ 142 w 491"/>
                    <a:gd name="T35" fmla="*/ 900 h 910"/>
                    <a:gd name="T36" fmla="*/ 159 w 491"/>
                    <a:gd name="T37" fmla="*/ 855 h 910"/>
                    <a:gd name="T38" fmla="*/ 144 w 491"/>
                    <a:gd name="T39" fmla="*/ 724 h 910"/>
                    <a:gd name="T40" fmla="*/ 144 w 491"/>
                    <a:gd name="T41" fmla="*/ 691 h 910"/>
                    <a:gd name="T42" fmla="*/ 176 w 491"/>
                    <a:gd name="T43" fmla="*/ 650 h 910"/>
                    <a:gd name="T44" fmla="*/ 222 w 491"/>
                    <a:gd name="T45" fmla="*/ 581 h 910"/>
                    <a:gd name="T46" fmla="*/ 262 w 491"/>
                    <a:gd name="T47" fmla="*/ 503 h 910"/>
                    <a:gd name="T48" fmla="*/ 289 w 491"/>
                    <a:gd name="T49" fmla="*/ 466 h 910"/>
                    <a:gd name="T50" fmla="*/ 332 w 491"/>
                    <a:gd name="T51" fmla="*/ 536 h 910"/>
                    <a:gd name="T52" fmla="*/ 340 w 491"/>
                    <a:gd name="T53" fmla="*/ 614 h 910"/>
                    <a:gd name="T54" fmla="*/ 292 w 491"/>
                    <a:gd name="T55" fmla="*/ 794 h 910"/>
                    <a:gd name="T56" fmla="*/ 283 w 491"/>
                    <a:gd name="T57" fmla="*/ 833 h 910"/>
                    <a:gd name="T58" fmla="*/ 309 w 491"/>
                    <a:gd name="T59" fmla="*/ 841 h 910"/>
                    <a:gd name="T60" fmla="*/ 352 w 491"/>
                    <a:gd name="T61" fmla="*/ 844 h 910"/>
                    <a:gd name="T62" fmla="*/ 383 w 491"/>
                    <a:gd name="T63" fmla="*/ 844 h 910"/>
                    <a:gd name="T64" fmla="*/ 409 w 491"/>
                    <a:gd name="T65" fmla="*/ 838 h 910"/>
                    <a:gd name="T66" fmla="*/ 424 w 491"/>
                    <a:gd name="T67" fmla="*/ 836 h 910"/>
                    <a:gd name="T68" fmla="*/ 433 w 491"/>
                    <a:gd name="T69" fmla="*/ 810 h 910"/>
                    <a:gd name="T70" fmla="*/ 453 w 491"/>
                    <a:gd name="T71" fmla="*/ 701 h 910"/>
                    <a:gd name="T72" fmla="*/ 467 w 491"/>
                    <a:gd name="T73" fmla="*/ 634 h 910"/>
                    <a:gd name="T74" fmla="*/ 487 w 491"/>
                    <a:gd name="T75" fmla="*/ 540 h 910"/>
                    <a:gd name="T76" fmla="*/ 487 w 491"/>
                    <a:gd name="T77" fmla="*/ 503 h 910"/>
                    <a:gd name="T78" fmla="*/ 467 w 491"/>
                    <a:gd name="T79" fmla="*/ 429 h 910"/>
                    <a:gd name="T80" fmla="*/ 424 w 491"/>
                    <a:gd name="T81" fmla="*/ 382 h 910"/>
                    <a:gd name="T82" fmla="*/ 398 w 491"/>
                    <a:gd name="T83" fmla="*/ 335 h 910"/>
                    <a:gd name="T84" fmla="*/ 378 w 491"/>
                    <a:gd name="T85" fmla="*/ 262 h 910"/>
                    <a:gd name="T86" fmla="*/ 349 w 491"/>
                    <a:gd name="T87" fmla="*/ 190 h 910"/>
                    <a:gd name="T88" fmla="*/ 352 w 491"/>
                    <a:gd name="T89" fmla="*/ 149 h 910"/>
                    <a:gd name="T90" fmla="*/ 372 w 491"/>
                    <a:gd name="T91" fmla="*/ 118 h 910"/>
                    <a:gd name="T92" fmla="*/ 363 w 491"/>
                    <a:gd name="T93" fmla="*/ 86 h 910"/>
                    <a:gd name="T94" fmla="*/ 326 w 491"/>
                    <a:gd name="T95" fmla="*/ 16 h 910"/>
                    <a:gd name="T96" fmla="*/ 309 w 491"/>
                    <a:gd name="T97" fmla="*/ 0 h 910"/>
                    <a:gd name="T98" fmla="*/ 262 w 491"/>
                    <a:gd name="T99" fmla="*/ 0 h 910"/>
                    <a:gd name="T100" fmla="*/ 254 w 491"/>
                    <a:gd name="T101" fmla="*/ 27 h 910"/>
                    <a:gd name="T102" fmla="*/ 262 w 491"/>
                    <a:gd name="T103" fmla="*/ 83 h 910"/>
                    <a:gd name="T104" fmla="*/ 259 w 491"/>
                    <a:gd name="T105" fmla="*/ 110 h 910"/>
                    <a:gd name="T106" fmla="*/ 240 w 491"/>
                    <a:gd name="T107" fmla="*/ 121 h 910"/>
                    <a:gd name="T108" fmla="*/ 211 w 491"/>
                    <a:gd name="T109" fmla="*/ 133 h 910"/>
                    <a:gd name="T110" fmla="*/ 181 w 491"/>
                    <a:gd name="T111" fmla="*/ 136 h 910"/>
                    <a:gd name="T112" fmla="*/ 150 w 491"/>
                    <a:gd name="T113" fmla="*/ 121 h 910"/>
                    <a:gd name="T114" fmla="*/ 144 w 491"/>
                    <a:gd name="T115" fmla="*/ 66 h 910"/>
                    <a:gd name="T116" fmla="*/ 81 w 491"/>
                    <a:gd name="T117" fmla="*/ 39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491" h="910">
                      <a:moveTo>
                        <a:pt x="81" y="39"/>
                      </a:moveTo>
                      <a:lnTo>
                        <a:pt x="81" y="47"/>
                      </a:lnTo>
                      <a:lnTo>
                        <a:pt x="83" y="71"/>
                      </a:lnTo>
                      <a:lnTo>
                        <a:pt x="81" y="100"/>
                      </a:lnTo>
                      <a:lnTo>
                        <a:pt x="75" y="127"/>
                      </a:lnTo>
                      <a:lnTo>
                        <a:pt x="66" y="141"/>
                      </a:lnTo>
                      <a:lnTo>
                        <a:pt x="66" y="151"/>
                      </a:lnTo>
                      <a:lnTo>
                        <a:pt x="66" y="166"/>
                      </a:lnTo>
                      <a:lnTo>
                        <a:pt x="66" y="202"/>
                      </a:lnTo>
                      <a:lnTo>
                        <a:pt x="66" y="241"/>
                      </a:lnTo>
                      <a:lnTo>
                        <a:pt x="70" y="268"/>
                      </a:lnTo>
                      <a:lnTo>
                        <a:pt x="72" y="288"/>
                      </a:lnTo>
                      <a:lnTo>
                        <a:pt x="72" y="309"/>
                      </a:lnTo>
                      <a:lnTo>
                        <a:pt x="70" y="337"/>
                      </a:lnTo>
                      <a:lnTo>
                        <a:pt x="64" y="368"/>
                      </a:lnTo>
                      <a:lnTo>
                        <a:pt x="55" y="398"/>
                      </a:lnTo>
                      <a:lnTo>
                        <a:pt x="51" y="421"/>
                      </a:lnTo>
                      <a:lnTo>
                        <a:pt x="43" y="456"/>
                      </a:lnTo>
                      <a:lnTo>
                        <a:pt x="29" y="520"/>
                      </a:lnTo>
                      <a:lnTo>
                        <a:pt x="12" y="591"/>
                      </a:lnTo>
                      <a:lnTo>
                        <a:pt x="3" y="638"/>
                      </a:lnTo>
                      <a:lnTo>
                        <a:pt x="0" y="691"/>
                      </a:lnTo>
                      <a:lnTo>
                        <a:pt x="3" y="771"/>
                      </a:lnTo>
                      <a:lnTo>
                        <a:pt x="5" y="847"/>
                      </a:lnTo>
                      <a:lnTo>
                        <a:pt x="5" y="885"/>
                      </a:lnTo>
                      <a:lnTo>
                        <a:pt x="8" y="894"/>
                      </a:lnTo>
                      <a:lnTo>
                        <a:pt x="12" y="902"/>
                      </a:lnTo>
                      <a:lnTo>
                        <a:pt x="14" y="908"/>
                      </a:lnTo>
                      <a:lnTo>
                        <a:pt x="18" y="910"/>
                      </a:lnTo>
                      <a:lnTo>
                        <a:pt x="23" y="910"/>
                      </a:lnTo>
                      <a:lnTo>
                        <a:pt x="38" y="910"/>
                      </a:lnTo>
                      <a:lnTo>
                        <a:pt x="55" y="910"/>
                      </a:lnTo>
                      <a:lnTo>
                        <a:pt x="77" y="908"/>
                      </a:lnTo>
                      <a:lnTo>
                        <a:pt x="101" y="908"/>
                      </a:lnTo>
                      <a:lnTo>
                        <a:pt x="124" y="902"/>
                      </a:lnTo>
                      <a:lnTo>
                        <a:pt x="142" y="900"/>
                      </a:lnTo>
                      <a:lnTo>
                        <a:pt x="153" y="894"/>
                      </a:lnTo>
                      <a:lnTo>
                        <a:pt x="159" y="855"/>
                      </a:lnTo>
                      <a:lnTo>
                        <a:pt x="153" y="789"/>
                      </a:lnTo>
                      <a:lnTo>
                        <a:pt x="144" y="724"/>
                      </a:lnTo>
                      <a:lnTo>
                        <a:pt x="138" y="697"/>
                      </a:lnTo>
                      <a:lnTo>
                        <a:pt x="144" y="691"/>
                      </a:lnTo>
                      <a:lnTo>
                        <a:pt x="155" y="675"/>
                      </a:lnTo>
                      <a:lnTo>
                        <a:pt x="176" y="650"/>
                      </a:lnTo>
                      <a:lnTo>
                        <a:pt x="199" y="617"/>
                      </a:lnTo>
                      <a:lnTo>
                        <a:pt x="222" y="581"/>
                      </a:lnTo>
                      <a:lnTo>
                        <a:pt x="246" y="542"/>
                      </a:lnTo>
                      <a:lnTo>
                        <a:pt x="262" y="503"/>
                      </a:lnTo>
                      <a:lnTo>
                        <a:pt x="277" y="468"/>
                      </a:lnTo>
                      <a:lnTo>
                        <a:pt x="289" y="466"/>
                      </a:lnTo>
                      <a:lnTo>
                        <a:pt x="311" y="495"/>
                      </a:lnTo>
                      <a:lnTo>
                        <a:pt x="332" y="536"/>
                      </a:lnTo>
                      <a:lnTo>
                        <a:pt x="346" y="564"/>
                      </a:lnTo>
                      <a:lnTo>
                        <a:pt x="340" y="614"/>
                      </a:lnTo>
                      <a:lnTo>
                        <a:pt x="318" y="706"/>
                      </a:lnTo>
                      <a:lnTo>
                        <a:pt x="292" y="794"/>
                      </a:lnTo>
                      <a:lnTo>
                        <a:pt x="280" y="833"/>
                      </a:lnTo>
                      <a:lnTo>
                        <a:pt x="283" y="833"/>
                      </a:lnTo>
                      <a:lnTo>
                        <a:pt x="292" y="838"/>
                      </a:lnTo>
                      <a:lnTo>
                        <a:pt x="309" y="841"/>
                      </a:lnTo>
                      <a:lnTo>
                        <a:pt x="335" y="844"/>
                      </a:lnTo>
                      <a:lnTo>
                        <a:pt x="352" y="844"/>
                      </a:lnTo>
                      <a:lnTo>
                        <a:pt x="370" y="844"/>
                      </a:lnTo>
                      <a:lnTo>
                        <a:pt x="383" y="844"/>
                      </a:lnTo>
                      <a:lnTo>
                        <a:pt x="398" y="841"/>
                      </a:lnTo>
                      <a:lnTo>
                        <a:pt x="409" y="838"/>
                      </a:lnTo>
                      <a:lnTo>
                        <a:pt x="418" y="838"/>
                      </a:lnTo>
                      <a:lnTo>
                        <a:pt x="424" y="836"/>
                      </a:lnTo>
                      <a:lnTo>
                        <a:pt x="427" y="836"/>
                      </a:lnTo>
                      <a:lnTo>
                        <a:pt x="433" y="810"/>
                      </a:lnTo>
                      <a:lnTo>
                        <a:pt x="441" y="758"/>
                      </a:lnTo>
                      <a:lnTo>
                        <a:pt x="453" y="701"/>
                      </a:lnTo>
                      <a:lnTo>
                        <a:pt x="459" y="664"/>
                      </a:lnTo>
                      <a:lnTo>
                        <a:pt x="467" y="634"/>
                      </a:lnTo>
                      <a:lnTo>
                        <a:pt x="476" y="583"/>
                      </a:lnTo>
                      <a:lnTo>
                        <a:pt x="487" y="540"/>
                      </a:lnTo>
                      <a:lnTo>
                        <a:pt x="491" y="520"/>
                      </a:lnTo>
                      <a:lnTo>
                        <a:pt x="487" y="503"/>
                      </a:lnTo>
                      <a:lnTo>
                        <a:pt x="482" y="468"/>
                      </a:lnTo>
                      <a:lnTo>
                        <a:pt x="467" y="429"/>
                      </a:lnTo>
                      <a:lnTo>
                        <a:pt x="445" y="401"/>
                      </a:lnTo>
                      <a:lnTo>
                        <a:pt x="424" y="382"/>
                      </a:lnTo>
                      <a:lnTo>
                        <a:pt x="409" y="360"/>
                      </a:lnTo>
                      <a:lnTo>
                        <a:pt x="398" y="335"/>
                      </a:lnTo>
                      <a:lnTo>
                        <a:pt x="389" y="301"/>
                      </a:lnTo>
                      <a:lnTo>
                        <a:pt x="378" y="262"/>
                      </a:lnTo>
                      <a:lnTo>
                        <a:pt x="361" y="224"/>
                      </a:lnTo>
                      <a:lnTo>
                        <a:pt x="349" y="190"/>
                      </a:lnTo>
                      <a:lnTo>
                        <a:pt x="346" y="166"/>
                      </a:lnTo>
                      <a:lnTo>
                        <a:pt x="352" y="149"/>
                      </a:lnTo>
                      <a:lnTo>
                        <a:pt x="363" y="133"/>
                      </a:lnTo>
                      <a:lnTo>
                        <a:pt x="372" y="118"/>
                      </a:lnTo>
                      <a:lnTo>
                        <a:pt x="372" y="108"/>
                      </a:lnTo>
                      <a:lnTo>
                        <a:pt x="363" y="86"/>
                      </a:lnTo>
                      <a:lnTo>
                        <a:pt x="344" y="50"/>
                      </a:lnTo>
                      <a:lnTo>
                        <a:pt x="326" y="16"/>
                      </a:lnTo>
                      <a:lnTo>
                        <a:pt x="318" y="0"/>
                      </a:lnTo>
                      <a:lnTo>
                        <a:pt x="309" y="0"/>
                      </a:lnTo>
                      <a:lnTo>
                        <a:pt x="285" y="0"/>
                      </a:lnTo>
                      <a:lnTo>
                        <a:pt x="262" y="0"/>
                      </a:lnTo>
                      <a:lnTo>
                        <a:pt x="254" y="8"/>
                      </a:lnTo>
                      <a:lnTo>
                        <a:pt x="254" y="27"/>
                      </a:lnTo>
                      <a:lnTo>
                        <a:pt x="259" y="55"/>
                      </a:lnTo>
                      <a:lnTo>
                        <a:pt x="262" y="83"/>
                      </a:lnTo>
                      <a:lnTo>
                        <a:pt x="262" y="104"/>
                      </a:lnTo>
                      <a:lnTo>
                        <a:pt x="259" y="110"/>
                      </a:lnTo>
                      <a:lnTo>
                        <a:pt x="251" y="116"/>
                      </a:lnTo>
                      <a:lnTo>
                        <a:pt x="240" y="121"/>
                      </a:lnTo>
                      <a:lnTo>
                        <a:pt x="228" y="127"/>
                      </a:lnTo>
                      <a:lnTo>
                        <a:pt x="211" y="133"/>
                      </a:lnTo>
                      <a:lnTo>
                        <a:pt x="196" y="136"/>
                      </a:lnTo>
                      <a:lnTo>
                        <a:pt x="181" y="136"/>
                      </a:lnTo>
                      <a:lnTo>
                        <a:pt x="168" y="136"/>
                      </a:lnTo>
                      <a:lnTo>
                        <a:pt x="150" y="121"/>
                      </a:lnTo>
                      <a:lnTo>
                        <a:pt x="144" y="94"/>
                      </a:lnTo>
                      <a:lnTo>
                        <a:pt x="144" y="66"/>
                      </a:lnTo>
                      <a:lnTo>
                        <a:pt x="144" y="55"/>
                      </a:lnTo>
                      <a:lnTo>
                        <a:pt x="81" y="3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68" name="Freeform 32"/>
                <p:cNvSpPr>
                  <a:spLocks/>
                </p:cNvSpPr>
                <p:nvPr/>
              </p:nvSpPr>
              <p:spPr bwMode="auto">
                <a:xfrm rot="326061">
                  <a:off x="6304" y="2802"/>
                  <a:ext cx="104" cy="105"/>
                </a:xfrm>
                <a:custGeom>
                  <a:avLst/>
                  <a:gdLst>
                    <a:gd name="T0" fmla="*/ 89 w 159"/>
                    <a:gd name="T1" fmla="*/ 0 h 98"/>
                    <a:gd name="T2" fmla="*/ 77 w 159"/>
                    <a:gd name="T3" fmla="*/ 12 h 98"/>
                    <a:gd name="T4" fmla="*/ 66 w 159"/>
                    <a:gd name="T5" fmla="*/ 20 h 98"/>
                    <a:gd name="T6" fmla="*/ 52 w 159"/>
                    <a:gd name="T7" fmla="*/ 31 h 98"/>
                    <a:gd name="T8" fmla="*/ 40 w 159"/>
                    <a:gd name="T9" fmla="*/ 47 h 98"/>
                    <a:gd name="T10" fmla="*/ 22 w 159"/>
                    <a:gd name="T11" fmla="*/ 67 h 98"/>
                    <a:gd name="T12" fmla="*/ 6 w 159"/>
                    <a:gd name="T13" fmla="*/ 86 h 98"/>
                    <a:gd name="T14" fmla="*/ 0 w 159"/>
                    <a:gd name="T15" fmla="*/ 98 h 98"/>
                    <a:gd name="T16" fmla="*/ 11 w 159"/>
                    <a:gd name="T17" fmla="*/ 98 h 98"/>
                    <a:gd name="T18" fmla="*/ 22 w 159"/>
                    <a:gd name="T19" fmla="*/ 94 h 98"/>
                    <a:gd name="T20" fmla="*/ 37 w 159"/>
                    <a:gd name="T21" fmla="*/ 90 h 98"/>
                    <a:gd name="T22" fmla="*/ 48 w 159"/>
                    <a:gd name="T23" fmla="*/ 86 h 98"/>
                    <a:gd name="T24" fmla="*/ 63 w 159"/>
                    <a:gd name="T25" fmla="*/ 81 h 98"/>
                    <a:gd name="T26" fmla="*/ 74 w 159"/>
                    <a:gd name="T27" fmla="*/ 75 h 98"/>
                    <a:gd name="T28" fmla="*/ 87 w 159"/>
                    <a:gd name="T29" fmla="*/ 67 h 98"/>
                    <a:gd name="T30" fmla="*/ 98 w 159"/>
                    <a:gd name="T31" fmla="*/ 61 h 98"/>
                    <a:gd name="T32" fmla="*/ 107 w 159"/>
                    <a:gd name="T33" fmla="*/ 53 h 98"/>
                    <a:gd name="T34" fmla="*/ 124 w 159"/>
                    <a:gd name="T35" fmla="*/ 37 h 98"/>
                    <a:gd name="T36" fmla="*/ 141 w 159"/>
                    <a:gd name="T37" fmla="*/ 22 h 98"/>
                    <a:gd name="T38" fmla="*/ 152 w 159"/>
                    <a:gd name="T39" fmla="*/ 12 h 98"/>
                    <a:gd name="T40" fmla="*/ 159 w 159"/>
                    <a:gd name="T41" fmla="*/ 8 h 98"/>
                    <a:gd name="T42" fmla="*/ 89 w 159"/>
                    <a:gd name="T43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9" h="98">
                      <a:moveTo>
                        <a:pt x="89" y="0"/>
                      </a:moveTo>
                      <a:lnTo>
                        <a:pt x="77" y="12"/>
                      </a:lnTo>
                      <a:lnTo>
                        <a:pt x="66" y="20"/>
                      </a:lnTo>
                      <a:lnTo>
                        <a:pt x="52" y="31"/>
                      </a:lnTo>
                      <a:lnTo>
                        <a:pt x="40" y="47"/>
                      </a:lnTo>
                      <a:lnTo>
                        <a:pt x="22" y="67"/>
                      </a:lnTo>
                      <a:lnTo>
                        <a:pt x="6" y="86"/>
                      </a:lnTo>
                      <a:lnTo>
                        <a:pt x="0" y="98"/>
                      </a:lnTo>
                      <a:lnTo>
                        <a:pt x="11" y="98"/>
                      </a:lnTo>
                      <a:lnTo>
                        <a:pt x="22" y="94"/>
                      </a:lnTo>
                      <a:lnTo>
                        <a:pt x="37" y="90"/>
                      </a:lnTo>
                      <a:lnTo>
                        <a:pt x="48" y="86"/>
                      </a:lnTo>
                      <a:lnTo>
                        <a:pt x="63" y="81"/>
                      </a:lnTo>
                      <a:lnTo>
                        <a:pt x="74" y="75"/>
                      </a:lnTo>
                      <a:lnTo>
                        <a:pt x="87" y="67"/>
                      </a:lnTo>
                      <a:lnTo>
                        <a:pt x="98" y="61"/>
                      </a:lnTo>
                      <a:lnTo>
                        <a:pt x="107" y="53"/>
                      </a:lnTo>
                      <a:lnTo>
                        <a:pt x="124" y="37"/>
                      </a:lnTo>
                      <a:lnTo>
                        <a:pt x="141" y="22"/>
                      </a:lnTo>
                      <a:lnTo>
                        <a:pt x="152" y="12"/>
                      </a:lnTo>
                      <a:lnTo>
                        <a:pt x="159" y="8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69" name="Freeform 33"/>
                <p:cNvSpPr>
                  <a:spLocks/>
                </p:cNvSpPr>
                <p:nvPr/>
              </p:nvSpPr>
              <p:spPr bwMode="auto">
                <a:xfrm rot="326061">
                  <a:off x="6574" y="2759"/>
                  <a:ext cx="136" cy="59"/>
                </a:xfrm>
                <a:custGeom>
                  <a:avLst/>
                  <a:gdLst>
                    <a:gd name="T0" fmla="*/ 0 w 208"/>
                    <a:gd name="T1" fmla="*/ 5 h 55"/>
                    <a:gd name="T2" fmla="*/ 2 w 208"/>
                    <a:gd name="T3" fmla="*/ 16 h 55"/>
                    <a:gd name="T4" fmla="*/ 5 w 208"/>
                    <a:gd name="T5" fmla="*/ 33 h 55"/>
                    <a:gd name="T6" fmla="*/ 5 w 208"/>
                    <a:gd name="T7" fmla="*/ 47 h 55"/>
                    <a:gd name="T8" fmla="*/ 5 w 208"/>
                    <a:gd name="T9" fmla="*/ 53 h 55"/>
                    <a:gd name="T10" fmla="*/ 11 w 208"/>
                    <a:gd name="T11" fmla="*/ 53 h 55"/>
                    <a:gd name="T12" fmla="*/ 17 w 208"/>
                    <a:gd name="T13" fmla="*/ 55 h 55"/>
                    <a:gd name="T14" fmla="*/ 28 w 208"/>
                    <a:gd name="T15" fmla="*/ 55 h 55"/>
                    <a:gd name="T16" fmla="*/ 40 w 208"/>
                    <a:gd name="T17" fmla="*/ 55 h 55"/>
                    <a:gd name="T18" fmla="*/ 57 w 208"/>
                    <a:gd name="T19" fmla="*/ 55 h 55"/>
                    <a:gd name="T20" fmla="*/ 74 w 208"/>
                    <a:gd name="T21" fmla="*/ 55 h 55"/>
                    <a:gd name="T22" fmla="*/ 98 w 208"/>
                    <a:gd name="T23" fmla="*/ 53 h 55"/>
                    <a:gd name="T24" fmla="*/ 121 w 208"/>
                    <a:gd name="T25" fmla="*/ 50 h 55"/>
                    <a:gd name="T26" fmla="*/ 141 w 208"/>
                    <a:gd name="T27" fmla="*/ 50 h 55"/>
                    <a:gd name="T28" fmla="*/ 161 w 208"/>
                    <a:gd name="T29" fmla="*/ 50 h 55"/>
                    <a:gd name="T30" fmla="*/ 176 w 208"/>
                    <a:gd name="T31" fmla="*/ 50 h 55"/>
                    <a:gd name="T32" fmla="*/ 191 w 208"/>
                    <a:gd name="T33" fmla="*/ 50 h 55"/>
                    <a:gd name="T34" fmla="*/ 199 w 208"/>
                    <a:gd name="T35" fmla="*/ 53 h 55"/>
                    <a:gd name="T36" fmla="*/ 204 w 208"/>
                    <a:gd name="T37" fmla="*/ 53 h 55"/>
                    <a:gd name="T38" fmla="*/ 208 w 208"/>
                    <a:gd name="T39" fmla="*/ 53 h 55"/>
                    <a:gd name="T40" fmla="*/ 170 w 208"/>
                    <a:gd name="T41" fmla="*/ 22 h 55"/>
                    <a:gd name="T42" fmla="*/ 106 w 208"/>
                    <a:gd name="T43" fmla="*/ 0 h 55"/>
                    <a:gd name="T44" fmla="*/ 0 w 208"/>
                    <a:gd name="T45" fmla="*/ 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8" h="55">
                      <a:moveTo>
                        <a:pt x="0" y="5"/>
                      </a:moveTo>
                      <a:lnTo>
                        <a:pt x="2" y="16"/>
                      </a:lnTo>
                      <a:lnTo>
                        <a:pt x="5" y="33"/>
                      </a:lnTo>
                      <a:lnTo>
                        <a:pt x="5" y="47"/>
                      </a:lnTo>
                      <a:lnTo>
                        <a:pt x="5" y="53"/>
                      </a:lnTo>
                      <a:lnTo>
                        <a:pt x="11" y="53"/>
                      </a:lnTo>
                      <a:lnTo>
                        <a:pt x="17" y="55"/>
                      </a:lnTo>
                      <a:lnTo>
                        <a:pt x="28" y="55"/>
                      </a:lnTo>
                      <a:lnTo>
                        <a:pt x="40" y="55"/>
                      </a:lnTo>
                      <a:lnTo>
                        <a:pt x="57" y="55"/>
                      </a:lnTo>
                      <a:lnTo>
                        <a:pt x="74" y="55"/>
                      </a:lnTo>
                      <a:lnTo>
                        <a:pt x="98" y="53"/>
                      </a:lnTo>
                      <a:lnTo>
                        <a:pt x="121" y="50"/>
                      </a:lnTo>
                      <a:lnTo>
                        <a:pt x="141" y="50"/>
                      </a:lnTo>
                      <a:lnTo>
                        <a:pt x="161" y="50"/>
                      </a:lnTo>
                      <a:lnTo>
                        <a:pt x="176" y="50"/>
                      </a:lnTo>
                      <a:lnTo>
                        <a:pt x="191" y="50"/>
                      </a:lnTo>
                      <a:lnTo>
                        <a:pt x="199" y="53"/>
                      </a:lnTo>
                      <a:lnTo>
                        <a:pt x="204" y="53"/>
                      </a:lnTo>
                      <a:lnTo>
                        <a:pt x="208" y="53"/>
                      </a:lnTo>
                      <a:lnTo>
                        <a:pt x="170" y="22"/>
                      </a:lnTo>
                      <a:lnTo>
                        <a:pt x="10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70" name="Freeform 34"/>
                <p:cNvSpPr>
                  <a:spLocks/>
                </p:cNvSpPr>
                <p:nvPr/>
              </p:nvSpPr>
              <p:spPr bwMode="auto">
                <a:xfrm rot="326061">
                  <a:off x="6510" y="1690"/>
                  <a:ext cx="75" cy="102"/>
                </a:xfrm>
                <a:custGeom>
                  <a:avLst/>
                  <a:gdLst>
                    <a:gd name="T0" fmla="*/ 58 w 113"/>
                    <a:gd name="T1" fmla="*/ 0 h 94"/>
                    <a:gd name="T2" fmla="*/ 38 w 113"/>
                    <a:gd name="T3" fmla="*/ 8 h 94"/>
                    <a:gd name="T4" fmla="*/ 21 w 113"/>
                    <a:gd name="T5" fmla="*/ 10 h 94"/>
                    <a:gd name="T6" fmla="*/ 9 w 113"/>
                    <a:gd name="T7" fmla="*/ 19 h 94"/>
                    <a:gd name="T8" fmla="*/ 6 w 113"/>
                    <a:gd name="T9" fmla="*/ 30 h 94"/>
                    <a:gd name="T10" fmla="*/ 4 w 113"/>
                    <a:gd name="T11" fmla="*/ 45 h 94"/>
                    <a:gd name="T12" fmla="*/ 0 w 113"/>
                    <a:gd name="T13" fmla="*/ 55 h 94"/>
                    <a:gd name="T14" fmla="*/ 0 w 113"/>
                    <a:gd name="T15" fmla="*/ 66 h 94"/>
                    <a:gd name="T16" fmla="*/ 12 w 113"/>
                    <a:gd name="T17" fmla="*/ 75 h 94"/>
                    <a:gd name="T18" fmla="*/ 23 w 113"/>
                    <a:gd name="T19" fmla="*/ 83 h 94"/>
                    <a:gd name="T20" fmla="*/ 27 w 113"/>
                    <a:gd name="T21" fmla="*/ 92 h 94"/>
                    <a:gd name="T22" fmla="*/ 35 w 113"/>
                    <a:gd name="T23" fmla="*/ 94 h 94"/>
                    <a:gd name="T24" fmla="*/ 58 w 113"/>
                    <a:gd name="T25" fmla="*/ 92 h 94"/>
                    <a:gd name="T26" fmla="*/ 87 w 113"/>
                    <a:gd name="T27" fmla="*/ 89 h 94"/>
                    <a:gd name="T28" fmla="*/ 105 w 113"/>
                    <a:gd name="T29" fmla="*/ 89 h 94"/>
                    <a:gd name="T30" fmla="*/ 113 w 113"/>
                    <a:gd name="T31" fmla="*/ 81 h 94"/>
                    <a:gd name="T32" fmla="*/ 113 w 113"/>
                    <a:gd name="T33" fmla="*/ 69 h 94"/>
                    <a:gd name="T34" fmla="*/ 113 w 113"/>
                    <a:gd name="T35" fmla="*/ 55 h 94"/>
                    <a:gd name="T36" fmla="*/ 113 w 113"/>
                    <a:gd name="T37" fmla="*/ 42 h 94"/>
                    <a:gd name="T38" fmla="*/ 113 w 113"/>
                    <a:gd name="T39" fmla="*/ 34 h 94"/>
                    <a:gd name="T40" fmla="*/ 108 w 113"/>
                    <a:gd name="T41" fmla="*/ 25 h 94"/>
                    <a:gd name="T42" fmla="*/ 95 w 113"/>
                    <a:gd name="T43" fmla="*/ 16 h 94"/>
                    <a:gd name="T44" fmla="*/ 78 w 113"/>
                    <a:gd name="T45" fmla="*/ 8 h 94"/>
                    <a:gd name="T46" fmla="*/ 64 w 113"/>
                    <a:gd name="T47" fmla="*/ 2 h 94"/>
                    <a:gd name="T48" fmla="*/ 58 w 113"/>
                    <a:gd name="T49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13" h="94">
                      <a:moveTo>
                        <a:pt x="58" y="0"/>
                      </a:moveTo>
                      <a:lnTo>
                        <a:pt x="38" y="8"/>
                      </a:lnTo>
                      <a:lnTo>
                        <a:pt x="21" y="10"/>
                      </a:lnTo>
                      <a:lnTo>
                        <a:pt x="9" y="19"/>
                      </a:lnTo>
                      <a:lnTo>
                        <a:pt x="6" y="30"/>
                      </a:lnTo>
                      <a:lnTo>
                        <a:pt x="4" y="45"/>
                      </a:lnTo>
                      <a:lnTo>
                        <a:pt x="0" y="55"/>
                      </a:lnTo>
                      <a:lnTo>
                        <a:pt x="0" y="66"/>
                      </a:lnTo>
                      <a:lnTo>
                        <a:pt x="12" y="75"/>
                      </a:lnTo>
                      <a:lnTo>
                        <a:pt x="23" y="83"/>
                      </a:lnTo>
                      <a:lnTo>
                        <a:pt x="27" y="92"/>
                      </a:lnTo>
                      <a:lnTo>
                        <a:pt x="35" y="94"/>
                      </a:lnTo>
                      <a:lnTo>
                        <a:pt x="58" y="92"/>
                      </a:lnTo>
                      <a:lnTo>
                        <a:pt x="87" y="89"/>
                      </a:lnTo>
                      <a:lnTo>
                        <a:pt x="105" y="89"/>
                      </a:lnTo>
                      <a:lnTo>
                        <a:pt x="113" y="81"/>
                      </a:lnTo>
                      <a:lnTo>
                        <a:pt x="113" y="69"/>
                      </a:lnTo>
                      <a:lnTo>
                        <a:pt x="113" y="55"/>
                      </a:lnTo>
                      <a:lnTo>
                        <a:pt x="113" y="42"/>
                      </a:lnTo>
                      <a:lnTo>
                        <a:pt x="113" y="34"/>
                      </a:lnTo>
                      <a:lnTo>
                        <a:pt x="108" y="25"/>
                      </a:lnTo>
                      <a:lnTo>
                        <a:pt x="95" y="16"/>
                      </a:lnTo>
                      <a:lnTo>
                        <a:pt x="78" y="8"/>
                      </a:lnTo>
                      <a:lnTo>
                        <a:pt x="64" y="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BFB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</p:grpSp>
          <p:grpSp>
            <p:nvGrpSpPr>
              <p:cNvPr id="14371" name="Group 35"/>
              <p:cNvGrpSpPr>
                <a:grpSpLocks/>
              </p:cNvGrpSpPr>
              <p:nvPr/>
            </p:nvGrpSpPr>
            <p:grpSpPr bwMode="auto">
              <a:xfrm>
                <a:off x="6779" y="1509"/>
                <a:ext cx="494" cy="1400"/>
                <a:chOff x="7190" y="1605"/>
                <a:chExt cx="494" cy="1400"/>
              </a:xfrm>
            </p:grpSpPr>
            <p:sp>
              <p:nvSpPr>
                <p:cNvPr id="14372" name="Rectangle 36"/>
                <p:cNvSpPr>
                  <a:spLocks noChangeArrowheads="1"/>
                </p:cNvSpPr>
                <p:nvPr/>
              </p:nvSpPr>
              <p:spPr bwMode="auto">
                <a:xfrm>
                  <a:off x="7190" y="1605"/>
                  <a:ext cx="48" cy="2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r>
                    <a:rPr lang="en-US" altLang="en-US" sz="5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 </a:t>
                  </a:r>
                  <a:endParaRPr lang="en-US" altLang="en-US"/>
                </a:p>
              </p:txBody>
            </p:sp>
            <p:sp>
              <p:nvSpPr>
                <p:cNvPr id="14373" name="Freeform 37"/>
                <p:cNvSpPr>
                  <a:spLocks/>
                </p:cNvSpPr>
                <p:nvPr/>
              </p:nvSpPr>
              <p:spPr bwMode="auto">
                <a:xfrm>
                  <a:off x="7382" y="1765"/>
                  <a:ext cx="263" cy="143"/>
                </a:xfrm>
                <a:custGeom>
                  <a:avLst/>
                  <a:gdLst>
                    <a:gd name="T0" fmla="*/ 0 w 407"/>
                    <a:gd name="T1" fmla="*/ 111 h 132"/>
                    <a:gd name="T2" fmla="*/ 0 w 407"/>
                    <a:gd name="T3" fmla="*/ 105 h 132"/>
                    <a:gd name="T4" fmla="*/ 0 w 407"/>
                    <a:gd name="T5" fmla="*/ 88 h 132"/>
                    <a:gd name="T6" fmla="*/ 0 w 407"/>
                    <a:gd name="T7" fmla="*/ 66 h 132"/>
                    <a:gd name="T8" fmla="*/ 6 w 407"/>
                    <a:gd name="T9" fmla="*/ 44 h 132"/>
                    <a:gd name="T10" fmla="*/ 12 w 407"/>
                    <a:gd name="T11" fmla="*/ 25 h 132"/>
                    <a:gd name="T12" fmla="*/ 17 w 407"/>
                    <a:gd name="T13" fmla="*/ 8 h 132"/>
                    <a:gd name="T14" fmla="*/ 29 w 407"/>
                    <a:gd name="T15" fmla="*/ 0 h 132"/>
                    <a:gd name="T16" fmla="*/ 52 w 407"/>
                    <a:gd name="T17" fmla="*/ 2 h 132"/>
                    <a:gd name="T18" fmla="*/ 66 w 407"/>
                    <a:gd name="T19" fmla="*/ 8 h 132"/>
                    <a:gd name="T20" fmla="*/ 84 w 407"/>
                    <a:gd name="T21" fmla="*/ 14 h 132"/>
                    <a:gd name="T22" fmla="*/ 104 w 407"/>
                    <a:gd name="T23" fmla="*/ 19 h 132"/>
                    <a:gd name="T24" fmla="*/ 127 w 407"/>
                    <a:gd name="T25" fmla="*/ 25 h 132"/>
                    <a:gd name="T26" fmla="*/ 147 w 407"/>
                    <a:gd name="T27" fmla="*/ 29 h 132"/>
                    <a:gd name="T28" fmla="*/ 170 w 407"/>
                    <a:gd name="T29" fmla="*/ 35 h 132"/>
                    <a:gd name="T30" fmla="*/ 190 w 407"/>
                    <a:gd name="T31" fmla="*/ 38 h 132"/>
                    <a:gd name="T32" fmla="*/ 208 w 407"/>
                    <a:gd name="T33" fmla="*/ 41 h 132"/>
                    <a:gd name="T34" fmla="*/ 225 w 407"/>
                    <a:gd name="T35" fmla="*/ 41 h 132"/>
                    <a:gd name="T36" fmla="*/ 240 w 407"/>
                    <a:gd name="T37" fmla="*/ 41 h 132"/>
                    <a:gd name="T38" fmla="*/ 256 w 407"/>
                    <a:gd name="T39" fmla="*/ 41 h 132"/>
                    <a:gd name="T40" fmla="*/ 271 w 407"/>
                    <a:gd name="T41" fmla="*/ 41 h 132"/>
                    <a:gd name="T42" fmla="*/ 286 w 407"/>
                    <a:gd name="T43" fmla="*/ 41 h 132"/>
                    <a:gd name="T44" fmla="*/ 297 w 407"/>
                    <a:gd name="T45" fmla="*/ 38 h 132"/>
                    <a:gd name="T46" fmla="*/ 309 w 407"/>
                    <a:gd name="T47" fmla="*/ 35 h 132"/>
                    <a:gd name="T48" fmla="*/ 320 w 407"/>
                    <a:gd name="T49" fmla="*/ 33 h 132"/>
                    <a:gd name="T50" fmla="*/ 343 w 407"/>
                    <a:gd name="T51" fmla="*/ 27 h 132"/>
                    <a:gd name="T52" fmla="*/ 366 w 407"/>
                    <a:gd name="T53" fmla="*/ 25 h 132"/>
                    <a:gd name="T54" fmla="*/ 386 w 407"/>
                    <a:gd name="T55" fmla="*/ 25 h 132"/>
                    <a:gd name="T56" fmla="*/ 392 w 407"/>
                    <a:gd name="T57" fmla="*/ 25 h 132"/>
                    <a:gd name="T58" fmla="*/ 407 w 407"/>
                    <a:gd name="T59" fmla="*/ 108 h 132"/>
                    <a:gd name="T60" fmla="*/ 401 w 407"/>
                    <a:gd name="T61" fmla="*/ 102 h 132"/>
                    <a:gd name="T62" fmla="*/ 390 w 407"/>
                    <a:gd name="T63" fmla="*/ 88 h 132"/>
                    <a:gd name="T64" fmla="*/ 369 w 407"/>
                    <a:gd name="T65" fmla="*/ 80 h 132"/>
                    <a:gd name="T66" fmla="*/ 343 w 407"/>
                    <a:gd name="T67" fmla="*/ 88 h 132"/>
                    <a:gd name="T68" fmla="*/ 320 w 407"/>
                    <a:gd name="T69" fmla="*/ 105 h 132"/>
                    <a:gd name="T70" fmla="*/ 303 w 407"/>
                    <a:gd name="T71" fmla="*/ 113 h 132"/>
                    <a:gd name="T72" fmla="*/ 286 w 407"/>
                    <a:gd name="T73" fmla="*/ 119 h 132"/>
                    <a:gd name="T74" fmla="*/ 266 w 407"/>
                    <a:gd name="T75" fmla="*/ 119 h 132"/>
                    <a:gd name="T76" fmla="*/ 242 w 407"/>
                    <a:gd name="T77" fmla="*/ 115 h 132"/>
                    <a:gd name="T78" fmla="*/ 225 w 407"/>
                    <a:gd name="T79" fmla="*/ 111 h 132"/>
                    <a:gd name="T80" fmla="*/ 208 w 407"/>
                    <a:gd name="T81" fmla="*/ 105 h 132"/>
                    <a:gd name="T82" fmla="*/ 193 w 407"/>
                    <a:gd name="T83" fmla="*/ 102 h 132"/>
                    <a:gd name="T84" fmla="*/ 175 w 407"/>
                    <a:gd name="T85" fmla="*/ 102 h 132"/>
                    <a:gd name="T86" fmla="*/ 158 w 407"/>
                    <a:gd name="T87" fmla="*/ 105 h 132"/>
                    <a:gd name="T88" fmla="*/ 144 w 407"/>
                    <a:gd name="T89" fmla="*/ 111 h 132"/>
                    <a:gd name="T90" fmla="*/ 138 w 407"/>
                    <a:gd name="T91" fmla="*/ 111 h 132"/>
                    <a:gd name="T92" fmla="*/ 95 w 407"/>
                    <a:gd name="T93" fmla="*/ 132 h 132"/>
                    <a:gd name="T94" fmla="*/ 0 w 407"/>
                    <a:gd name="T95" fmla="*/ 11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407" h="132">
                      <a:moveTo>
                        <a:pt x="0" y="111"/>
                      </a:moveTo>
                      <a:lnTo>
                        <a:pt x="0" y="105"/>
                      </a:lnTo>
                      <a:lnTo>
                        <a:pt x="0" y="88"/>
                      </a:lnTo>
                      <a:lnTo>
                        <a:pt x="0" y="66"/>
                      </a:lnTo>
                      <a:lnTo>
                        <a:pt x="6" y="44"/>
                      </a:lnTo>
                      <a:lnTo>
                        <a:pt x="12" y="25"/>
                      </a:lnTo>
                      <a:lnTo>
                        <a:pt x="17" y="8"/>
                      </a:lnTo>
                      <a:lnTo>
                        <a:pt x="29" y="0"/>
                      </a:lnTo>
                      <a:lnTo>
                        <a:pt x="52" y="2"/>
                      </a:lnTo>
                      <a:lnTo>
                        <a:pt x="66" y="8"/>
                      </a:lnTo>
                      <a:lnTo>
                        <a:pt x="84" y="14"/>
                      </a:lnTo>
                      <a:lnTo>
                        <a:pt x="104" y="19"/>
                      </a:lnTo>
                      <a:lnTo>
                        <a:pt x="127" y="25"/>
                      </a:lnTo>
                      <a:lnTo>
                        <a:pt x="147" y="29"/>
                      </a:lnTo>
                      <a:lnTo>
                        <a:pt x="170" y="35"/>
                      </a:lnTo>
                      <a:lnTo>
                        <a:pt x="190" y="38"/>
                      </a:lnTo>
                      <a:lnTo>
                        <a:pt x="208" y="41"/>
                      </a:lnTo>
                      <a:lnTo>
                        <a:pt x="225" y="41"/>
                      </a:lnTo>
                      <a:lnTo>
                        <a:pt x="240" y="41"/>
                      </a:lnTo>
                      <a:lnTo>
                        <a:pt x="256" y="41"/>
                      </a:lnTo>
                      <a:lnTo>
                        <a:pt x="271" y="41"/>
                      </a:lnTo>
                      <a:lnTo>
                        <a:pt x="286" y="41"/>
                      </a:lnTo>
                      <a:lnTo>
                        <a:pt x="297" y="38"/>
                      </a:lnTo>
                      <a:lnTo>
                        <a:pt x="309" y="35"/>
                      </a:lnTo>
                      <a:lnTo>
                        <a:pt x="320" y="33"/>
                      </a:lnTo>
                      <a:lnTo>
                        <a:pt x="343" y="27"/>
                      </a:lnTo>
                      <a:lnTo>
                        <a:pt x="366" y="25"/>
                      </a:lnTo>
                      <a:lnTo>
                        <a:pt x="386" y="25"/>
                      </a:lnTo>
                      <a:lnTo>
                        <a:pt x="392" y="25"/>
                      </a:lnTo>
                      <a:lnTo>
                        <a:pt x="407" y="108"/>
                      </a:lnTo>
                      <a:lnTo>
                        <a:pt x="401" y="102"/>
                      </a:lnTo>
                      <a:lnTo>
                        <a:pt x="390" y="88"/>
                      </a:lnTo>
                      <a:lnTo>
                        <a:pt x="369" y="80"/>
                      </a:lnTo>
                      <a:lnTo>
                        <a:pt x="343" y="88"/>
                      </a:lnTo>
                      <a:lnTo>
                        <a:pt x="320" y="105"/>
                      </a:lnTo>
                      <a:lnTo>
                        <a:pt x="303" y="113"/>
                      </a:lnTo>
                      <a:lnTo>
                        <a:pt x="286" y="119"/>
                      </a:lnTo>
                      <a:lnTo>
                        <a:pt x="266" y="119"/>
                      </a:lnTo>
                      <a:lnTo>
                        <a:pt x="242" y="115"/>
                      </a:lnTo>
                      <a:lnTo>
                        <a:pt x="225" y="111"/>
                      </a:lnTo>
                      <a:lnTo>
                        <a:pt x="208" y="105"/>
                      </a:lnTo>
                      <a:lnTo>
                        <a:pt x="193" y="102"/>
                      </a:lnTo>
                      <a:lnTo>
                        <a:pt x="175" y="102"/>
                      </a:lnTo>
                      <a:lnTo>
                        <a:pt x="158" y="105"/>
                      </a:lnTo>
                      <a:lnTo>
                        <a:pt x="144" y="111"/>
                      </a:lnTo>
                      <a:lnTo>
                        <a:pt x="138" y="111"/>
                      </a:lnTo>
                      <a:lnTo>
                        <a:pt x="95" y="132"/>
                      </a:lnTo>
                      <a:lnTo>
                        <a:pt x="0" y="11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74" name="Freeform 38"/>
                <p:cNvSpPr>
                  <a:spLocks/>
                </p:cNvSpPr>
                <p:nvPr/>
              </p:nvSpPr>
              <p:spPr bwMode="auto">
                <a:xfrm>
                  <a:off x="7238" y="1666"/>
                  <a:ext cx="446" cy="679"/>
                </a:xfrm>
                <a:custGeom>
                  <a:avLst/>
                  <a:gdLst>
                    <a:gd name="T0" fmla="*/ 8 w 698"/>
                    <a:gd name="T1" fmla="*/ 47 h 626"/>
                    <a:gd name="T2" fmla="*/ 49 w 698"/>
                    <a:gd name="T3" fmla="*/ 258 h 626"/>
                    <a:gd name="T4" fmla="*/ 81 w 698"/>
                    <a:gd name="T5" fmla="*/ 340 h 626"/>
                    <a:gd name="T6" fmla="*/ 119 w 698"/>
                    <a:gd name="T7" fmla="*/ 421 h 626"/>
                    <a:gd name="T8" fmla="*/ 86 w 698"/>
                    <a:gd name="T9" fmla="*/ 620 h 626"/>
                    <a:gd name="T10" fmla="*/ 101 w 698"/>
                    <a:gd name="T11" fmla="*/ 620 h 626"/>
                    <a:gd name="T12" fmla="*/ 136 w 698"/>
                    <a:gd name="T13" fmla="*/ 615 h 626"/>
                    <a:gd name="T14" fmla="*/ 173 w 698"/>
                    <a:gd name="T15" fmla="*/ 612 h 626"/>
                    <a:gd name="T16" fmla="*/ 202 w 698"/>
                    <a:gd name="T17" fmla="*/ 612 h 626"/>
                    <a:gd name="T18" fmla="*/ 228 w 698"/>
                    <a:gd name="T19" fmla="*/ 612 h 626"/>
                    <a:gd name="T20" fmla="*/ 260 w 698"/>
                    <a:gd name="T21" fmla="*/ 612 h 626"/>
                    <a:gd name="T22" fmla="*/ 294 w 698"/>
                    <a:gd name="T23" fmla="*/ 612 h 626"/>
                    <a:gd name="T24" fmla="*/ 314 w 698"/>
                    <a:gd name="T25" fmla="*/ 612 h 626"/>
                    <a:gd name="T26" fmla="*/ 364 w 698"/>
                    <a:gd name="T27" fmla="*/ 618 h 626"/>
                    <a:gd name="T28" fmla="*/ 398 w 698"/>
                    <a:gd name="T29" fmla="*/ 626 h 626"/>
                    <a:gd name="T30" fmla="*/ 320 w 698"/>
                    <a:gd name="T31" fmla="*/ 404 h 626"/>
                    <a:gd name="T32" fmla="*/ 360 w 698"/>
                    <a:gd name="T33" fmla="*/ 393 h 626"/>
                    <a:gd name="T34" fmla="*/ 416 w 698"/>
                    <a:gd name="T35" fmla="*/ 377 h 626"/>
                    <a:gd name="T36" fmla="*/ 464 w 698"/>
                    <a:gd name="T37" fmla="*/ 360 h 626"/>
                    <a:gd name="T38" fmla="*/ 494 w 698"/>
                    <a:gd name="T39" fmla="*/ 346 h 626"/>
                    <a:gd name="T40" fmla="*/ 537 w 698"/>
                    <a:gd name="T41" fmla="*/ 327 h 626"/>
                    <a:gd name="T42" fmla="*/ 581 w 698"/>
                    <a:gd name="T43" fmla="*/ 301 h 626"/>
                    <a:gd name="T44" fmla="*/ 612 w 698"/>
                    <a:gd name="T45" fmla="*/ 286 h 626"/>
                    <a:gd name="T46" fmla="*/ 698 w 698"/>
                    <a:gd name="T47" fmla="*/ 213 h 626"/>
                    <a:gd name="T48" fmla="*/ 664 w 698"/>
                    <a:gd name="T49" fmla="*/ 219 h 626"/>
                    <a:gd name="T50" fmla="*/ 589 w 698"/>
                    <a:gd name="T51" fmla="*/ 233 h 626"/>
                    <a:gd name="T52" fmla="*/ 505 w 698"/>
                    <a:gd name="T53" fmla="*/ 250 h 626"/>
                    <a:gd name="T54" fmla="*/ 453 w 698"/>
                    <a:gd name="T55" fmla="*/ 260 h 626"/>
                    <a:gd name="T56" fmla="*/ 418 w 698"/>
                    <a:gd name="T57" fmla="*/ 274 h 626"/>
                    <a:gd name="T58" fmla="*/ 375 w 698"/>
                    <a:gd name="T59" fmla="*/ 288 h 626"/>
                    <a:gd name="T60" fmla="*/ 338 w 698"/>
                    <a:gd name="T61" fmla="*/ 299 h 626"/>
                    <a:gd name="T62" fmla="*/ 320 w 698"/>
                    <a:gd name="T63" fmla="*/ 305 h 626"/>
                    <a:gd name="T64" fmla="*/ 173 w 698"/>
                    <a:gd name="T65" fmla="*/ 291 h 626"/>
                    <a:gd name="T66" fmla="*/ 136 w 698"/>
                    <a:gd name="T67" fmla="*/ 211 h 626"/>
                    <a:gd name="T68" fmla="*/ 95 w 698"/>
                    <a:gd name="T69" fmla="*/ 130 h 626"/>
                    <a:gd name="T70" fmla="*/ 54 w 698"/>
                    <a:gd name="T71" fmla="*/ 66 h 626"/>
                    <a:gd name="T72" fmla="*/ 0 w 698"/>
                    <a:gd name="T73" fmla="*/ 0 h 6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98" h="626">
                      <a:moveTo>
                        <a:pt x="0" y="0"/>
                      </a:moveTo>
                      <a:lnTo>
                        <a:pt x="8" y="47"/>
                      </a:lnTo>
                      <a:lnTo>
                        <a:pt x="29" y="150"/>
                      </a:lnTo>
                      <a:lnTo>
                        <a:pt x="49" y="258"/>
                      </a:lnTo>
                      <a:lnTo>
                        <a:pt x="63" y="313"/>
                      </a:lnTo>
                      <a:lnTo>
                        <a:pt x="81" y="340"/>
                      </a:lnTo>
                      <a:lnTo>
                        <a:pt x="101" y="383"/>
                      </a:lnTo>
                      <a:lnTo>
                        <a:pt x="119" y="421"/>
                      </a:lnTo>
                      <a:lnTo>
                        <a:pt x="127" y="438"/>
                      </a:lnTo>
                      <a:lnTo>
                        <a:pt x="86" y="620"/>
                      </a:lnTo>
                      <a:lnTo>
                        <a:pt x="89" y="620"/>
                      </a:lnTo>
                      <a:lnTo>
                        <a:pt x="101" y="620"/>
                      </a:lnTo>
                      <a:lnTo>
                        <a:pt x="119" y="618"/>
                      </a:lnTo>
                      <a:lnTo>
                        <a:pt x="136" y="615"/>
                      </a:lnTo>
                      <a:lnTo>
                        <a:pt x="156" y="615"/>
                      </a:lnTo>
                      <a:lnTo>
                        <a:pt x="173" y="612"/>
                      </a:lnTo>
                      <a:lnTo>
                        <a:pt x="190" y="612"/>
                      </a:lnTo>
                      <a:lnTo>
                        <a:pt x="202" y="612"/>
                      </a:lnTo>
                      <a:lnTo>
                        <a:pt x="214" y="612"/>
                      </a:lnTo>
                      <a:lnTo>
                        <a:pt x="228" y="612"/>
                      </a:lnTo>
                      <a:lnTo>
                        <a:pt x="242" y="612"/>
                      </a:lnTo>
                      <a:lnTo>
                        <a:pt x="260" y="612"/>
                      </a:lnTo>
                      <a:lnTo>
                        <a:pt x="277" y="612"/>
                      </a:lnTo>
                      <a:lnTo>
                        <a:pt x="294" y="612"/>
                      </a:lnTo>
                      <a:lnTo>
                        <a:pt x="306" y="612"/>
                      </a:lnTo>
                      <a:lnTo>
                        <a:pt x="314" y="612"/>
                      </a:lnTo>
                      <a:lnTo>
                        <a:pt x="335" y="615"/>
                      </a:lnTo>
                      <a:lnTo>
                        <a:pt x="364" y="618"/>
                      </a:lnTo>
                      <a:lnTo>
                        <a:pt x="386" y="623"/>
                      </a:lnTo>
                      <a:lnTo>
                        <a:pt x="398" y="626"/>
                      </a:lnTo>
                      <a:lnTo>
                        <a:pt x="314" y="407"/>
                      </a:lnTo>
                      <a:lnTo>
                        <a:pt x="320" y="404"/>
                      </a:lnTo>
                      <a:lnTo>
                        <a:pt x="338" y="401"/>
                      </a:lnTo>
                      <a:lnTo>
                        <a:pt x="360" y="393"/>
                      </a:lnTo>
                      <a:lnTo>
                        <a:pt x="386" y="385"/>
                      </a:lnTo>
                      <a:lnTo>
                        <a:pt x="416" y="377"/>
                      </a:lnTo>
                      <a:lnTo>
                        <a:pt x="441" y="368"/>
                      </a:lnTo>
                      <a:lnTo>
                        <a:pt x="464" y="360"/>
                      </a:lnTo>
                      <a:lnTo>
                        <a:pt x="479" y="354"/>
                      </a:lnTo>
                      <a:lnTo>
                        <a:pt x="494" y="346"/>
                      </a:lnTo>
                      <a:lnTo>
                        <a:pt x="514" y="338"/>
                      </a:lnTo>
                      <a:lnTo>
                        <a:pt x="537" y="327"/>
                      </a:lnTo>
                      <a:lnTo>
                        <a:pt x="560" y="313"/>
                      </a:lnTo>
                      <a:lnTo>
                        <a:pt x="581" y="301"/>
                      </a:lnTo>
                      <a:lnTo>
                        <a:pt x="600" y="291"/>
                      </a:lnTo>
                      <a:lnTo>
                        <a:pt x="612" y="286"/>
                      </a:lnTo>
                      <a:lnTo>
                        <a:pt x="618" y="283"/>
                      </a:lnTo>
                      <a:lnTo>
                        <a:pt x="698" y="213"/>
                      </a:lnTo>
                      <a:lnTo>
                        <a:pt x="690" y="216"/>
                      </a:lnTo>
                      <a:lnTo>
                        <a:pt x="664" y="219"/>
                      </a:lnTo>
                      <a:lnTo>
                        <a:pt x="629" y="224"/>
                      </a:lnTo>
                      <a:lnTo>
                        <a:pt x="589" y="233"/>
                      </a:lnTo>
                      <a:lnTo>
                        <a:pt x="546" y="241"/>
                      </a:lnTo>
                      <a:lnTo>
                        <a:pt x="505" y="250"/>
                      </a:lnTo>
                      <a:lnTo>
                        <a:pt x="473" y="254"/>
                      </a:lnTo>
                      <a:lnTo>
                        <a:pt x="453" y="260"/>
                      </a:lnTo>
                      <a:lnTo>
                        <a:pt x="438" y="266"/>
                      </a:lnTo>
                      <a:lnTo>
                        <a:pt x="418" y="274"/>
                      </a:lnTo>
                      <a:lnTo>
                        <a:pt x="398" y="280"/>
                      </a:lnTo>
                      <a:lnTo>
                        <a:pt x="375" y="288"/>
                      </a:lnTo>
                      <a:lnTo>
                        <a:pt x="355" y="294"/>
                      </a:lnTo>
                      <a:lnTo>
                        <a:pt x="338" y="299"/>
                      </a:lnTo>
                      <a:lnTo>
                        <a:pt x="327" y="305"/>
                      </a:lnTo>
                      <a:lnTo>
                        <a:pt x="320" y="305"/>
                      </a:lnTo>
                      <a:lnTo>
                        <a:pt x="179" y="305"/>
                      </a:lnTo>
                      <a:lnTo>
                        <a:pt x="173" y="291"/>
                      </a:lnTo>
                      <a:lnTo>
                        <a:pt x="156" y="254"/>
                      </a:lnTo>
                      <a:lnTo>
                        <a:pt x="136" y="211"/>
                      </a:lnTo>
                      <a:lnTo>
                        <a:pt x="116" y="168"/>
                      </a:lnTo>
                      <a:lnTo>
                        <a:pt x="95" y="130"/>
                      </a:lnTo>
                      <a:lnTo>
                        <a:pt x="75" y="94"/>
                      </a:lnTo>
                      <a:lnTo>
                        <a:pt x="54" y="66"/>
                      </a:lnTo>
                      <a:lnTo>
                        <a:pt x="49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75" name="Freeform 39"/>
                <p:cNvSpPr>
                  <a:spLocks/>
                </p:cNvSpPr>
                <p:nvPr/>
              </p:nvSpPr>
              <p:spPr bwMode="auto">
                <a:xfrm>
                  <a:off x="7247" y="2365"/>
                  <a:ext cx="315" cy="477"/>
                </a:xfrm>
                <a:custGeom>
                  <a:avLst/>
                  <a:gdLst>
                    <a:gd name="T0" fmla="*/ 93 w 490"/>
                    <a:gd name="T1" fmla="*/ 4 h 439"/>
                    <a:gd name="T2" fmla="*/ 95 w 490"/>
                    <a:gd name="T3" fmla="*/ 4 h 439"/>
                    <a:gd name="T4" fmla="*/ 102 w 490"/>
                    <a:gd name="T5" fmla="*/ 4 h 439"/>
                    <a:gd name="T6" fmla="*/ 113 w 490"/>
                    <a:gd name="T7" fmla="*/ 2 h 439"/>
                    <a:gd name="T8" fmla="*/ 124 w 490"/>
                    <a:gd name="T9" fmla="*/ 2 h 439"/>
                    <a:gd name="T10" fmla="*/ 141 w 490"/>
                    <a:gd name="T11" fmla="*/ 2 h 439"/>
                    <a:gd name="T12" fmla="*/ 162 w 490"/>
                    <a:gd name="T13" fmla="*/ 2 h 439"/>
                    <a:gd name="T14" fmla="*/ 185 w 490"/>
                    <a:gd name="T15" fmla="*/ 2 h 439"/>
                    <a:gd name="T16" fmla="*/ 208 w 490"/>
                    <a:gd name="T17" fmla="*/ 4 h 439"/>
                    <a:gd name="T18" fmla="*/ 232 w 490"/>
                    <a:gd name="T19" fmla="*/ 4 h 439"/>
                    <a:gd name="T20" fmla="*/ 251 w 490"/>
                    <a:gd name="T21" fmla="*/ 4 h 439"/>
                    <a:gd name="T22" fmla="*/ 266 w 490"/>
                    <a:gd name="T23" fmla="*/ 4 h 439"/>
                    <a:gd name="T24" fmla="*/ 280 w 490"/>
                    <a:gd name="T25" fmla="*/ 2 h 439"/>
                    <a:gd name="T26" fmla="*/ 291 w 490"/>
                    <a:gd name="T27" fmla="*/ 2 h 439"/>
                    <a:gd name="T28" fmla="*/ 300 w 490"/>
                    <a:gd name="T29" fmla="*/ 0 h 439"/>
                    <a:gd name="T30" fmla="*/ 303 w 490"/>
                    <a:gd name="T31" fmla="*/ 0 h 439"/>
                    <a:gd name="T32" fmla="*/ 306 w 490"/>
                    <a:gd name="T33" fmla="*/ 0 h 439"/>
                    <a:gd name="T34" fmla="*/ 318 w 490"/>
                    <a:gd name="T35" fmla="*/ 10 h 439"/>
                    <a:gd name="T36" fmla="*/ 341 w 490"/>
                    <a:gd name="T37" fmla="*/ 38 h 439"/>
                    <a:gd name="T38" fmla="*/ 367 w 490"/>
                    <a:gd name="T39" fmla="*/ 69 h 439"/>
                    <a:gd name="T40" fmla="*/ 381 w 490"/>
                    <a:gd name="T41" fmla="*/ 94 h 439"/>
                    <a:gd name="T42" fmla="*/ 386 w 490"/>
                    <a:gd name="T43" fmla="*/ 114 h 439"/>
                    <a:gd name="T44" fmla="*/ 401 w 490"/>
                    <a:gd name="T45" fmla="*/ 149 h 439"/>
                    <a:gd name="T46" fmla="*/ 419 w 490"/>
                    <a:gd name="T47" fmla="*/ 196 h 439"/>
                    <a:gd name="T48" fmla="*/ 438 w 490"/>
                    <a:gd name="T49" fmla="*/ 249 h 439"/>
                    <a:gd name="T50" fmla="*/ 460 w 490"/>
                    <a:gd name="T51" fmla="*/ 298 h 439"/>
                    <a:gd name="T52" fmla="*/ 473 w 490"/>
                    <a:gd name="T53" fmla="*/ 343 h 439"/>
                    <a:gd name="T54" fmla="*/ 486 w 490"/>
                    <a:gd name="T55" fmla="*/ 376 h 439"/>
                    <a:gd name="T56" fmla="*/ 490 w 490"/>
                    <a:gd name="T57" fmla="*/ 387 h 439"/>
                    <a:gd name="T58" fmla="*/ 482 w 490"/>
                    <a:gd name="T59" fmla="*/ 390 h 439"/>
                    <a:gd name="T60" fmla="*/ 460 w 490"/>
                    <a:gd name="T61" fmla="*/ 395 h 439"/>
                    <a:gd name="T62" fmla="*/ 430 w 490"/>
                    <a:gd name="T63" fmla="*/ 403 h 439"/>
                    <a:gd name="T64" fmla="*/ 408 w 490"/>
                    <a:gd name="T65" fmla="*/ 409 h 439"/>
                    <a:gd name="T66" fmla="*/ 395 w 490"/>
                    <a:gd name="T67" fmla="*/ 409 h 439"/>
                    <a:gd name="T68" fmla="*/ 378 w 490"/>
                    <a:gd name="T69" fmla="*/ 411 h 439"/>
                    <a:gd name="T70" fmla="*/ 358 w 490"/>
                    <a:gd name="T71" fmla="*/ 411 h 439"/>
                    <a:gd name="T72" fmla="*/ 338 w 490"/>
                    <a:gd name="T73" fmla="*/ 415 h 439"/>
                    <a:gd name="T74" fmla="*/ 318 w 490"/>
                    <a:gd name="T75" fmla="*/ 415 h 439"/>
                    <a:gd name="T76" fmla="*/ 300 w 490"/>
                    <a:gd name="T77" fmla="*/ 417 h 439"/>
                    <a:gd name="T78" fmla="*/ 289 w 490"/>
                    <a:gd name="T79" fmla="*/ 417 h 439"/>
                    <a:gd name="T80" fmla="*/ 286 w 490"/>
                    <a:gd name="T81" fmla="*/ 417 h 439"/>
                    <a:gd name="T82" fmla="*/ 297 w 490"/>
                    <a:gd name="T83" fmla="*/ 260 h 439"/>
                    <a:gd name="T84" fmla="*/ 248 w 490"/>
                    <a:gd name="T85" fmla="*/ 184 h 439"/>
                    <a:gd name="T86" fmla="*/ 211 w 490"/>
                    <a:gd name="T87" fmla="*/ 171 h 439"/>
                    <a:gd name="T88" fmla="*/ 208 w 490"/>
                    <a:gd name="T89" fmla="*/ 184 h 439"/>
                    <a:gd name="T90" fmla="*/ 202 w 490"/>
                    <a:gd name="T91" fmla="*/ 215 h 439"/>
                    <a:gd name="T92" fmla="*/ 197 w 490"/>
                    <a:gd name="T93" fmla="*/ 249 h 439"/>
                    <a:gd name="T94" fmla="*/ 193 w 490"/>
                    <a:gd name="T95" fmla="*/ 276 h 439"/>
                    <a:gd name="T96" fmla="*/ 193 w 490"/>
                    <a:gd name="T97" fmla="*/ 304 h 439"/>
                    <a:gd name="T98" fmla="*/ 197 w 490"/>
                    <a:gd name="T99" fmla="*/ 339 h 439"/>
                    <a:gd name="T100" fmla="*/ 197 w 490"/>
                    <a:gd name="T101" fmla="*/ 368 h 439"/>
                    <a:gd name="T102" fmla="*/ 197 w 490"/>
                    <a:gd name="T103" fmla="*/ 381 h 439"/>
                    <a:gd name="T104" fmla="*/ 170 w 490"/>
                    <a:gd name="T105" fmla="*/ 398 h 439"/>
                    <a:gd name="T106" fmla="*/ 43 w 490"/>
                    <a:gd name="T107" fmla="*/ 439 h 439"/>
                    <a:gd name="T108" fmla="*/ 35 w 490"/>
                    <a:gd name="T109" fmla="*/ 409 h 439"/>
                    <a:gd name="T110" fmla="*/ 17 w 490"/>
                    <a:gd name="T111" fmla="*/ 339 h 439"/>
                    <a:gd name="T112" fmla="*/ 2 w 490"/>
                    <a:gd name="T113" fmla="*/ 270 h 439"/>
                    <a:gd name="T114" fmla="*/ 0 w 490"/>
                    <a:gd name="T115" fmla="*/ 231 h 439"/>
                    <a:gd name="T116" fmla="*/ 15 w 490"/>
                    <a:gd name="T117" fmla="*/ 210 h 439"/>
                    <a:gd name="T118" fmla="*/ 32 w 490"/>
                    <a:gd name="T119" fmla="*/ 176 h 439"/>
                    <a:gd name="T120" fmla="*/ 50 w 490"/>
                    <a:gd name="T121" fmla="*/ 145 h 439"/>
                    <a:gd name="T122" fmla="*/ 56 w 490"/>
                    <a:gd name="T123" fmla="*/ 132 h 439"/>
                    <a:gd name="T124" fmla="*/ 93 w 490"/>
                    <a:gd name="T125" fmla="*/ 4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90" h="439">
                      <a:moveTo>
                        <a:pt x="93" y="4"/>
                      </a:moveTo>
                      <a:lnTo>
                        <a:pt x="95" y="4"/>
                      </a:lnTo>
                      <a:lnTo>
                        <a:pt x="102" y="4"/>
                      </a:lnTo>
                      <a:lnTo>
                        <a:pt x="113" y="2"/>
                      </a:lnTo>
                      <a:lnTo>
                        <a:pt x="124" y="2"/>
                      </a:lnTo>
                      <a:lnTo>
                        <a:pt x="141" y="2"/>
                      </a:lnTo>
                      <a:lnTo>
                        <a:pt x="162" y="2"/>
                      </a:lnTo>
                      <a:lnTo>
                        <a:pt x="185" y="2"/>
                      </a:lnTo>
                      <a:lnTo>
                        <a:pt x="208" y="4"/>
                      </a:lnTo>
                      <a:lnTo>
                        <a:pt x="232" y="4"/>
                      </a:lnTo>
                      <a:lnTo>
                        <a:pt x="251" y="4"/>
                      </a:lnTo>
                      <a:lnTo>
                        <a:pt x="266" y="4"/>
                      </a:lnTo>
                      <a:lnTo>
                        <a:pt x="280" y="2"/>
                      </a:lnTo>
                      <a:lnTo>
                        <a:pt x="291" y="2"/>
                      </a:lnTo>
                      <a:lnTo>
                        <a:pt x="300" y="0"/>
                      </a:lnTo>
                      <a:lnTo>
                        <a:pt x="303" y="0"/>
                      </a:lnTo>
                      <a:lnTo>
                        <a:pt x="306" y="0"/>
                      </a:lnTo>
                      <a:lnTo>
                        <a:pt x="318" y="10"/>
                      </a:lnTo>
                      <a:lnTo>
                        <a:pt x="341" y="38"/>
                      </a:lnTo>
                      <a:lnTo>
                        <a:pt x="367" y="69"/>
                      </a:lnTo>
                      <a:lnTo>
                        <a:pt x="381" y="94"/>
                      </a:lnTo>
                      <a:lnTo>
                        <a:pt x="386" y="114"/>
                      </a:lnTo>
                      <a:lnTo>
                        <a:pt x="401" y="149"/>
                      </a:lnTo>
                      <a:lnTo>
                        <a:pt x="419" y="196"/>
                      </a:lnTo>
                      <a:lnTo>
                        <a:pt x="438" y="249"/>
                      </a:lnTo>
                      <a:lnTo>
                        <a:pt x="460" y="298"/>
                      </a:lnTo>
                      <a:lnTo>
                        <a:pt x="473" y="343"/>
                      </a:lnTo>
                      <a:lnTo>
                        <a:pt x="486" y="376"/>
                      </a:lnTo>
                      <a:lnTo>
                        <a:pt x="490" y="387"/>
                      </a:lnTo>
                      <a:lnTo>
                        <a:pt x="482" y="390"/>
                      </a:lnTo>
                      <a:lnTo>
                        <a:pt x="460" y="395"/>
                      </a:lnTo>
                      <a:lnTo>
                        <a:pt x="430" y="403"/>
                      </a:lnTo>
                      <a:lnTo>
                        <a:pt x="408" y="409"/>
                      </a:lnTo>
                      <a:lnTo>
                        <a:pt x="395" y="409"/>
                      </a:lnTo>
                      <a:lnTo>
                        <a:pt x="378" y="411"/>
                      </a:lnTo>
                      <a:lnTo>
                        <a:pt x="358" y="411"/>
                      </a:lnTo>
                      <a:lnTo>
                        <a:pt x="338" y="415"/>
                      </a:lnTo>
                      <a:lnTo>
                        <a:pt x="318" y="415"/>
                      </a:lnTo>
                      <a:lnTo>
                        <a:pt x="300" y="417"/>
                      </a:lnTo>
                      <a:lnTo>
                        <a:pt x="289" y="417"/>
                      </a:lnTo>
                      <a:lnTo>
                        <a:pt x="286" y="417"/>
                      </a:lnTo>
                      <a:lnTo>
                        <a:pt x="297" y="260"/>
                      </a:lnTo>
                      <a:lnTo>
                        <a:pt x="248" y="184"/>
                      </a:lnTo>
                      <a:lnTo>
                        <a:pt x="211" y="171"/>
                      </a:lnTo>
                      <a:lnTo>
                        <a:pt x="208" y="184"/>
                      </a:lnTo>
                      <a:lnTo>
                        <a:pt x="202" y="215"/>
                      </a:lnTo>
                      <a:lnTo>
                        <a:pt x="197" y="249"/>
                      </a:lnTo>
                      <a:lnTo>
                        <a:pt x="193" y="276"/>
                      </a:lnTo>
                      <a:lnTo>
                        <a:pt x="193" y="304"/>
                      </a:lnTo>
                      <a:lnTo>
                        <a:pt x="197" y="339"/>
                      </a:lnTo>
                      <a:lnTo>
                        <a:pt x="197" y="368"/>
                      </a:lnTo>
                      <a:lnTo>
                        <a:pt x="197" y="381"/>
                      </a:lnTo>
                      <a:lnTo>
                        <a:pt x="170" y="398"/>
                      </a:lnTo>
                      <a:lnTo>
                        <a:pt x="43" y="439"/>
                      </a:lnTo>
                      <a:lnTo>
                        <a:pt x="35" y="409"/>
                      </a:lnTo>
                      <a:lnTo>
                        <a:pt x="17" y="339"/>
                      </a:lnTo>
                      <a:lnTo>
                        <a:pt x="2" y="270"/>
                      </a:lnTo>
                      <a:lnTo>
                        <a:pt x="0" y="231"/>
                      </a:lnTo>
                      <a:lnTo>
                        <a:pt x="15" y="210"/>
                      </a:lnTo>
                      <a:lnTo>
                        <a:pt x="32" y="176"/>
                      </a:lnTo>
                      <a:lnTo>
                        <a:pt x="50" y="145"/>
                      </a:lnTo>
                      <a:lnTo>
                        <a:pt x="56" y="132"/>
                      </a:lnTo>
                      <a:lnTo>
                        <a:pt x="93" y="4"/>
                      </a:lnTo>
                      <a:close/>
                    </a:path>
                  </a:pathLst>
                </a:custGeom>
                <a:solidFill>
                  <a:srgbClr val="99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76" name="Freeform 40"/>
                <p:cNvSpPr>
                  <a:spLocks/>
                </p:cNvSpPr>
                <p:nvPr/>
              </p:nvSpPr>
              <p:spPr bwMode="auto">
                <a:xfrm>
                  <a:off x="7244" y="2878"/>
                  <a:ext cx="87" cy="127"/>
                </a:xfrm>
                <a:custGeom>
                  <a:avLst/>
                  <a:gdLst>
                    <a:gd name="T0" fmla="*/ 73 w 136"/>
                    <a:gd name="T1" fmla="*/ 0 h 119"/>
                    <a:gd name="T2" fmla="*/ 70 w 136"/>
                    <a:gd name="T3" fmla="*/ 2 h 119"/>
                    <a:gd name="T4" fmla="*/ 64 w 136"/>
                    <a:gd name="T5" fmla="*/ 11 h 119"/>
                    <a:gd name="T6" fmla="*/ 56 w 136"/>
                    <a:gd name="T7" fmla="*/ 22 h 119"/>
                    <a:gd name="T8" fmla="*/ 43 w 136"/>
                    <a:gd name="T9" fmla="*/ 41 h 119"/>
                    <a:gd name="T10" fmla="*/ 27 w 136"/>
                    <a:gd name="T11" fmla="*/ 64 h 119"/>
                    <a:gd name="T12" fmla="*/ 8 w 136"/>
                    <a:gd name="T13" fmla="*/ 88 h 119"/>
                    <a:gd name="T14" fmla="*/ 0 w 136"/>
                    <a:gd name="T15" fmla="*/ 111 h 119"/>
                    <a:gd name="T16" fmla="*/ 12 w 136"/>
                    <a:gd name="T17" fmla="*/ 119 h 119"/>
                    <a:gd name="T18" fmla="*/ 38 w 136"/>
                    <a:gd name="T19" fmla="*/ 113 h 119"/>
                    <a:gd name="T20" fmla="*/ 56 w 136"/>
                    <a:gd name="T21" fmla="*/ 99 h 119"/>
                    <a:gd name="T22" fmla="*/ 70 w 136"/>
                    <a:gd name="T23" fmla="*/ 86 h 119"/>
                    <a:gd name="T24" fmla="*/ 82 w 136"/>
                    <a:gd name="T25" fmla="*/ 74 h 119"/>
                    <a:gd name="T26" fmla="*/ 95 w 136"/>
                    <a:gd name="T27" fmla="*/ 64 h 119"/>
                    <a:gd name="T28" fmla="*/ 112 w 136"/>
                    <a:gd name="T29" fmla="*/ 44 h 119"/>
                    <a:gd name="T30" fmla="*/ 130 w 136"/>
                    <a:gd name="T31" fmla="*/ 27 h 119"/>
                    <a:gd name="T32" fmla="*/ 136 w 136"/>
                    <a:gd name="T33" fmla="*/ 19 h 119"/>
                    <a:gd name="T34" fmla="*/ 73 w 136"/>
                    <a:gd name="T35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6" h="119">
                      <a:moveTo>
                        <a:pt x="73" y="0"/>
                      </a:moveTo>
                      <a:lnTo>
                        <a:pt x="70" y="2"/>
                      </a:lnTo>
                      <a:lnTo>
                        <a:pt x="64" y="11"/>
                      </a:lnTo>
                      <a:lnTo>
                        <a:pt x="56" y="22"/>
                      </a:lnTo>
                      <a:lnTo>
                        <a:pt x="43" y="41"/>
                      </a:lnTo>
                      <a:lnTo>
                        <a:pt x="27" y="64"/>
                      </a:lnTo>
                      <a:lnTo>
                        <a:pt x="8" y="88"/>
                      </a:lnTo>
                      <a:lnTo>
                        <a:pt x="0" y="111"/>
                      </a:lnTo>
                      <a:lnTo>
                        <a:pt x="12" y="119"/>
                      </a:lnTo>
                      <a:lnTo>
                        <a:pt x="38" y="113"/>
                      </a:lnTo>
                      <a:lnTo>
                        <a:pt x="56" y="99"/>
                      </a:lnTo>
                      <a:lnTo>
                        <a:pt x="70" y="86"/>
                      </a:lnTo>
                      <a:lnTo>
                        <a:pt x="82" y="74"/>
                      </a:lnTo>
                      <a:lnTo>
                        <a:pt x="95" y="64"/>
                      </a:lnTo>
                      <a:lnTo>
                        <a:pt x="112" y="44"/>
                      </a:lnTo>
                      <a:lnTo>
                        <a:pt x="130" y="27"/>
                      </a:lnTo>
                      <a:lnTo>
                        <a:pt x="136" y="19"/>
                      </a:lnTo>
                      <a:lnTo>
                        <a:pt x="7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77" name="Freeform 41"/>
                <p:cNvSpPr>
                  <a:spLocks/>
                </p:cNvSpPr>
                <p:nvPr/>
              </p:nvSpPr>
              <p:spPr bwMode="auto">
                <a:xfrm>
                  <a:off x="7501" y="2842"/>
                  <a:ext cx="99" cy="72"/>
                </a:xfrm>
                <a:custGeom>
                  <a:avLst/>
                  <a:gdLst>
                    <a:gd name="T0" fmla="*/ 0 w 156"/>
                    <a:gd name="T1" fmla="*/ 9 h 64"/>
                    <a:gd name="T2" fmla="*/ 8 w 156"/>
                    <a:gd name="T3" fmla="*/ 17 h 64"/>
                    <a:gd name="T4" fmla="*/ 19 w 156"/>
                    <a:gd name="T5" fmla="*/ 25 h 64"/>
                    <a:gd name="T6" fmla="*/ 34 w 156"/>
                    <a:gd name="T7" fmla="*/ 33 h 64"/>
                    <a:gd name="T8" fmla="*/ 54 w 156"/>
                    <a:gd name="T9" fmla="*/ 39 h 64"/>
                    <a:gd name="T10" fmla="*/ 67 w 156"/>
                    <a:gd name="T11" fmla="*/ 42 h 64"/>
                    <a:gd name="T12" fmla="*/ 80 w 156"/>
                    <a:gd name="T13" fmla="*/ 45 h 64"/>
                    <a:gd name="T14" fmla="*/ 97 w 156"/>
                    <a:gd name="T15" fmla="*/ 50 h 64"/>
                    <a:gd name="T16" fmla="*/ 112 w 156"/>
                    <a:gd name="T17" fmla="*/ 56 h 64"/>
                    <a:gd name="T18" fmla="*/ 127 w 156"/>
                    <a:gd name="T19" fmla="*/ 62 h 64"/>
                    <a:gd name="T20" fmla="*/ 141 w 156"/>
                    <a:gd name="T21" fmla="*/ 64 h 64"/>
                    <a:gd name="T22" fmla="*/ 150 w 156"/>
                    <a:gd name="T23" fmla="*/ 64 h 64"/>
                    <a:gd name="T24" fmla="*/ 156 w 156"/>
                    <a:gd name="T25" fmla="*/ 62 h 64"/>
                    <a:gd name="T26" fmla="*/ 152 w 156"/>
                    <a:gd name="T27" fmla="*/ 45 h 64"/>
                    <a:gd name="T28" fmla="*/ 138 w 156"/>
                    <a:gd name="T29" fmla="*/ 23 h 64"/>
                    <a:gd name="T30" fmla="*/ 121 w 156"/>
                    <a:gd name="T31" fmla="*/ 6 h 64"/>
                    <a:gd name="T32" fmla="*/ 104 w 156"/>
                    <a:gd name="T33" fmla="*/ 0 h 64"/>
                    <a:gd name="T34" fmla="*/ 93 w 156"/>
                    <a:gd name="T35" fmla="*/ 0 h 64"/>
                    <a:gd name="T36" fmla="*/ 78 w 156"/>
                    <a:gd name="T37" fmla="*/ 3 h 64"/>
                    <a:gd name="T38" fmla="*/ 60 w 156"/>
                    <a:gd name="T39" fmla="*/ 3 h 64"/>
                    <a:gd name="T40" fmla="*/ 43 w 156"/>
                    <a:gd name="T41" fmla="*/ 6 h 64"/>
                    <a:gd name="T42" fmla="*/ 26 w 156"/>
                    <a:gd name="T43" fmla="*/ 6 h 64"/>
                    <a:gd name="T44" fmla="*/ 15 w 156"/>
                    <a:gd name="T45" fmla="*/ 9 h 64"/>
                    <a:gd name="T46" fmla="*/ 2 w 156"/>
                    <a:gd name="T47" fmla="*/ 9 h 64"/>
                    <a:gd name="T48" fmla="*/ 0 w 156"/>
                    <a:gd name="T49" fmla="*/ 9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64">
                      <a:moveTo>
                        <a:pt x="0" y="9"/>
                      </a:moveTo>
                      <a:lnTo>
                        <a:pt x="8" y="17"/>
                      </a:lnTo>
                      <a:lnTo>
                        <a:pt x="19" y="25"/>
                      </a:lnTo>
                      <a:lnTo>
                        <a:pt x="34" y="33"/>
                      </a:lnTo>
                      <a:lnTo>
                        <a:pt x="54" y="39"/>
                      </a:lnTo>
                      <a:lnTo>
                        <a:pt x="67" y="42"/>
                      </a:lnTo>
                      <a:lnTo>
                        <a:pt x="80" y="45"/>
                      </a:lnTo>
                      <a:lnTo>
                        <a:pt x="97" y="50"/>
                      </a:lnTo>
                      <a:lnTo>
                        <a:pt x="112" y="56"/>
                      </a:lnTo>
                      <a:lnTo>
                        <a:pt x="127" y="62"/>
                      </a:lnTo>
                      <a:lnTo>
                        <a:pt x="141" y="64"/>
                      </a:lnTo>
                      <a:lnTo>
                        <a:pt x="150" y="64"/>
                      </a:lnTo>
                      <a:lnTo>
                        <a:pt x="156" y="62"/>
                      </a:lnTo>
                      <a:lnTo>
                        <a:pt x="152" y="45"/>
                      </a:lnTo>
                      <a:lnTo>
                        <a:pt x="138" y="23"/>
                      </a:lnTo>
                      <a:lnTo>
                        <a:pt x="121" y="6"/>
                      </a:lnTo>
                      <a:lnTo>
                        <a:pt x="104" y="0"/>
                      </a:lnTo>
                      <a:lnTo>
                        <a:pt x="93" y="0"/>
                      </a:lnTo>
                      <a:lnTo>
                        <a:pt x="78" y="3"/>
                      </a:lnTo>
                      <a:lnTo>
                        <a:pt x="60" y="3"/>
                      </a:lnTo>
                      <a:lnTo>
                        <a:pt x="43" y="6"/>
                      </a:lnTo>
                      <a:lnTo>
                        <a:pt x="26" y="6"/>
                      </a:lnTo>
                      <a:lnTo>
                        <a:pt x="15" y="9"/>
                      </a:lnTo>
                      <a:lnTo>
                        <a:pt x="2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4378" name="Freeform 42"/>
                <p:cNvSpPr>
                  <a:spLocks/>
                </p:cNvSpPr>
                <p:nvPr/>
              </p:nvSpPr>
              <p:spPr bwMode="auto">
                <a:xfrm>
                  <a:off x="7379" y="1849"/>
                  <a:ext cx="77" cy="111"/>
                </a:xfrm>
                <a:custGeom>
                  <a:avLst/>
                  <a:gdLst>
                    <a:gd name="T0" fmla="*/ 82 w 122"/>
                    <a:gd name="T1" fmla="*/ 0 h 103"/>
                    <a:gd name="T2" fmla="*/ 44 w 122"/>
                    <a:gd name="T3" fmla="*/ 12 h 103"/>
                    <a:gd name="T4" fmla="*/ 24 w 122"/>
                    <a:gd name="T5" fmla="*/ 15 h 103"/>
                    <a:gd name="T6" fmla="*/ 13 w 122"/>
                    <a:gd name="T7" fmla="*/ 20 h 103"/>
                    <a:gd name="T8" fmla="*/ 7 w 122"/>
                    <a:gd name="T9" fmla="*/ 35 h 103"/>
                    <a:gd name="T10" fmla="*/ 4 w 122"/>
                    <a:gd name="T11" fmla="*/ 56 h 103"/>
                    <a:gd name="T12" fmla="*/ 0 w 122"/>
                    <a:gd name="T13" fmla="*/ 76 h 103"/>
                    <a:gd name="T14" fmla="*/ 0 w 122"/>
                    <a:gd name="T15" fmla="*/ 90 h 103"/>
                    <a:gd name="T16" fmla="*/ 13 w 122"/>
                    <a:gd name="T17" fmla="*/ 100 h 103"/>
                    <a:gd name="T18" fmla="*/ 33 w 122"/>
                    <a:gd name="T19" fmla="*/ 103 h 103"/>
                    <a:gd name="T20" fmla="*/ 52 w 122"/>
                    <a:gd name="T21" fmla="*/ 103 h 103"/>
                    <a:gd name="T22" fmla="*/ 71 w 122"/>
                    <a:gd name="T23" fmla="*/ 100 h 103"/>
                    <a:gd name="T24" fmla="*/ 85 w 122"/>
                    <a:gd name="T25" fmla="*/ 92 h 103"/>
                    <a:gd name="T26" fmla="*/ 96 w 122"/>
                    <a:gd name="T27" fmla="*/ 82 h 103"/>
                    <a:gd name="T28" fmla="*/ 108 w 122"/>
                    <a:gd name="T29" fmla="*/ 73 h 103"/>
                    <a:gd name="T30" fmla="*/ 119 w 122"/>
                    <a:gd name="T31" fmla="*/ 59 h 103"/>
                    <a:gd name="T32" fmla="*/ 122 w 122"/>
                    <a:gd name="T33" fmla="*/ 43 h 103"/>
                    <a:gd name="T34" fmla="*/ 119 w 122"/>
                    <a:gd name="T35" fmla="*/ 26 h 103"/>
                    <a:gd name="T36" fmla="*/ 114 w 122"/>
                    <a:gd name="T37" fmla="*/ 15 h 103"/>
                    <a:gd name="T38" fmla="*/ 106 w 122"/>
                    <a:gd name="T39" fmla="*/ 6 h 103"/>
                    <a:gd name="T40" fmla="*/ 102 w 122"/>
                    <a:gd name="T41" fmla="*/ 4 h 103"/>
                    <a:gd name="T42" fmla="*/ 82 w 122"/>
                    <a:gd name="T43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2" h="103">
                      <a:moveTo>
                        <a:pt x="82" y="0"/>
                      </a:moveTo>
                      <a:lnTo>
                        <a:pt x="44" y="12"/>
                      </a:lnTo>
                      <a:lnTo>
                        <a:pt x="24" y="15"/>
                      </a:lnTo>
                      <a:lnTo>
                        <a:pt x="13" y="20"/>
                      </a:lnTo>
                      <a:lnTo>
                        <a:pt x="7" y="35"/>
                      </a:lnTo>
                      <a:lnTo>
                        <a:pt x="4" y="56"/>
                      </a:lnTo>
                      <a:lnTo>
                        <a:pt x="0" y="76"/>
                      </a:lnTo>
                      <a:lnTo>
                        <a:pt x="0" y="90"/>
                      </a:lnTo>
                      <a:lnTo>
                        <a:pt x="13" y="100"/>
                      </a:lnTo>
                      <a:lnTo>
                        <a:pt x="33" y="103"/>
                      </a:lnTo>
                      <a:lnTo>
                        <a:pt x="52" y="103"/>
                      </a:lnTo>
                      <a:lnTo>
                        <a:pt x="71" y="100"/>
                      </a:lnTo>
                      <a:lnTo>
                        <a:pt x="85" y="92"/>
                      </a:lnTo>
                      <a:lnTo>
                        <a:pt x="96" y="82"/>
                      </a:lnTo>
                      <a:lnTo>
                        <a:pt x="108" y="73"/>
                      </a:lnTo>
                      <a:lnTo>
                        <a:pt x="119" y="59"/>
                      </a:lnTo>
                      <a:lnTo>
                        <a:pt x="122" y="43"/>
                      </a:lnTo>
                      <a:lnTo>
                        <a:pt x="119" y="26"/>
                      </a:lnTo>
                      <a:lnTo>
                        <a:pt x="114" y="15"/>
                      </a:lnTo>
                      <a:lnTo>
                        <a:pt x="106" y="6"/>
                      </a:lnTo>
                      <a:lnTo>
                        <a:pt x="102" y="4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</p:grpSp>
        </p:grpSp>
      </p:grpSp>
      <p:pic>
        <p:nvPicPr>
          <p:cNvPr id="14379" name="Picture 1" descr="horizontal-bla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19270" b="19792"/>
          <a:stretch>
            <a:fillRect/>
          </a:stretch>
        </p:blipFill>
        <p:spPr bwMode="auto">
          <a:xfrm>
            <a:off x="6227763" y="5876925"/>
            <a:ext cx="22320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1" name="Picture 45" descr="CRECS_CMYK_FR_EDIT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4321175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640"/>
            <a:ext cx="6911975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Phase I results</a:t>
            </a:r>
            <a:b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</a:br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Exploratory factor analysis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309ED2F-763E-48B3-A1DF-58DFD5CAAB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6295" y="1243158"/>
            <a:ext cx="5423978" cy="434608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F7D1799-F4C8-48E1-98E0-AF0FDDB712B3}"/>
              </a:ext>
            </a:extLst>
          </p:cNvPr>
          <p:cNvSpPr/>
          <p:nvPr/>
        </p:nvSpPr>
        <p:spPr bwMode="auto">
          <a:xfrm>
            <a:off x="2411760" y="1772815"/>
            <a:ext cx="648072" cy="3600401"/>
          </a:xfrm>
          <a:prstGeom prst="ellipse">
            <a:avLst/>
          </a:prstGeom>
          <a:noFill/>
          <a:ln w="28575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2E277E3-44B5-488C-B8C7-4BC631179D48}"/>
              </a:ext>
            </a:extLst>
          </p:cNvPr>
          <p:cNvCxnSpPr>
            <a:cxnSpLocks/>
          </p:cNvCxnSpPr>
          <p:nvPr/>
        </p:nvCxnSpPr>
        <p:spPr bwMode="auto">
          <a:xfrm>
            <a:off x="2096087" y="4005064"/>
            <a:ext cx="5256584" cy="0"/>
          </a:xfrm>
          <a:prstGeom prst="line">
            <a:avLst/>
          </a:prstGeom>
          <a:ln>
            <a:prstDash val="sysDot"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64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54360"/>
            <a:ext cx="6911975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Phase I results</a:t>
            </a:r>
            <a:b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</a:br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Factor loadings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04ECEA4-75C2-42B8-BF8F-71F2E964DF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7628564"/>
              </p:ext>
            </p:extLst>
          </p:nvPr>
        </p:nvGraphicFramePr>
        <p:xfrm>
          <a:off x="539751" y="1525240"/>
          <a:ext cx="78962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39613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48894" y="339257"/>
            <a:ext cx="7056586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Phase I results</a:t>
            </a:r>
            <a:b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</a:br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Exploratory factor analysis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85800" y="1196752"/>
            <a:ext cx="77724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None/>
            </a:pPr>
            <a:endParaRPr lang="en-CA" altLang="en-US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8C78074-D146-4DE3-A26E-8544FE50C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184" y="1423172"/>
            <a:ext cx="8184388" cy="61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None/>
            </a:pPr>
            <a:endParaRPr lang="en-CA" altLang="en-US" sz="2400" dirty="0"/>
          </a:p>
          <a:p>
            <a:pPr marL="0" indent="0">
              <a:buNone/>
            </a:pPr>
            <a:endParaRPr lang="en-CA" altLang="en-US" sz="1800" dirty="0"/>
          </a:p>
          <a:p>
            <a:pPr marL="0" indent="0">
              <a:buNone/>
            </a:pPr>
            <a:endParaRPr lang="en-CA" altLang="en-US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9F72DA1D-946C-4A9F-B00A-B7692BA27E8D}"/>
              </a:ext>
            </a:extLst>
          </p:cNvPr>
          <p:cNvSpPr/>
          <p:nvPr/>
        </p:nvSpPr>
        <p:spPr bwMode="auto">
          <a:xfrm>
            <a:off x="533063" y="1826609"/>
            <a:ext cx="2880320" cy="613972"/>
          </a:xfrm>
          <a:prstGeom prst="rightArrow">
            <a:avLst/>
          </a:prstGeom>
          <a:solidFill>
            <a:srgbClr val="11375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Communication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220965D3-ACAA-4164-A46D-B919171AE8D2}"/>
              </a:ext>
            </a:extLst>
          </p:cNvPr>
          <p:cNvSpPr/>
          <p:nvPr/>
        </p:nvSpPr>
        <p:spPr bwMode="auto">
          <a:xfrm>
            <a:off x="527929" y="2469893"/>
            <a:ext cx="2880320" cy="613972"/>
          </a:xfrm>
          <a:prstGeom prst="rightArrow">
            <a:avLst/>
          </a:prstGeom>
          <a:solidFill>
            <a:srgbClr val="174A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Problem </a:t>
            </a:r>
            <a:r>
              <a:rPr lang="en-CA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solving</a:t>
            </a:r>
            <a:endParaRPr kumimoji="0" lang="en-CA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58E6F73A-869A-49B7-8368-C96F6EA52E9C}"/>
              </a:ext>
            </a:extLst>
          </p:cNvPr>
          <p:cNvSpPr/>
          <p:nvPr/>
        </p:nvSpPr>
        <p:spPr bwMode="auto">
          <a:xfrm>
            <a:off x="548894" y="3083865"/>
            <a:ext cx="2880320" cy="613972"/>
          </a:xfrm>
          <a:prstGeom prst="rightArrow">
            <a:avLst/>
          </a:prstGeom>
          <a:solidFill>
            <a:srgbClr val="216FB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Fine motor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CB38A94E-825D-437D-9ABA-FB4E994524CB}"/>
              </a:ext>
            </a:extLst>
          </p:cNvPr>
          <p:cNvSpPr/>
          <p:nvPr/>
        </p:nvSpPr>
        <p:spPr bwMode="auto">
          <a:xfrm>
            <a:off x="542862" y="3743434"/>
            <a:ext cx="2880320" cy="613972"/>
          </a:xfrm>
          <a:prstGeom prst="rightArrow">
            <a:avLst/>
          </a:prstGeom>
          <a:solidFill>
            <a:srgbClr val="2D95E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Personal-social dev.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511E228-3D9D-40CA-B6F9-420A780E1DB9}"/>
              </a:ext>
            </a:extLst>
          </p:cNvPr>
          <p:cNvSpPr/>
          <p:nvPr/>
        </p:nvSpPr>
        <p:spPr bwMode="auto">
          <a:xfrm>
            <a:off x="527929" y="4387559"/>
            <a:ext cx="2880320" cy="613972"/>
          </a:xfrm>
          <a:prstGeom prst="rightArrow">
            <a:avLst/>
          </a:prstGeom>
          <a:solidFill>
            <a:srgbClr val="97CAF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6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Gross motor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7AD2618-B28E-453A-94BE-5E2FAB30A450}"/>
              </a:ext>
            </a:extLst>
          </p:cNvPr>
          <p:cNvSpPr/>
          <p:nvPr/>
        </p:nvSpPr>
        <p:spPr bwMode="auto">
          <a:xfrm>
            <a:off x="3495190" y="1423172"/>
            <a:ext cx="2588978" cy="4022052"/>
          </a:xfrm>
          <a:prstGeom prst="roundRect">
            <a:avLst/>
          </a:prstGeom>
          <a:solidFill>
            <a:srgbClr val="9B172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2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OVERALL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2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DEVELOPMENT</a:t>
            </a:r>
            <a:endParaRPr kumimoji="0" lang="en-CA" sz="2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allout: Line 6">
            <a:extLst>
              <a:ext uri="{FF2B5EF4-FFF2-40B4-BE49-F238E27FC236}">
                <a16:creationId xmlns:a16="http://schemas.microsoft.com/office/drawing/2014/main" id="{84896936-0048-451C-AFFC-988F5030D3C2}"/>
              </a:ext>
            </a:extLst>
          </p:cNvPr>
          <p:cNvSpPr/>
          <p:nvPr/>
        </p:nvSpPr>
        <p:spPr bwMode="auto">
          <a:xfrm>
            <a:off x="6588224" y="2001193"/>
            <a:ext cx="2281964" cy="965199"/>
          </a:xfrm>
          <a:prstGeom prst="borderCallout1">
            <a:avLst>
              <a:gd name="adj1" fmla="val 43954"/>
              <a:gd name="adj2" fmla="val -239"/>
              <a:gd name="adj3" fmla="val 93171"/>
              <a:gd name="adj4" fmla="val -2157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1600" dirty="0">
                <a:latin typeface="Verdana" panose="020B0604030504040204" pitchFamily="34" charset="0"/>
                <a:ea typeface="Verdana" panose="020B0604030504040204" pitchFamily="34" charset="0"/>
              </a:rPr>
              <a:t>Total proportion of variance accounted for = 62.37%</a:t>
            </a:r>
            <a:endParaRPr kumimoji="0" lang="en-C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Callout: Line 21">
            <a:extLst>
              <a:ext uri="{FF2B5EF4-FFF2-40B4-BE49-F238E27FC236}">
                <a16:creationId xmlns:a16="http://schemas.microsoft.com/office/drawing/2014/main" id="{5CAB61A2-A855-4CA1-8322-EA69A0C0F9EB}"/>
              </a:ext>
            </a:extLst>
          </p:cNvPr>
          <p:cNvSpPr/>
          <p:nvPr/>
        </p:nvSpPr>
        <p:spPr bwMode="auto">
          <a:xfrm>
            <a:off x="6732240" y="3543188"/>
            <a:ext cx="2137948" cy="965199"/>
          </a:xfrm>
          <a:prstGeom prst="borderCallout1">
            <a:avLst>
              <a:gd name="adj1" fmla="val 43954"/>
              <a:gd name="adj2" fmla="val -239"/>
              <a:gd name="adj3" fmla="val 4022"/>
              <a:gd name="adj4" fmla="val -3162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1600" dirty="0">
                <a:latin typeface="Verdana" panose="020B0604030504040204" pitchFamily="34" charset="0"/>
                <a:ea typeface="Verdana" panose="020B0604030504040204" pitchFamily="34" charset="0"/>
              </a:rPr>
              <a:t>Reliability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α</a:t>
            </a:r>
            <a:r>
              <a:rPr kumimoji="0" lang="en-CA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= .85</a:t>
            </a:r>
          </a:p>
        </p:txBody>
      </p:sp>
    </p:spTree>
    <p:extLst>
      <p:ext uri="{BB962C8B-B14F-4D97-AF65-F5344CB8AC3E}">
        <p14:creationId xmlns:p14="http://schemas.microsoft.com/office/powerpoint/2010/main" val="519841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10D60F9-C360-4F1F-A346-363AE83D1B63}"/>
              </a:ext>
            </a:extLst>
          </p:cNvPr>
          <p:cNvSpPr/>
          <p:nvPr/>
        </p:nvSpPr>
        <p:spPr bwMode="auto">
          <a:xfrm>
            <a:off x="3564396" y="4088080"/>
            <a:ext cx="1861200" cy="1861200"/>
          </a:xfrm>
          <a:prstGeom prst="ellipse">
            <a:avLst/>
          </a:prstGeom>
          <a:solidFill>
            <a:srgbClr val="113758"/>
          </a:solidFill>
          <a:ln w="9525" cap="flat" cmpd="sng" algn="ctr">
            <a:solidFill>
              <a:srgbClr val="11371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Fine motor</a:t>
            </a:r>
          </a:p>
        </p:txBody>
      </p:sp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48894" y="339257"/>
            <a:ext cx="7056586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Phase I conclusion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85800" y="1196752"/>
            <a:ext cx="77724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None/>
            </a:pPr>
            <a:endParaRPr lang="en-CA" altLang="en-US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8C78074-D146-4DE3-A26E-8544FE50C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894" y="1423172"/>
            <a:ext cx="8184388" cy="61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None/>
            </a:pPr>
            <a:endParaRPr lang="en-CA" altLang="en-US" sz="2400" dirty="0"/>
          </a:p>
          <a:p>
            <a:pPr marL="0" indent="0">
              <a:buNone/>
            </a:pPr>
            <a:endParaRPr lang="en-CA" altLang="en-US" sz="1800" dirty="0"/>
          </a:p>
          <a:p>
            <a:pPr marL="0" indent="0">
              <a:buNone/>
            </a:pPr>
            <a:endParaRPr lang="en-CA" alt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38012B7-F767-42C6-858A-47B7DB597DA7}"/>
              </a:ext>
            </a:extLst>
          </p:cNvPr>
          <p:cNvSpPr/>
          <p:nvPr/>
        </p:nvSpPr>
        <p:spPr bwMode="auto">
          <a:xfrm>
            <a:off x="771932" y="1582716"/>
            <a:ext cx="1862794" cy="1861200"/>
          </a:xfrm>
          <a:prstGeom prst="ellipse">
            <a:avLst/>
          </a:prstGeom>
          <a:solidFill>
            <a:srgbClr val="2D95EC"/>
          </a:solidFill>
          <a:ln w="9525" cap="flat" cmpd="sng" algn="ctr">
            <a:solidFill>
              <a:srgbClr val="2D95E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i="0" u="none" strike="noStrike" normalizeH="0" baseline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Communication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DB82629-0A77-4417-9280-6B1CE499BC67}"/>
              </a:ext>
            </a:extLst>
          </p:cNvPr>
          <p:cNvSpPr/>
          <p:nvPr/>
        </p:nvSpPr>
        <p:spPr bwMode="auto">
          <a:xfrm>
            <a:off x="771932" y="3615693"/>
            <a:ext cx="1861200" cy="1861200"/>
          </a:xfrm>
          <a:prstGeom prst="ellipse">
            <a:avLst/>
          </a:prstGeom>
          <a:solidFill>
            <a:srgbClr val="174A76"/>
          </a:solidFill>
          <a:ln w="9525" cap="flat" cmpd="sng" algn="ctr">
            <a:solidFill>
              <a:srgbClr val="174A7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Gross</a:t>
            </a:r>
            <a:r>
              <a:rPr lang="en-CA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motor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E243DB0-BDC2-4C9A-BE86-D6E869C443E5}"/>
              </a:ext>
            </a:extLst>
          </p:cNvPr>
          <p:cNvSpPr/>
          <p:nvPr/>
        </p:nvSpPr>
        <p:spPr bwMode="auto">
          <a:xfrm>
            <a:off x="6356861" y="3695864"/>
            <a:ext cx="1861200" cy="1861200"/>
          </a:xfrm>
          <a:prstGeom prst="ellipse">
            <a:avLst/>
          </a:prstGeom>
          <a:solidFill>
            <a:srgbClr val="97CAF6"/>
          </a:solidFill>
          <a:ln w="9525" cap="flat" cmpd="sng" algn="ctr">
            <a:solidFill>
              <a:srgbClr val="97CAF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Problem solving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890CD2E-0616-4B41-81EA-0571C893E0B2}"/>
              </a:ext>
            </a:extLst>
          </p:cNvPr>
          <p:cNvSpPr/>
          <p:nvPr/>
        </p:nvSpPr>
        <p:spPr bwMode="auto">
          <a:xfrm>
            <a:off x="6315074" y="1558587"/>
            <a:ext cx="1861200" cy="1861200"/>
          </a:xfrm>
          <a:prstGeom prst="ellipse">
            <a:avLst/>
          </a:prstGeom>
          <a:solidFill>
            <a:srgbClr val="216FB1"/>
          </a:solidFill>
          <a:ln w="9525" cap="flat" cmpd="sng" algn="ctr">
            <a:solidFill>
              <a:srgbClr val="216FB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Personal-social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development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F5DCA29-E947-4C82-9F8D-694AAEBFD2CC}"/>
              </a:ext>
            </a:extLst>
          </p:cNvPr>
          <p:cNvSpPr/>
          <p:nvPr/>
        </p:nvSpPr>
        <p:spPr bwMode="auto">
          <a:xfrm>
            <a:off x="3214900" y="1498322"/>
            <a:ext cx="2520000" cy="2520000"/>
          </a:xfrm>
          <a:prstGeom prst="ellipse">
            <a:avLst/>
          </a:prstGeom>
          <a:solidFill>
            <a:srgbClr val="9B172F"/>
          </a:solidFill>
          <a:ln w="9525" cap="flat" cmpd="sng" algn="ctr">
            <a:solidFill>
              <a:srgbClr val="9B172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5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???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C3984AA-C0E1-4FF5-AC8B-8CFEB50EA3C3}"/>
              </a:ext>
            </a:extLst>
          </p:cNvPr>
          <p:cNvSpPr/>
          <p:nvPr/>
        </p:nvSpPr>
        <p:spPr bwMode="auto">
          <a:xfrm>
            <a:off x="2655832" y="1498322"/>
            <a:ext cx="3710799" cy="3756377"/>
          </a:xfrm>
          <a:prstGeom prst="ellipse">
            <a:avLst/>
          </a:prstGeom>
          <a:solidFill>
            <a:srgbClr val="9B172F"/>
          </a:solidFill>
          <a:ln w="9525" cap="flat" cmpd="sng" algn="ctr">
            <a:solidFill>
              <a:srgbClr val="9B172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OVERALL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DEVELOPMENT</a:t>
            </a:r>
            <a:endParaRPr kumimoji="0" lang="en-CA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585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L 0.07969 -0.04005 C 0.09653 -0.04908 0.12153 -0.05394 0.14757 -0.05394 C 0.17744 -0.05394 0.20122 -0.04908 0.21806 -0.04005 L 0.29792 4.81481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96" y="-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0.29028 -0.257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14" y="-1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96296E-6 L -0.00729 -0.2946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-1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-0.31268 -0.271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42" y="-1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-0.07864 -0.04074 C -0.09496 -0.05 -0.11962 -0.05463 -0.14514 -0.05463 C -0.1743 -0.05463 -0.19774 -0.05 -0.21423 -0.04074 L -0.29236 -2.96296E-6 " pathEditMode="relative" rAng="0" ptsTypes="AAA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18" y="-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81000"/>
            <a:ext cx="6911975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Phase II overall development sample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539750" y="1700808"/>
            <a:ext cx="7992690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2400" dirty="0"/>
              <a:t>Cross-sectional sample OnLAC 2016-2017</a:t>
            </a:r>
          </a:p>
          <a:p>
            <a:r>
              <a:rPr lang="en-CA" altLang="en-US" sz="2400" i="1" dirty="0"/>
              <a:t>N </a:t>
            </a:r>
            <a:r>
              <a:rPr lang="en-CA" altLang="en-US" sz="2400" dirty="0"/>
              <a:t>= 1,097 children, aged 1 to 5 years (mean 2.5 years)</a:t>
            </a:r>
          </a:p>
          <a:p>
            <a:r>
              <a:rPr lang="en-CA" altLang="en-US" sz="2400" dirty="0"/>
              <a:t>54.1% male, 45.9% female</a:t>
            </a:r>
          </a:p>
          <a:p>
            <a:r>
              <a:rPr lang="en-CA" altLang="en-US" sz="2400" dirty="0">
                <a:ea typeface="Verdana" panose="020B0604030504040204" pitchFamily="34" charset="0"/>
              </a:rPr>
              <a:t>Placement </a:t>
            </a:r>
          </a:p>
          <a:p>
            <a:pPr lvl="1"/>
            <a:r>
              <a:rPr lang="en-CA" altLang="en-US" dirty="0">
                <a:ea typeface="Verdana" panose="020B0604030504040204" pitchFamily="34" charset="0"/>
              </a:rPr>
              <a:t>Kinship 7.9%</a:t>
            </a:r>
          </a:p>
          <a:p>
            <a:pPr lvl="1"/>
            <a:r>
              <a:rPr lang="en-CA" altLang="en-US" dirty="0">
                <a:ea typeface="Verdana" panose="020B0604030504040204" pitchFamily="34" charset="0"/>
              </a:rPr>
              <a:t>Foster home 86.4%</a:t>
            </a:r>
          </a:p>
          <a:p>
            <a:pPr lvl="1"/>
            <a:r>
              <a:rPr lang="en-CA" altLang="en-US" dirty="0">
                <a:ea typeface="Verdana" panose="020B0604030504040204" pitchFamily="34" charset="0"/>
              </a:rPr>
              <a:t>Customary care (for Indigenous children) 3.8%</a:t>
            </a:r>
          </a:p>
          <a:p>
            <a:pPr lvl="1"/>
            <a:r>
              <a:rPr lang="en-CA" altLang="en-US" dirty="0">
                <a:ea typeface="Verdana" panose="020B0604030504040204" pitchFamily="34" charset="0"/>
              </a:rPr>
              <a:t>Other 1.8%</a:t>
            </a:r>
            <a:endParaRPr lang="en-CA" altLang="en-US" dirty="0"/>
          </a:p>
          <a:p>
            <a:endParaRPr lang="en-CA" altLang="en-US" sz="1800" dirty="0"/>
          </a:p>
          <a:p>
            <a:endParaRPr lang="en-CA" altLang="en-US" dirty="0"/>
          </a:p>
          <a:p>
            <a:pPr lvl="1"/>
            <a:endParaRPr lang="en-CA" altLang="en-US" dirty="0"/>
          </a:p>
          <a:p>
            <a:pPr lvl="1"/>
            <a:endParaRPr lang="en-CA" altLang="en-US" dirty="0"/>
          </a:p>
          <a:p>
            <a:pPr marL="0" indent="0">
              <a:buNone/>
            </a:pPr>
            <a:endParaRPr lang="en-CA" altLang="en-US" i="1" dirty="0"/>
          </a:p>
        </p:txBody>
      </p:sp>
    </p:spTree>
    <p:extLst>
      <p:ext uri="{BB962C8B-B14F-4D97-AF65-F5344CB8AC3E}">
        <p14:creationId xmlns:p14="http://schemas.microsoft.com/office/powerpoint/2010/main" val="2818774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81000"/>
            <a:ext cx="6911975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Phase II overall development predictors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33AB73F-2245-4F60-A2C8-6D24E4E0A486}"/>
              </a:ext>
            </a:extLst>
          </p:cNvPr>
          <p:cNvSpPr/>
          <p:nvPr/>
        </p:nvSpPr>
        <p:spPr bwMode="auto">
          <a:xfrm>
            <a:off x="683568" y="1628800"/>
            <a:ext cx="1728192" cy="914400"/>
          </a:xfrm>
          <a:prstGeom prst="roundRect">
            <a:avLst/>
          </a:prstGeom>
          <a:solidFill>
            <a:srgbClr val="216FB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Sex</a:t>
            </a:r>
            <a:endParaRPr kumimoji="0" lang="en-CA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87B5AA8-6E2E-40BF-A339-F04E9891FE7C}"/>
              </a:ext>
            </a:extLst>
          </p:cNvPr>
          <p:cNvSpPr/>
          <p:nvPr/>
        </p:nvSpPr>
        <p:spPr bwMode="auto">
          <a:xfrm>
            <a:off x="3247028" y="1632782"/>
            <a:ext cx="1728192" cy="914400"/>
          </a:xfrm>
          <a:prstGeom prst="roundRect">
            <a:avLst/>
          </a:prstGeom>
          <a:solidFill>
            <a:srgbClr val="216FB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</a:t>
            </a:r>
            <a:endParaRPr kumimoji="0" lang="en-CA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BB55940-F91C-4D2A-BBBC-F8FB1AD674CD}"/>
              </a:ext>
            </a:extLst>
          </p:cNvPr>
          <p:cNvSpPr/>
          <p:nvPr/>
        </p:nvSpPr>
        <p:spPr bwMode="auto">
          <a:xfrm>
            <a:off x="654939" y="2876600"/>
            <a:ext cx="1756821" cy="914400"/>
          </a:xfrm>
          <a:prstGeom prst="ellipse">
            <a:avLst/>
          </a:prstGeom>
          <a:solidFill>
            <a:srgbClr val="2D95E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Number of children in the home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1C12015-C014-4527-B3D7-EA98E4AD9AA1}"/>
              </a:ext>
            </a:extLst>
          </p:cNvPr>
          <p:cNvSpPr/>
          <p:nvPr/>
        </p:nvSpPr>
        <p:spPr bwMode="auto">
          <a:xfrm>
            <a:off x="3247028" y="2876600"/>
            <a:ext cx="1756821" cy="914400"/>
          </a:xfrm>
          <a:prstGeom prst="ellipse">
            <a:avLst/>
          </a:prstGeom>
          <a:solidFill>
            <a:srgbClr val="2D95E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Social-emotional difficulties</a:t>
            </a: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3DCF9FC1-A169-4AEE-9599-11CDF40FFF7A}"/>
              </a:ext>
            </a:extLst>
          </p:cNvPr>
          <p:cNvSpPr/>
          <p:nvPr/>
        </p:nvSpPr>
        <p:spPr bwMode="auto">
          <a:xfrm>
            <a:off x="683568" y="4005064"/>
            <a:ext cx="2016224" cy="1368152"/>
          </a:xfrm>
          <a:prstGeom prst="cloud">
            <a:avLst/>
          </a:prstGeom>
          <a:solidFill>
            <a:srgbClr val="97CAF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Child’s positive self-view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C96FF960-AA55-444D-9255-9A47BD07B989}"/>
              </a:ext>
            </a:extLst>
          </p:cNvPr>
          <p:cNvSpPr/>
          <p:nvPr/>
        </p:nvSpPr>
        <p:spPr bwMode="auto">
          <a:xfrm>
            <a:off x="2987625" y="3975023"/>
            <a:ext cx="2016224" cy="1368152"/>
          </a:xfrm>
          <a:prstGeom prst="cloud">
            <a:avLst/>
          </a:prstGeom>
          <a:solidFill>
            <a:srgbClr val="97CAF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Kin care placement</a:t>
            </a:r>
          </a:p>
        </p:txBody>
      </p:sp>
      <p:sp>
        <p:nvSpPr>
          <p:cNvPr id="13" name="Cloud 12">
            <a:extLst>
              <a:ext uri="{FF2B5EF4-FFF2-40B4-BE49-F238E27FC236}">
                <a16:creationId xmlns:a16="http://schemas.microsoft.com/office/drawing/2014/main" id="{0F460FA6-D7F6-4BF6-A21C-46B373A1F743}"/>
              </a:ext>
            </a:extLst>
          </p:cNvPr>
          <p:cNvSpPr/>
          <p:nvPr/>
        </p:nvSpPr>
        <p:spPr bwMode="auto">
          <a:xfrm>
            <a:off x="5291682" y="3975023"/>
            <a:ext cx="2016224" cy="1368152"/>
          </a:xfrm>
          <a:prstGeom prst="cloud">
            <a:avLst/>
          </a:prstGeom>
          <a:solidFill>
            <a:srgbClr val="97CAF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Caregivers’ literacy-promoting activities</a:t>
            </a:r>
          </a:p>
        </p:txBody>
      </p:sp>
    </p:spTree>
    <p:extLst>
      <p:ext uri="{BB962C8B-B14F-4D97-AF65-F5344CB8AC3E}">
        <p14:creationId xmlns:p14="http://schemas.microsoft.com/office/powerpoint/2010/main" val="255437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4" grpId="0" animBg="1"/>
      <p:bldP spid="10" grpId="0" animBg="1"/>
      <p:bldP spid="5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7" y="210344"/>
            <a:ext cx="7561585" cy="914400"/>
          </a:xfrm>
        </p:spPr>
        <p:txBody>
          <a:bodyPr vert="horz"/>
          <a:lstStyle/>
          <a:p>
            <a:r>
              <a:rPr lang="en-CA" altLang="en-US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Phase II overall development regression results</a:t>
            </a:r>
            <a:endParaRPr lang="en-US" altLang="en-US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704056" y="1124744"/>
            <a:ext cx="777240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800" dirty="0"/>
              <a:t>Statistically significant model </a:t>
            </a:r>
          </a:p>
          <a:p>
            <a:pPr marL="457200" lvl="1" indent="0">
              <a:buNone/>
            </a:pPr>
            <a:r>
              <a:rPr lang="en-CA" altLang="en-US" sz="1800" i="1" dirty="0"/>
              <a:t>F</a:t>
            </a:r>
            <a:r>
              <a:rPr lang="en-CA" altLang="en-US" sz="1800" dirty="0"/>
              <a:t> (7, 1096) = 81.40, </a:t>
            </a:r>
            <a:r>
              <a:rPr lang="en-CA" altLang="en-US" sz="1800" i="1" dirty="0"/>
              <a:t>p </a:t>
            </a:r>
            <a:r>
              <a:rPr lang="en-CA" altLang="en-US" sz="1800" dirty="0"/>
              <a:t>&lt; .001</a:t>
            </a:r>
          </a:p>
          <a:p>
            <a:pPr lvl="1"/>
            <a:endParaRPr lang="en-CA" altLang="en-US" sz="1800" dirty="0"/>
          </a:p>
          <a:p>
            <a:pPr marL="0" indent="0">
              <a:buNone/>
            </a:pPr>
            <a:endParaRPr lang="en-CA" alt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3229226"/>
                  </p:ext>
                </p:extLst>
              </p:nvPr>
            </p:nvGraphicFramePr>
            <p:xfrm>
              <a:off x="142260" y="1934215"/>
              <a:ext cx="8828732" cy="358301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57855">
                      <a:extLst>
                        <a:ext uri="{9D8B030D-6E8A-4147-A177-3AD203B41FA5}">
                          <a16:colId xmlns:a16="http://schemas.microsoft.com/office/drawing/2014/main" val="3651521660"/>
                        </a:ext>
                      </a:extLst>
                    </a:gridCol>
                    <a:gridCol w="603568">
                      <a:extLst>
                        <a:ext uri="{9D8B030D-6E8A-4147-A177-3AD203B41FA5}">
                          <a16:colId xmlns:a16="http://schemas.microsoft.com/office/drawing/2014/main" val="2859775058"/>
                        </a:ext>
                      </a:extLst>
                    </a:gridCol>
                    <a:gridCol w="1229007">
                      <a:extLst>
                        <a:ext uri="{9D8B030D-6E8A-4147-A177-3AD203B41FA5}">
                          <a16:colId xmlns:a16="http://schemas.microsoft.com/office/drawing/2014/main" val="3175184291"/>
                        </a:ext>
                      </a:extLst>
                    </a:gridCol>
                    <a:gridCol w="576064">
                      <a:extLst>
                        <a:ext uri="{9D8B030D-6E8A-4147-A177-3AD203B41FA5}">
                          <a16:colId xmlns:a16="http://schemas.microsoft.com/office/drawing/2014/main" val="211506314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val="4270324176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2390909700"/>
                        </a:ext>
                      </a:extLst>
                    </a:gridCol>
                    <a:gridCol w="1318022">
                      <a:extLst>
                        <a:ext uri="{9D8B030D-6E8A-4147-A177-3AD203B41FA5}">
                          <a16:colId xmlns:a16="http://schemas.microsoft.com/office/drawing/2014/main" val="1351840881"/>
                        </a:ext>
                      </a:extLst>
                    </a:gridCol>
                  </a:tblGrid>
                  <a:tr h="407661">
                    <a:tc>
                      <a:txBody>
                        <a:bodyPr/>
                        <a:lstStyle/>
                        <a:p>
                          <a:endParaRPr lang="en-CA" sz="1200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CA" sz="1200" dirty="0"/>
                            <a:t>Step 1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CA" sz="1200" dirty="0"/>
                            <a:t>Step 2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CA" sz="1200" dirty="0"/>
                            <a:t>Step 3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7909168"/>
                      </a:ext>
                    </a:extLst>
                  </a:tr>
                  <a:tr h="339718">
                    <a:tc>
                      <a:txBody>
                        <a:bodyPr/>
                        <a:lstStyle/>
                        <a:p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Predictors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B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Standardized Beta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B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Standardized</a:t>
                          </a:r>
                          <a:r>
                            <a:rPr lang="en-CA" sz="1200" b="1" baseline="0" dirty="0">
                              <a:solidFill>
                                <a:schemeClr val="bg1"/>
                              </a:solidFill>
                            </a:rPr>
                            <a:t> Beta</a:t>
                          </a:r>
                          <a:endParaRPr lang="en-CA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B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Standardized Beta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4422428"/>
                      </a:ext>
                    </a:extLst>
                  </a:tr>
                  <a:tr h="24686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Sex (1</a:t>
                          </a:r>
                          <a:r>
                            <a:rPr lang="en-CA" sz="1200" baseline="0" dirty="0"/>
                            <a:t> = Female; 0 = Male)</a:t>
                          </a:r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2.42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1.65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1.48</a:t>
                          </a:r>
                          <a:r>
                            <a:rPr lang="en-CA" sz="1200" b="1" baseline="30000" dirty="0"/>
                            <a:t>b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86639978"/>
                      </a:ext>
                    </a:extLst>
                  </a:tr>
                  <a:tr h="24686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Age (in</a:t>
                          </a:r>
                          <a:r>
                            <a:rPr lang="en-CA" sz="1200" baseline="0" dirty="0"/>
                            <a:t> years)</a:t>
                          </a:r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.06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7347987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Number of children living in the home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-.38</a:t>
                          </a:r>
                          <a:r>
                            <a:rPr lang="en-CA" sz="1200" b="1" baseline="30000" dirty="0"/>
                            <a:t>a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-.06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-.34</a:t>
                          </a:r>
                          <a:r>
                            <a:rPr lang="en-CA" sz="1200" b="1" baseline="30000" dirty="0"/>
                            <a:t>a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-.06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29349962"/>
                      </a:ext>
                    </a:extLst>
                  </a:tr>
                  <a:tr h="24686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Social-emotional difficulties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-.51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-.52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-.45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-.46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04538707"/>
                      </a:ext>
                    </a:extLst>
                  </a:tr>
                  <a:tr h="24686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Child’s positive self-view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baseline="0" dirty="0"/>
                            <a:t>1.50</a:t>
                          </a:r>
                          <a:r>
                            <a:rPr lang="en-CA" sz="1200" b="1" baseline="30000" dirty="0"/>
                            <a:t>a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04206813"/>
                      </a:ext>
                    </a:extLst>
                  </a:tr>
                  <a:tr h="24686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Kinship care placement (1 = Kinship, </a:t>
                          </a:r>
                        </a:p>
                        <a:p>
                          <a:r>
                            <a:rPr lang="en-CA" sz="1200" dirty="0"/>
                            <a:t>0 = Other)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baseline="0" dirty="0"/>
                            <a:t>2.14</a:t>
                          </a:r>
                          <a:r>
                            <a:rPr lang="en-CA" sz="1200" b="1" baseline="30000" dirty="0"/>
                            <a:t>a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90713432"/>
                      </a:ext>
                    </a:extLst>
                  </a:tr>
                  <a:tr h="24686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Caregiver literacy-promoting activities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2.16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.22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75960707"/>
                      </a:ext>
                    </a:extLst>
                  </a:tr>
                  <a:tr h="34071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CA" sz="1200" b="1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CA" sz="1200" b="1" i="1" baseline="0" smtClean="0"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</m:bar>
                            </m:oMath>
                          </a14:m>
                          <a:r>
                            <a:rPr lang="en-CA" sz="1200" b="1" i="0" baseline="30000" dirty="0"/>
                            <a:t>2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.01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b="1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.29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b="1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.34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7087418"/>
                      </a:ext>
                    </a:extLst>
                  </a:tr>
                  <a:tr h="246860">
                    <a:tc gridSpan="7">
                      <a:txBody>
                        <a:bodyPr/>
                        <a:lstStyle/>
                        <a:p>
                          <a:r>
                            <a:rPr lang="en-CA" sz="1200" i="1" baseline="0" dirty="0"/>
                            <a:t>Notes: </a:t>
                          </a:r>
                          <a:r>
                            <a:rPr lang="en-CA" sz="1200" baseline="30000" dirty="0"/>
                            <a:t>a</a:t>
                          </a:r>
                          <a:r>
                            <a:rPr lang="en-CA" sz="1200" baseline="0" dirty="0"/>
                            <a:t> </a:t>
                          </a:r>
                          <a:r>
                            <a:rPr lang="en-CA" sz="1200" i="1" baseline="0" dirty="0"/>
                            <a:t>p &lt; .05 (2-tailed); </a:t>
                          </a:r>
                          <a:r>
                            <a:rPr lang="en-CA" sz="1200" i="1" baseline="30000" dirty="0"/>
                            <a:t>b</a:t>
                          </a:r>
                          <a:r>
                            <a:rPr lang="en-CA" sz="1200" i="0" baseline="0" dirty="0"/>
                            <a:t> </a:t>
                          </a:r>
                          <a:r>
                            <a:rPr lang="en-CA" sz="1200" i="1" baseline="0" dirty="0"/>
                            <a:t>p &lt; .01 (2-tailed); </a:t>
                          </a:r>
                          <a:r>
                            <a:rPr lang="en-CA" sz="1200" i="1" baseline="30000" dirty="0"/>
                            <a:t>c</a:t>
                          </a:r>
                          <a:r>
                            <a:rPr lang="en-CA" sz="1200" i="1" baseline="0" dirty="0"/>
                            <a:t> p &lt; .001 (2-tailed)</a:t>
                          </a:r>
                          <a:endParaRPr lang="en-CA" sz="1200" baseline="300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358870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3229226"/>
                  </p:ext>
                </p:extLst>
              </p:nvPr>
            </p:nvGraphicFramePr>
            <p:xfrm>
              <a:off x="142260" y="1934215"/>
              <a:ext cx="8828732" cy="358301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57855">
                      <a:extLst>
                        <a:ext uri="{9D8B030D-6E8A-4147-A177-3AD203B41FA5}">
                          <a16:colId xmlns:a16="http://schemas.microsoft.com/office/drawing/2014/main" val="3651521660"/>
                        </a:ext>
                      </a:extLst>
                    </a:gridCol>
                    <a:gridCol w="603568">
                      <a:extLst>
                        <a:ext uri="{9D8B030D-6E8A-4147-A177-3AD203B41FA5}">
                          <a16:colId xmlns:a16="http://schemas.microsoft.com/office/drawing/2014/main" val="2859775058"/>
                        </a:ext>
                      </a:extLst>
                    </a:gridCol>
                    <a:gridCol w="1229007">
                      <a:extLst>
                        <a:ext uri="{9D8B030D-6E8A-4147-A177-3AD203B41FA5}">
                          <a16:colId xmlns:a16="http://schemas.microsoft.com/office/drawing/2014/main" val="3175184291"/>
                        </a:ext>
                      </a:extLst>
                    </a:gridCol>
                    <a:gridCol w="576064">
                      <a:extLst>
                        <a:ext uri="{9D8B030D-6E8A-4147-A177-3AD203B41FA5}">
                          <a16:colId xmlns:a16="http://schemas.microsoft.com/office/drawing/2014/main" val="211506314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val="4270324176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2390909700"/>
                        </a:ext>
                      </a:extLst>
                    </a:gridCol>
                    <a:gridCol w="1318022">
                      <a:extLst>
                        <a:ext uri="{9D8B030D-6E8A-4147-A177-3AD203B41FA5}">
                          <a16:colId xmlns:a16="http://schemas.microsoft.com/office/drawing/2014/main" val="1351840881"/>
                        </a:ext>
                      </a:extLst>
                    </a:gridCol>
                  </a:tblGrid>
                  <a:tr h="407661">
                    <a:tc>
                      <a:txBody>
                        <a:bodyPr/>
                        <a:lstStyle/>
                        <a:p>
                          <a:endParaRPr lang="en-CA" sz="1200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CA" sz="1200" dirty="0"/>
                            <a:t>Step 1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CA" sz="1200" dirty="0"/>
                            <a:t>Step 2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CA" sz="1200" dirty="0"/>
                            <a:t>Step 3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790916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Predictors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B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Standardized Beta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B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Standardized</a:t>
                          </a:r>
                          <a:r>
                            <a:rPr lang="en-CA" sz="1200" b="1" baseline="0" dirty="0">
                              <a:solidFill>
                                <a:schemeClr val="bg1"/>
                              </a:solidFill>
                            </a:rPr>
                            <a:t> Beta</a:t>
                          </a:r>
                          <a:endParaRPr lang="en-CA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B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sz="1200" b="1" dirty="0">
                              <a:solidFill>
                                <a:schemeClr val="bg1"/>
                              </a:solidFill>
                            </a:rPr>
                            <a:t>Standardized Beta</a:t>
                          </a:r>
                        </a:p>
                      </a:txBody>
                      <a:tcPr anchor="ctr">
                        <a:solidFill>
                          <a:srgbClr val="99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442242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Sex (1</a:t>
                          </a:r>
                          <a:r>
                            <a:rPr lang="en-CA" sz="1200" baseline="0" dirty="0"/>
                            <a:t> = Female; 0 = Male)</a:t>
                          </a:r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2.42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1.65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1.48</a:t>
                          </a:r>
                          <a:r>
                            <a:rPr lang="en-CA" sz="1200" b="1" baseline="30000" dirty="0"/>
                            <a:t>b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8663997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Age (in</a:t>
                          </a:r>
                          <a:r>
                            <a:rPr lang="en-CA" sz="1200" baseline="0" dirty="0"/>
                            <a:t> years)</a:t>
                          </a:r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.06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7347987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Number of children living in the home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-.38</a:t>
                          </a:r>
                          <a:r>
                            <a:rPr lang="en-CA" sz="1200" b="1" baseline="30000" dirty="0"/>
                            <a:t>a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-.06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-.34</a:t>
                          </a:r>
                          <a:r>
                            <a:rPr lang="en-CA" sz="1200" b="1" baseline="30000" dirty="0"/>
                            <a:t>a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-.06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2934996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Social-emotional difficulties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-.51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-.52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-.45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-.46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04538707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Child’s positive self-view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baseline="0" dirty="0"/>
                            <a:t>1.50</a:t>
                          </a:r>
                          <a:r>
                            <a:rPr lang="en-CA" sz="1200" b="1" baseline="30000" dirty="0"/>
                            <a:t>a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0420681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Kinship care placement (1 = Kinship, </a:t>
                          </a:r>
                        </a:p>
                        <a:p>
                          <a:r>
                            <a:rPr lang="en-CA" sz="1200" dirty="0"/>
                            <a:t>0 = Other)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baseline="0" dirty="0"/>
                            <a:t>2.14</a:t>
                          </a:r>
                          <a:r>
                            <a:rPr lang="en-CA" sz="1200" b="1" baseline="30000" dirty="0"/>
                            <a:t>a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.06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9071343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CA" sz="1200" dirty="0"/>
                            <a:t>Caregiver literacy-promoting activities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CA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2.16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CA" sz="1200" dirty="0"/>
                            <a:t>.22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75960707"/>
                      </a:ext>
                    </a:extLst>
                  </a:tr>
                  <a:tr h="34071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93" t="-873214" r="-180502" b="-9107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.01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b="1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.29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b="1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CA" sz="1200" b="1" dirty="0"/>
                            <a:t>.34</a:t>
                          </a:r>
                          <a:r>
                            <a:rPr lang="en-CA" sz="1200" b="1" baseline="30000" dirty="0"/>
                            <a:t>c</a:t>
                          </a:r>
                          <a:endParaRPr lang="en-CA" sz="1200" b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7087418"/>
                      </a:ext>
                    </a:extLst>
                  </a:tr>
                  <a:tr h="274320">
                    <a:tc gridSpan="7">
                      <a:txBody>
                        <a:bodyPr/>
                        <a:lstStyle/>
                        <a:p>
                          <a:r>
                            <a:rPr lang="en-CA" sz="1200" i="1" baseline="0" dirty="0"/>
                            <a:t>Notes: </a:t>
                          </a:r>
                          <a:r>
                            <a:rPr lang="en-CA" sz="1200" baseline="30000" dirty="0"/>
                            <a:t>a</a:t>
                          </a:r>
                          <a:r>
                            <a:rPr lang="en-CA" sz="1200" baseline="0" dirty="0"/>
                            <a:t> </a:t>
                          </a:r>
                          <a:r>
                            <a:rPr lang="en-CA" sz="1200" i="1" baseline="0" dirty="0"/>
                            <a:t>p &lt; .05 (2-tailed); </a:t>
                          </a:r>
                          <a:r>
                            <a:rPr lang="en-CA" sz="1200" i="1" baseline="30000" dirty="0"/>
                            <a:t>b</a:t>
                          </a:r>
                          <a:r>
                            <a:rPr lang="en-CA" sz="1200" i="0" baseline="0" dirty="0"/>
                            <a:t> </a:t>
                          </a:r>
                          <a:r>
                            <a:rPr lang="en-CA" sz="1200" i="1" baseline="0" dirty="0"/>
                            <a:t>p &lt; .01 (2-tailed); </a:t>
                          </a:r>
                          <a:r>
                            <a:rPr lang="en-CA" sz="1200" i="1" baseline="30000" dirty="0"/>
                            <a:t>c</a:t>
                          </a:r>
                          <a:r>
                            <a:rPr lang="en-CA" sz="1200" i="1" baseline="0" dirty="0"/>
                            <a:t> p &lt; .001 (2-tailed)</a:t>
                          </a:r>
                          <a:endParaRPr lang="en-CA" sz="1200" baseline="300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CA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3588709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298625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81000"/>
            <a:ext cx="7200205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Phase II summary of significant predictors of overall development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33AB73F-2245-4F60-A2C8-6D24E4E0A486}"/>
              </a:ext>
            </a:extLst>
          </p:cNvPr>
          <p:cNvSpPr/>
          <p:nvPr/>
        </p:nvSpPr>
        <p:spPr bwMode="auto">
          <a:xfrm>
            <a:off x="683568" y="1628800"/>
            <a:ext cx="1728192" cy="914400"/>
          </a:xfrm>
          <a:prstGeom prst="roundRect">
            <a:avLst/>
          </a:prstGeom>
          <a:solidFill>
            <a:srgbClr val="216FB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Sex</a:t>
            </a:r>
            <a:endParaRPr kumimoji="0" lang="en-CA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87B5AA8-6E2E-40BF-A339-F04E9891FE7C}"/>
              </a:ext>
            </a:extLst>
          </p:cNvPr>
          <p:cNvSpPr/>
          <p:nvPr/>
        </p:nvSpPr>
        <p:spPr bwMode="auto">
          <a:xfrm>
            <a:off x="3247028" y="1632782"/>
            <a:ext cx="1728192" cy="914400"/>
          </a:xfrm>
          <a:prstGeom prst="roundRect">
            <a:avLst/>
          </a:prstGeom>
          <a:solidFill>
            <a:srgbClr val="216FB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</a:t>
            </a:r>
            <a:endParaRPr kumimoji="0" lang="en-CA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BB55940-F91C-4D2A-BBBC-F8FB1AD674CD}"/>
              </a:ext>
            </a:extLst>
          </p:cNvPr>
          <p:cNvSpPr/>
          <p:nvPr/>
        </p:nvSpPr>
        <p:spPr bwMode="auto">
          <a:xfrm>
            <a:off x="654939" y="2876600"/>
            <a:ext cx="1756821" cy="914400"/>
          </a:xfrm>
          <a:prstGeom prst="ellipse">
            <a:avLst/>
          </a:prstGeom>
          <a:solidFill>
            <a:srgbClr val="2D95E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Number of children in the home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1C12015-C014-4527-B3D7-EA98E4AD9AA1}"/>
              </a:ext>
            </a:extLst>
          </p:cNvPr>
          <p:cNvSpPr/>
          <p:nvPr/>
        </p:nvSpPr>
        <p:spPr bwMode="auto">
          <a:xfrm>
            <a:off x="3247028" y="2876600"/>
            <a:ext cx="1756821" cy="914400"/>
          </a:xfrm>
          <a:prstGeom prst="ellipse">
            <a:avLst/>
          </a:prstGeom>
          <a:solidFill>
            <a:srgbClr val="2D95E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Social-emotional difficulties</a:t>
            </a: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3DCF9FC1-A169-4AEE-9599-11CDF40FFF7A}"/>
              </a:ext>
            </a:extLst>
          </p:cNvPr>
          <p:cNvSpPr/>
          <p:nvPr/>
        </p:nvSpPr>
        <p:spPr bwMode="auto">
          <a:xfrm>
            <a:off x="683568" y="4005064"/>
            <a:ext cx="2016224" cy="1368152"/>
          </a:xfrm>
          <a:prstGeom prst="cloud">
            <a:avLst/>
          </a:prstGeom>
          <a:solidFill>
            <a:srgbClr val="97CAF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Child’s positive self-view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C96FF960-AA55-444D-9255-9A47BD07B989}"/>
              </a:ext>
            </a:extLst>
          </p:cNvPr>
          <p:cNvSpPr/>
          <p:nvPr/>
        </p:nvSpPr>
        <p:spPr bwMode="auto">
          <a:xfrm>
            <a:off x="2987625" y="3975023"/>
            <a:ext cx="2016224" cy="1368152"/>
          </a:xfrm>
          <a:prstGeom prst="cloud">
            <a:avLst/>
          </a:prstGeom>
          <a:solidFill>
            <a:srgbClr val="97CAF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Kin care placement</a:t>
            </a:r>
          </a:p>
        </p:txBody>
      </p:sp>
      <p:sp>
        <p:nvSpPr>
          <p:cNvPr id="13" name="Cloud 12">
            <a:extLst>
              <a:ext uri="{FF2B5EF4-FFF2-40B4-BE49-F238E27FC236}">
                <a16:creationId xmlns:a16="http://schemas.microsoft.com/office/drawing/2014/main" id="{0F460FA6-D7F6-4BF6-A21C-46B373A1F743}"/>
              </a:ext>
            </a:extLst>
          </p:cNvPr>
          <p:cNvSpPr/>
          <p:nvPr/>
        </p:nvSpPr>
        <p:spPr bwMode="auto">
          <a:xfrm>
            <a:off x="5291682" y="3975023"/>
            <a:ext cx="2016224" cy="1368152"/>
          </a:xfrm>
          <a:prstGeom prst="cloud">
            <a:avLst/>
          </a:prstGeom>
          <a:solidFill>
            <a:srgbClr val="97CAF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Caregivers’ literacy-promoting activities</a:t>
            </a:r>
          </a:p>
        </p:txBody>
      </p:sp>
    </p:spTree>
    <p:extLst>
      <p:ext uri="{BB962C8B-B14F-4D97-AF65-F5344CB8AC3E}">
        <p14:creationId xmlns:p14="http://schemas.microsoft.com/office/powerpoint/2010/main" val="400353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48894" y="339257"/>
            <a:ext cx="7056586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Implications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85800" y="1196752"/>
            <a:ext cx="77724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None/>
            </a:pPr>
            <a:endParaRPr lang="en-CA" altLang="en-US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8C78074-D146-4DE3-A26E-8544FE50C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894" y="1423172"/>
            <a:ext cx="8184388" cy="61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None/>
            </a:pPr>
            <a:endParaRPr lang="en-CA" altLang="en-US" sz="2400" dirty="0"/>
          </a:p>
          <a:p>
            <a:pPr marL="0" indent="0">
              <a:buNone/>
            </a:pPr>
            <a:endParaRPr lang="en-CA" altLang="en-US" sz="1800" dirty="0"/>
          </a:p>
          <a:p>
            <a:pPr marL="0" indent="0">
              <a:buNone/>
            </a:pPr>
            <a:endParaRPr lang="en-CA" alt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0D60F9-C360-4F1F-A346-363AE83D1B63}"/>
              </a:ext>
            </a:extLst>
          </p:cNvPr>
          <p:cNvSpPr/>
          <p:nvPr/>
        </p:nvSpPr>
        <p:spPr bwMode="auto">
          <a:xfrm>
            <a:off x="6348684" y="3573628"/>
            <a:ext cx="1861200" cy="1861200"/>
          </a:xfrm>
          <a:prstGeom prst="ellipse">
            <a:avLst/>
          </a:prstGeom>
          <a:solidFill>
            <a:srgbClr val="113758"/>
          </a:solidFill>
          <a:ln w="9525" cap="flat" cmpd="sng" algn="ctr">
            <a:solidFill>
              <a:srgbClr val="11371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ine </a:t>
            </a:r>
            <a:r>
              <a:rPr lang="en-CA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otor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38012B7-F767-42C6-858A-47B7DB597DA7}"/>
              </a:ext>
            </a:extLst>
          </p:cNvPr>
          <p:cNvSpPr/>
          <p:nvPr/>
        </p:nvSpPr>
        <p:spPr bwMode="auto">
          <a:xfrm>
            <a:off x="685800" y="2433926"/>
            <a:ext cx="1862794" cy="1861200"/>
          </a:xfrm>
          <a:prstGeom prst="ellipse">
            <a:avLst/>
          </a:prstGeom>
          <a:solidFill>
            <a:srgbClr val="2D95EC"/>
          </a:solidFill>
          <a:ln w="9525" cap="flat" cmpd="sng" algn="ctr">
            <a:solidFill>
              <a:srgbClr val="2D95E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i="0" u="none" strike="noStrike" normalizeH="0" baseline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Communication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DB82629-0A77-4417-9280-6B1CE499BC67}"/>
              </a:ext>
            </a:extLst>
          </p:cNvPr>
          <p:cNvSpPr/>
          <p:nvPr/>
        </p:nvSpPr>
        <p:spPr bwMode="auto">
          <a:xfrm>
            <a:off x="3454821" y="1362784"/>
            <a:ext cx="1861200" cy="1861200"/>
          </a:xfrm>
          <a:prstGeom prst="ellipse">
            <a:avLst/>
          </a:prstGeom>
          <a:solidFill>
            <a:srgbClr val="174A76"/>
          </a:solidFill>
          <a:ln w="9525" cap="flat" cmpd="sng" algn="ctr">
            <a:solidFill>
              <a:srgbClr val="174A7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Gross</a:t>
            </a:r>
            <a:r>
              <a:rPr lang="en-CA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motor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E243DB0-BDC2-4C9A-BE86-D6E869C443E5}"/>
              </a:ext>
            </a:extLst>
          </p:cNvPr>
          <p:cNvSpPr/>
          <p:nvPr/>
        </p:nvSpPr>
        <p:spPr bwMode="auto">
          <a:xfrm>
            <a:off x="3469382" y="3573628"/>
            <a:ext cx="1861200" cy="1861200"/>
          </a:xfrm>
          <a:prstGeom prst="ellipse">
            <a:avLst/>
          </a:prstGeom>
          <a:solidFill>
            <a:srgbClr val="97CAF6"/>
          </a:solidFill>
          <a:ln w="9525" cap="flat" cmpd="sng" algn="ctr">
            <a:solidFill>
              <a:srgbClr val="97CAF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Problem solving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890CD2E-0616-4B41-81EA-0571C893E0B2}"/>
              </a:ext>
            </a:extLst>
          </p:cNvPr>
          <p:cNvSpPr/>
          <p:nvPr/>
        </p:nvSpPr>
        <p:spPr bwMode="auto">
          <a:xfrm>
            <a:off x="6348684" y="1362784"/>
            <a:ext cx="1861200" cy="1861200"/>
          </a:xfrm>
          <a:prstGeom prst="ellipse">
            <a:avLst/>
          </a:prstGeom>
          <a:solidFill>
            <a:srgbClr val="216FB1"/>
          </a:solidFill>
          <a:ln w="9525" cap="flat" cmpd="sng" algn="ctr">
            <a:solidFill>
              <a:srgbClr val="216FB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Personal-social </a:t>
            </a:r>
            <a:r>
              <a:rPr lang="en-CA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evelopment</a:t>
            </a:r>
          </a:p>
        </p:txBody>
      </p:sp>
    </p:spTree>
    <p:extLst>
      <p:ext uri="{BB962C8B-B14F-4D97-AF65-F5344CB8AC3E}">
        <p14:creationId xmlns:p14="http://schemas.microsoft.com/office/powerpoint/2010/main" val="258436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Implications for caregivers and child welfare practitioners</a:t>
            </a:r>
            <a:endParaRPr lang="en-US" altLang="en-US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685800" y="1484784"/>
            <a:ext cx="7846640" cy="3886200"/>
          </a:xfrm>
        </p:spPr>
        <p:txBody>
          <a:bodyPr/>
          <a:lstStyle/>
          <a:p>
            <a:pPr marL="457200" lvl="1" indent="0">
              <a:buNone/>
            </a:pPr>
            <a:endParaRPr lang="en-CA" sz="1800" dirty="0">
              <a:solidFill>
                <a:srgbClr val="C00000"/>
              </a:solidFill>
            </a:endParaRPr>
          </a:p>
          <a:p>
            <a:endParaRPr lang="en-CA" sz="1600" dirty="0"/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A775A33-26B3-4A37-AC8A-9B6C5C3FE3D0}"/>
              </a:ext>
            </a:extLst>
          </p:cNvPr>
          <p:cNvSpPr/>
          <p:nvPr/>
        </p:nvSpPr>
        <p:spPr bwMode="auto">
          <a:xfrm>
            <a:off x="685800" y="1453083"/>
            <a:ext cx="2880320" cy="1296144"/>
          </a:xfrm>
          <a:prstGeom prst="roundRect">
            <a:avLst/>
          </a:prstGeom>
          <a:solidFill>
            <a:srgbClr val="2D95E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Literacy promotion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9A75EC2-0A8D-4054-ABE3-025825426A1A}"/>
              </a:ext>
            </a:extLst>
          </p:cNvPr>
          <p:cNvSpPr/>
          <p:nvPr/>
        </p:nvSpPr>
        <p:spPr bwMode="auto">
          <a:xfrm>
            <a:off x="661222" y="2853441"/>
            <a:ext cx="2880320" cy="1296144"/>
          </a:xfrm>
          <a:prstGeom prst="roundRect">
            <a:avLst/>
          </a:prstGeom>
          <a:solidFill>
            <a:srgbClr val="2D95E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Fewer children in the placement</a:t>
            </a:r>
            <a:endParaRPr kumimoji="0" lang="en-CA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E93660C-9765-40B1-BC27-049246AAE8E2}"/>
              </a:ext>
            </a:extLst>
          </p:cNvPr>
          <p:cNvSpPr/>
          <p:nvPr/>
        </p:nvSpPr>
        <p:spPr bwMode="auto">
          <a:xfrm>
            <a:off x="661222" y="4264224"/>
            <a:ext cx="2880320" cy="1296144"/>
          </a:xfrm>
          <a:prstGeom prst="roundRect">
            <a:avLst/>
          </a:prstGeom>
          <a:solidFill>
            <a:srgbClr val="2D95E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Kin placement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09C732A-FC4D-4F68-9130-EA6C07B1E89E}"/>
              </a:ext>
            </a:extLst>
          </p:cNvPr>
          <p:cNvSpPr/>
          <p:nvPr/>
        </p:nvSpPr>
        <p:spPr bwMode="auto">
          <a:xfrm>
            <a:off x="4862735" y="2062113"/>
            <a:ext cx="2667000" cy="2733773"/>
          </a:xfrm>
          <a:prstGeom prst="ellipse">
            <a:avLst/>
          </a:prstGeom>
          <a:solidFill>
            <a:srgbClr val="9B172F"/>
          </a:solidFill>
          <a:ln w="9525" cap="flat" cmpd="sng" algn="ctr">
            <a:solidFill>
              <a:srgbClr val="9B172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OVERALL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DEVELOPMENT</a:t>
            </a:r>
            <a:endParaRPr kumimoji="0" lang="en-CA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60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6553200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Outline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85800" y="1862137"/>
            <a:ext cx="7772400" cy="3133725"/>
          </a:xfrm>
        </p:spPr>
        <p:txBody>
          <a:bodyPr vert="horz"/>
          <a:lstStyle/>
          <a:p>
            <a:r>
              <a:rPr lang="en-CA" altLang="en-US" sz="24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Ontario, Canada</a:t>
            </a:r>
          </a:p>
          <a:p>
            <a:r>
              <a:rPr lang="en-CA" altLang="en-US" sz="24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Ontario Looking After Children</a:t>
            </a:r>
          </a:p>
          <a:p>
            <a:r>
              <a:rPr lang="en-CA" altLang="en-US" sz="24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Purpose of the current study</a:t>
            </a:r>
          </a:p>
          <a:p>
            <a:r>
              <a:rPr lang="en-CA" altLang="en-US" sz="24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Research Question I factor analysis</a:t>
            </a:r>
          </a:p>
          <a:p>
            <a:r>
              <a:rPr lang="en-CA" altLang="en-US" sz="24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Research Question II overall development predictors</a:t>
            </a:r>
          </a:p>
          <a:p>
            <a:r>
              <a:rPr lang="en-CA" altLang="en-US" sz="24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Conclusion/practical implications</a:t>
            </a:r>
          </a:p>
          <a:p>
            <a:endParaRPr lang="en-CA" altLang="en-US" sz="24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endParaRPr lang="en-CA" altLang="en-US" sz="24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endParaRPr lang="en-US" altLang="en-US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Acknowledgements</a:t>
            </a:r>
            <a:endParaRPr lang="en-US" altLang="en-US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Rectangle 6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CA" altLang="en-US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	The collaboration and financial support of the Ontario Ministry of Children, Community and Social Services and the Ontario Association of Children’s Aid Societies are gratefully acknowledged.</a:t>
            </a:r>
          </a:p>
          <a:p>
            <a:pPr>
              <a:buFontTx/>
              <a:buNone/>
            </a:pPr>
            <a:endParaRPr lang="en-CA" altLang="en-US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pPr>
              <a:buFontTx/>
              <a:buNone/>
            </a:pPr>
            <a:r>
              <a:rPr lang="en-CA" altLang="en-US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	Thanks also to the numerous young people in care, caregivers, lead hands, practitioners, supervisors, quality-assurance staff, executive personnel, and OnLAC research assistants who have contributed much to the OnLAC project since the beginning.</a:t>
            </a:r>
            <a:endParaRPr lang="en-US" altLang="en-US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Contact</a:t>
            </a:r>
            <a:endParaRPr lang="en-US" altLang="en-US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276872"/>
            <a:ext cx="7990656" cy="3133328"/>
          </a:xfrm>
        </p:spPr>
        <p:txBody>
          <a:bodyPr/>
          <a:lstStyle/>
          <a:p>
            <a:pPr>
              <a:buFontTx/>
              <a:buNone/>
            </a:pPr>
            <a:r>
              <a:rPr lang="en-CA" altLang="en-US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Meagan Miller </a:t>
            </a:r>
            <a:r>
              <a:rPr lang="en-CA" altLang="en-US" dirty="0">
                <a:latin typeface="Verdana" panose="020B0604030504040204" pitchFamily="34" charset="0"/>
                <a:ea typeface="ＭＳ Ｐゴシック" panose="020B0600070205080204" pitchFamily="34" charset="-128"/>
                <a:hlinkClick r:id="rId2"/>
              </a:rPr>
              <a:t>mmiller@uottawa.ca</a:t>
            </a:r>
            <a:r>
              <a:rPr lang="en-CA" altLang="en-US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 </a:t>
            </a:r>
          </a:p>
          <a:p>
            <a:pPr>
              <a:buFontTx/>
              <a:buNone/>
            </a:pPr>
            <a:r>
              <a:rPr lang="en-CA" altLang="en-US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Ontario Looking After Children Research Associate</a:t>
            </a:r>
          </a:p>
          <a:p>
            <a:pPr marL="0" indent="0">
              <a:buNone/>
            </a:pPr>
            <a:r>
              <a:rPr lang="en-CA" dirty="0">
                <a:hlinkClick r:id="rId3"/>
              </a:rPr>
              <a:t>www.linkedin.com/in/millermeagan</a:t>
            </a:r>
            <a:endParaRPr lang="en-CA" dirty="0"/>
          </a:p>
          <a:p>
            <a:pPr marL="0" indent="0">
              <a:buNone/>
            </a:pPr>
            <a:br>
              <a:rPr lang="en-CA" dirty="0"/>
            </a:br>
            <a:r>
              <a:rPr lang="en-CA" altLang="en-US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Centre for Research on Educational and Community Services </a:t>
            </a:r>
            <a:r>
              <a:rPr lang="en-US" altLang="en-US" dirty="0">
                <a:latin typeface="Verdana" panose="020B0604030504040204" pitchFamily="34" charset="0"/>
                <a:ea typeface="ＭＳ Ｐゴシック" panose="020B0600070205080204" pitchFamily="34" charset="-128"/>
                <a:hlinkClick r:id="rId4"/>
              </a:rPr>
              <a:t>https://ruor.uottawa.ca/handle/10393/37837</a:t>
            </a:r>
            <a:endParaRPr lang="en-US" altLang="en-US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pPr>
              <a:buFontTx/>
              <a:buNone/>
            </a:pPr>
            <a:r>
              <a:rPr lang="en-CA" altLang="en-US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University of Ottawa, Ottawa, Canada</a:t>
            </a:r>
          </a:p>
          <a:p>
            <a:pPr>
              <a:buFontTx/>
              <a:buNone/>
            </a:pPr>
            <a:endParaRPr lang="en-US" altLang="en-US" sz="16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BD3BF6-1ED5-4342-92A5-512B2546173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3" y="1196752"/>
            <a:ext cx="4046217" cy="4329452"/>
          </a:xfrm>
          <a:prstGeom prst="rect">
            <a:avLst/>
          </a:prstGeom>
        </p:spPr>
      </p:pic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81000"/>
            <a:ext cx="6911975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Ontario, Canada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85800" y="1196752"/>
            <a:ext cx="77724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None/>
            </a:pPr>
            <a:endParaRPr lang="en-CA" alt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0AF0D25-A888-47DE-9289-C5DD6E42E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851771"/>
              </p:ext>
            </p:extLst>
          </p:nvPr>
        </p:nvGraphicFramePr>
        <p:xfrm>
          <a:off x="4835571" y="949929"/>
          <a:ext cx="3048000" cy="4633248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16938812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040557676"/>
                    </a:ext>
                  </a:extLst>
                </a:gridCol>
              </a:tblGrid>
              <a:tr h="499146">
                <a:tc gridSpan="2">
                  <a:txBody>
                    <a:bodyPr/>
                    <a:lstStyle/>
                    <a:p>
                      <a:pPr algn="ctr"/>
                      <a:r>
                        <a:rPr lang="en-CA" dirty="0"/>
                        <a:t>AREA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369014"/>
                  </a:ext>
                </a:extLst>
              </a:tr>
              <a:tr h="499146">
                <a:tc>
                  <a:txBody>
                    <a:bodyPr/>
                    <a:lstStyle/>
                    <a:p>
                      <a:r>
                        <a:rPr lang="en-CA" dirty="0"/>
                        <a:t>Portugal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dirty="0"/>
                        <a:t>91,568 km</a:t>
                      </a:r>
                      <a:r>
                        <a:rPr lang="en-CA" baseline="30000" dirty="0"/>
                        <a:t>2</a:t>
                      </a:r>
                      <a:endParaRPr lang="en-C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169718"/>
                  </a:ext>
                </a:extLst>
              </a:tr>
              <a:tr h="499146">
                <a:tc>
                  <a:txBody>
                    <a:bodyPr/>
                    <a:lstStyle/>
                    <a:p>
                      <a:r>
                        <a:rPr lang="en-CA" dirty="0"/>
                        <a:t>Spain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dirty="0"/>
                        <a:t>505,990 km</a:t>
                      </a:r>
                      <a:r>
                        <a:rPr lang="en-CA" baseline="30000" dirty="0"/>
                        <a:t>2</a:t>
                      </a:r>
                      <a:endParaRPr lang="en-C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8991280"/>
                  </a:ext>
                </a:extLst>
              </a:tr>
              <a:tr h="499146">
                <a:tc>
                  <a:txBody>
                    <a:bodyPr/>
                    <a:lstStyle/>
                    <a:p>
                      <a:r>
                        <a:rPr lang="en-CA" dirty="0"/>
                        <a:t>United</a:t>
                      </a:r>
                      <a:r>
                        <a:rPr lang="en-CA" baseline="0" dirty="0"/>
                        <a:t> Kingdom</a:t>
                      </a:r>
                      <a:endParaRPr lang="en-C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dirty="0"/>
                        <a:t>244,820 km</a:t>
                      </a:r>
                      <a:r>
                        <a:rPr lang="en-CA" baseline="30000" dirty="0"/>
                        <a:t>2</a:t>
                      </a:r>
                      <a:endParaRPr lang="en-C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295404"/>
                  </a:ext>
                </a:extLst>
              </a:tr>
              <a:tr h="499146">
                <a:tc>
                  <a:txBody>
                    <a:bodyPr/>
                    <a:lstStyle/>
                    <a:p>
                      <a:r>
                        <a:rPr lang="en-CA" dirty="0"/>
                        <a:t>Denmark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dirty="0"/>
                        <a:t>44,493 km</a:t>
                      </a:r>
                      <a:r>
                        <a:rPr lang="en-CA" baseline="30000" dirty="0"/>
                        <a:t>2</a:t>
                      </a:r>
                      <a:endParaRPr lang="en-C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503191"/>
                  </a:ext>
                </a:extLst>
              </a:tr>
              <a:tr h="499146">
                <a:tc>
                  <a:txBody>
                    <a:bodyPr/>
                    <a:lstStyle/>
                    <a:p>
                      <a:r>
                        <a:rPr lang="en-CA" dirty="0"/>
                        <a:t>Belgium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dirty="0"/>
                        <a:t>30,510 km</a:t>
                      </a:r>
                      <a:r>
                        <a:rPr lang="en-CA" baseline="30000" dirty="0"/>
                        <a:t>2</a:t>
                      </a:r>
                      <a:endParaRPr lang="en-C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6380138"/>
                  </a:ext>
                </a:extLst>
              </a:tr>
              <a:tr h="499146">
                <a:tc>
                  <a:txBody>
                    <a:bodyPr/>
                    <a:lstStyle/>
                    <a:p>
                      <a:r>
                        <a:rPr lang="en-CA" dirty="0"/>
                        <a:t>Malta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dirty="0"/>
                        <a:t>316 km</a:t>
                      </a:r>
                      <a:r>
                        <a:rPr lang="en-CA" baseline="30000" dirty="0"/>
                        <a:t>2</a:t>
                      </a:r>
                      <a:endParaRPr lang="en-C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2681995"/>
                  </a:ext>
                </a:extLst>
              </a:tr>
              <a:tr h="499146">
                <a:tc>
                  <a:txBody>
                    <a:bodyPr/>
                    <a:lstStyle/>
                    <a:p>
                      <a:pPr algn="r"/>
                      <a:r>
                        <a:rPr lang="en-CA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dirty="0"/>
                        <a:t>44 km</a:t>
                      </a:r>
                      <a:r>
                        <a:rPr lang="en-CA" baseline="30000" dirty="0"/>
                        <a:t>2</a:t>
                      </a:r>
                      <a:endParaRPr lang="en-C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2891769"/>
                  </a:ext>
                </a:extLst>
              </a:tr>
              <a:tr h="499146"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bg1"/>
                          </a:solidFill>
                        </a:rPr>
                        <a:t>Ontario</a:t>
                      </a:r>
                    </a:p>
                  </a:txBody>
                  <a:tcPr anchor="ctr"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>
                          <a:solidFill>
                            <a:schemeClr val="bg1"/>
                          </a:solidFill>
                        </a:rPr>
                        <a:t>917,741 km</a:t>
                      </a:r>
                      <a:r>
                        <a:rPr lang="en-CA" b="1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CA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01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7075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6553200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Ontario, Canada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4376606-425F-4E5C-B5D1-7B05E9542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1268760"/>
            <a:ext cx="4464496" cy="418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694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81000"/>
            <a:ext cx="6911975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OnLAC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85800" y="1161021"/>
            <a:ext cx="7772400" cy="453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dirty="0"/>
              <a:t>Mandated in Ontario to assess service needs and developmental outcomes of young people in care</a:t>
            </a:r>
          </a:p>
          <a:p>
            <a:r>
              <a:rPr lang="en-CA" altLang="en-US" dirty="0"/>
              <a:t>Uses Second Canadian Adaptation of Assessment and Action Record (AAR-C2-2016)</a:t>
            </a:r>
          </a:p>
          <a:p>
            <a:pPr lvl="1"/>
            <a:r>
              <a:rPr lang="en-CA" altLang="en-US" dirty="0"/>
              <a:t>Seven developmental dimensions:</a:t>
            </a:r>
          </a:p>
          <a:p>
            <a:pPr marL="457200" lvl="1" indent="0">
              <a:buNone/>
            </a:pPr>
            <a:endParaRPr lang="en-CA" altLang="en-US" dirty="0"/>
          </a:p>
          <a:p>
            <a:pPr marL="1371600" lvl="2" indent="-457200">
              <a:buFont typeface="+mj-lt"/>
              <a:buAutoNum type="arabicPeriod"/>
            </a:pPr>
            <a:r>
              <a:rPr lang="en-CA" altLang="en-US" sz="1200" dirty="0"/>
              <a:t>Health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CA" altLang="en-US" sz="1200" dirty="0"/>
              <a:t>Education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CA" altLang="en-US" sz="1200" dirty="0"/>
              <a:t>Identity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CA" altLang="en-US" sz="1200" dirty="0"/>
              <a:t>Family &amp; Social Relationships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CA" altLang="en-US" sz="1200" dirty="0"/>
              <a:t>Social Presentation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CA" altLang="en-US" sz="1200" dirty="0"/>
              <a:t>Emotional &amp; Behavioural Development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CA" altLang="en-US" sz="1200" dirty="0"/>
              <a:t>Motor &amp; Social Development</a:t>
            </a:r>
          </a:p>
          <a:p>
            <a:pPr marL="914400" lvl="2" indent="0">
              <a:buNone/>
            </a:pPr>
            <a:endParaRPr lang="en-CA" altLang="en-US" sz="1200" dirty="0"/>
          </a:p>
          <a:p>
            <a:r>
              <a:rPr lang="en-CA" altLang="en-US" dirty="0"/>
              <a:t>18th year of data collection (2001-present)</a:t>
            </a:r>
          </a:p>
        </p:txBody>
      </p:sp>
    </p:spTree>
    <p:extLst>
      <p:ext uri="{BB962C8B-B14F-4D97-AF65-F5344CB8AC3E}">
        <p14:creationId xmlns:p14="http://schemas.microsoft.com/office/powerpoint/2010/main" val="2950085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51520"/>
            <a:ext cx="7056586" cy="914400"/>
          </a:xfrm>
        </p:spPr>
        <p:txBody>
          <a:bodyPr vert="horz"/>
          <a:lstStyle/>
          <a:p>
            <a:r>
              <a:rPr lang="en-CA" altLang="en-US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Ages &amp; Stages Questionnaires®, Third Edition (ASQ®-3)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85800" y="1196752"/>
            <a:ext cx="77724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None/>
            </a:pPr>
            <a:endParaRPr lang="en-CA" altLang="en-US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8C78074-D146-4DE3-A26E-8544FE50C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772816"/>
            <a:ext cx="82423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dirty="0"/>
              <a:t>Caregiver-completed screening tool for infants aged 1 month to children aged 66 months (5.5 years)</a:t>
            </a:r>
          </a:p>
          <a:p>
            <a:pPr lvl="1"/>
            <a:r>
              <a:rPr lang="en-CA" altLang="en-US" sz="1600" dirty="0"/>
              <a:t>21 age-interval questionnaires, 19 included in the AAR-C2-2016 (6- to 60-months)</a:t>
            </a:r>
          </a:p>
          <a:p>
            <a:pPr marL="457200" lvl="1" indent="0">
              <a:buNone/>
            </a:pPr>
            <a:endParaRPr lang="en-CA" altLang="en-US" sz="1600" dirty="0"/>
          </a:p>
          <a:p>
            <a:r>
              <a:rPr lang="en-CA" altLang="en-US" dirty="0"/>
              <a:t>Five developmental domain scales in each questionnaire:</a:t>
            </a:r>
          </a:p>
          <a:p>
            <a:pPr marL="0" indent="0">
              <a:buNone/>
            </a:pPr>
            <a:r>
              <a:rPr lang="en-CA" altLang="en-US" sz="1800" dirty="0"/>
              <a:t>    </a:t>
            </a:r>
            <a:r>
              <a:rPr lang="en-CA" altLang="en-US" sz="1600" dirty="0"/>
              <a:t>Communication	Fine motor 	Personal-social development</a:t>
            </a:r>
          </a:p>
          <a:p>
            <a:pPr marL="0" indent="0">
              <a:buNone/>
            </a:pPr>
            <a:r>
              <a:rPr lang="en-CA" altLang="en-US" sz="1600" dirty="0"/>
              <a:t>     Gross motor		Problem solving</a:t>
            </a:r>
          </a:p>
          <a:p>
            <a:pPr marL="0" indent="0">
              <a:buNone/>
            </a:pPr>
            <a:endParaRPr lang="en-CA" altLang="en-US" sz="1800" dirty="0"/>
          </a:p>
          <a:p>
            <a:r>
              <a:rPr lang="en-CA" altLang="en-US" dirty="0"/>
              <a:t>Higher score = greater development in specific domain</a:t>
            </a:r>
          </a:p>
        </p:txBody>
      </p:sp>
    </p:spTree>
    <p:extLst>
      <p:ext uri="{BB962C8B-B14F-4D97-AF65-F5344CB8AC3E}">
        <p14:creationId xmlns:p14="http://schemas.microsoft.com/office/powerpoint/2010/main" val="3407166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81000"/>
            <a:ext cx="7056586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Purpose of the current exploratory study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85800" y="1557338"/>
            <a:ext cx="7772400" cy="201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>
              <a:buFont typeface="+mj-lt"/>
              <a:buAutoNum type="arabicPeriod"/>
            </a:pPr>
            <a:endParaRPr lang="en-CA" alt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84FA340-F7CE-4205-AAB3-80C9BE792261}"/>
              </a:ext>
            </a:extLst>
          </p:cNvPr>
          <p:cNvSpPr/>
          <p:nvPr/>
        </p:nvSpPr>
        <p:spPr>
          <a:xfrm>
            <a:off x="539750" y="1556924"/>
            <a:ext cx="80645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i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Phase I: </a:t>
            </a:r>
            <a:r>
              <a:rPr lang="en-CA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examine and explain the relationship between the five domains of development measured by the Ages &amp; Stages Questionnaire®, Third Edition</a:t>
            </a:r>
          </a:p>
          <a:p>
            <a:endParaRPr lang="en-CA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CA" i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Phase II: </a:t>
            </a:r>
            <a:r>
              <a:rPr lang="en-CA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provide decision-makers (practitioners, caregivers, and policy-makers) with evidence of demographic, risk, and protective factors affecting overall development for children in care.</a:t>
            </a:r>
            <a:endParaRPr lang="en-CA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613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48894" y="339257"/>
            <a:ext cx="7056586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Phase I: Research question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85800" y="1196752"/>
            <a:ext cx="77724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None/>
            </a:pPr>
            <a:endParaRPr lang="en-CA" altLang="en-US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8C78074-D146-4DE3-A26E-8544FE50C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894" y="1423172"/>
            <a:ext cx="8184388" cy="61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None/>
            </a:pPr>
            <a:r>
              <a:rPr lang="en-CA" altLang="en-US" sz="2400" dirty="0"/>
              <a:t>Is it possible to simplify ASQ®-3 data?</a:t>
            </a:r>
          </a:p>
          <a:p>
            <a:pPr marL="0" indent="0">
              <a:buNone/>
            </a:pPr>
            <a:endParaRPr lang="en-CA" altLang="en-US" sz="1800" dirty="0"/>
          </a:p>
          <a:p>
            <a:pPr marL="0" indent="0">
              <a:buNone/>
            </a:pPr>
            <a:endParaRPr lang="en-CA" alt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0D60F9-C360-4F1F-A346-363AE83D1B63}"/>
              </a:ext>
            </a:extLst>
          </p:cNvPr>
          <p:cNvSpPr/>
          <p:nvPr/>
        </p:nvSpPr>
        <p:spPr bwMode="auto">
          <a:xfrm>
            <a:off x="3564396" y="4736152"/>
            <a:ext cx="1861200" cy="1861200"/>
          </a:xfrm>
          <a:prstGeom prst="ellipse">
            <a:avLst/>
          </a:prstGeom>
          <a:solidFill>
            <a:srgbClr val="113758"/>
          </a:solidFill>
          <a:ln w="9525" cap="flat" cmpd="sng" algn="ctr">
            <a:solidFill>
              <a:srgbClr val="11371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Fine motor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38012B7-F767-42C6-858A-47B7DB597DA7}"/>
              </a:ext>
            </a:extLst>
          </p:cNvPr>
          <p:cNvSpPr/>
          <p:nvPr/>
        </p:nvSpPr>
        <p:spPr bwMode="auto">
          <a:xfrm>
            <a:off x="771932" y="2230788"/>
            <a:ext cx="1862794" cy="1861200"/>
          </a:xfrm>
          <a:prstGeom prst="ellipse">
            <a:avLst/>
          </a:prstGeom>
          <a:solidFill>
            <a:srgbClr val="2D95EC"/>
          </a:solidFill>
          <a:ln w="9525" cap="flat" cmpd="sng" algn="ctr">
            <a:solidFill>
              <a:srgbClr val="2D95E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i="0" u="none" strike="noStrike" normalizeH="0" baseline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Communication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DB82629-0A77-4417-9280-6B1CE499BC67}"/>
              </a:ext>
            </a:extLst>
          </p:cNvPr>
          <p:cNvSpPr/>
          <p:nvPr/>
        </p:nvSpPr>
        <p:spPr bwMode="auto">
          <a:xfrm>
            <a:off x="771932" y="4263765"/>
            <a:ext cx="1861200" cy="1861200"/>
          </a:xfrm>
          <a:prstGeom prst="ellipse">
            <a:avLst/>
          </a:prstGeom>
          <a:solidFill>
            <a:srgbClr val="174A76"/>
          </a:solidFill>
          <a:ln w="9525" cap="flat" cmpd="sng" algn="ctr">
            <a:solidFill>
              <a:srgbClr val="174A7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Gross</a:t>
            </a:r>
            <a:r>
              <a:rPr lang="en-CA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motor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E243DB0-BDC2-4C9A-BE86-D6E869C443E5}"/>
              </a:ext>
            </a:extLst>
          </p:cNvPr>
          <p:cNvSpPr/>
          <p:nvPr/>
        </p:nvSpPr>
        <p:spPr bwMode="auto">
          <a:xfrm>
            <a:off x="6356861" y="4343936"/>
            <a:ext cx="1861200" cy="1861200"/>
          </a:xfrm>
          <a:prstGeom prst="ellipse">
            <a:avLst/>
          </a:prstGeom>
          <a:solidFill>
            <a:srgbClr val="97CAF6"/>
          </a:solidFill>
          <a:ln w="9525" cap="flat" cmpd="sng" algn="ctr">
            <a:solidFill>
              <a:srgbClr val="97CAF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Problem solving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890CD2E-0616-4B41-81EA-0571C893E0B2}"/>
              </a:ext>
            </a:extLst>
          </p:cNvPr>
          <p:cNvSpPr/>
          <p:nvPr/>
        </p:nvSpPr>
        <p:spPr bwMode="auto">
          <a:xfrm>
            <a:off x="6315074" y="2277624"/>
            <a:ext cx="1861200" cy="1861200"/>
          </a:xfrm>
          <a:prstGeom prst="ellipse">
            <a:avLst/>
          </a:prstGeom>
          <a:solidFill>
            <a:srgbClr val="216FB1"/>
          </a:solidFill>
          <a:ln w="9525" cap="flat" cmpd="sng" algn="ctr">
            <a:solidFill>
              <a:srgbClr val="216FB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Personal-social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kumimoji="0" lang="en-CA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evelopment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E64951D-4A79-45CB-A0F2-2E37E59CC8AA}"/>
              </a:ext>
            </a:extLst>
          </p:cNvPr>
          <p:cNvGrpSpPr/>
          <p:nvPr/>
        </p:nvGrpSpPr>
        <p:grpSpPr>
          <a:xfrm>
            <a:off x="2360566" y="2146394"/>
            <a:ext cx="4268861" cy="2632942"/>
            <a:chOff x="2360566" y="2103210"/>
            <a:chExt cx="4268861" cy="263294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F5DCA29-E947-4C82-9F8D-694AAEBFD2CC}"/>
                </a:ext>
              </a:extLst>
            </p:cNvPr>
            <p:cNvSpPr/>
            <p:nvPr/>
          </p:nvSpPr>
          <p:spPr bwMode="auto">
            <a:xfrm>
              <a:off x="3214900" y="2103210"/>
              <a:ext cx="2520000" cy="2520000"/>
            </a:xfrm>
            <a:prstGeom prst="ellipse">
              <a:avLst/>
            </a:prstGeom>
            <a:solidFill>
              <a:srgbClr val="9B172F"/>
            </a:solidFill>
            <a:ln w="9525" cap="flat" cmpd="sng" algn="ctr">
              <a:solidFill>
                <a:srgbClr val="9B172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5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???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015C153-7163-45A5-AEFF-D7499037E4E3}"/>
                </a:ext>
              </a:extLst>
            </p:cNvPr>
            <p:cNvCxnSpPr>
              <a:stCxn id="13" idx="6"/>
            </p:cNvCxnSpPr>
            <p:nvPr/>
          </p:nvCxnSpPr>
          <p:spPr bwMode="auto">
            <a:xfrm>
              <a:off x="2634726" y="3161388"/>
              <a:ext cx="1217194" cy="310796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EB4F575-26BD-47A1-8403-7D5F16F99CF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97216" y="3165040"/>
              <a:ext cx="1126452" cy="26396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64469B80-C29F-4E26-9A67-49C000C5C67D}"/>
                </a:ext>
              </a:extLst>
            </p:cNvPr>
            <p:cNvCxnSpPr>
              <a:cxnSpLocks/>
              <a:stCxn id="14" idx="7"/>
            </p:cNvCxnSpPr>
            <p:nvPr/>
          </p:nvCxnSpPr>
          <p:spPr bwMode="auto">
            <a:xfrm flipV="1">
              <a:off x="2360566" y="3860712"/>
              <a:ext cx="1491354" cy="675619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133F757-55FF-4225-90DE-6B1E9F7F1B76}"/>
                </a:ext>
              </a:extLst>
            </p:cNvPr>
            <p:cNvCxnSpPr>
              <a:cxnSpLocks/>
              <a:stCxn id="15" idx="1"/>
            </p:cNvCxnSpPr>
            <p:nvPr/>
          </p:nvCxnSpPr>
          <p:spPr bwMode="auto">
            <a:xfrm flipH="1" flipV="1">
              <a:off x="5197216" y="3855331"/>
              <a:ext cx="1432211" cy="761171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6C55E6E4-0FAC-41A4-8EE6-9EAFAAA138F2}"/>
                </a:ext>
              </a:extLst>
            </p:cNvPr>
            <p:cNvCxnSpPr>
              <a:cxnSpLocks/>
              <a:stCxn id="12" idx="0"/>
            </p:cNvCxnSpPr>
            <p:nvPr/>
          </p:nvCxnSpPr>
          <p:spPr bwMode="auto">
            <a:xfrm flipV="1">
              <a:off x="4494996" y="3947098"/>
              <a:ext cx="0" cy="789054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979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81000"/>
            <a:ext cx="7056586" cy="914400"/>
          </a:xfrm>
        </p:spPr>
        <p:txBody>
          <a:bodyPr vert="horz"/>
          <a:lstStyle/>
          <a:p>
            <a:r>
              <a:rPr lang="en-CA" altLang="en-US" sz="3200" dirty="0">
                <a:latin typeface="Verdana" panose="020B0604030504040204" pitchFamily="34" charset="0"/>
                <a:ea typeface="ＭＳ Ｐゴシック" panose="020B0600070205080204" pitchFamily="34" charset="-128"/>
              </a:rPr>
              <a:t>Phase I sample</a:t>
            </a:r>
            <a:endParaRPr lang="en-US" altLang="en-US" sz="3200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85800" y="1196752"/>
            <a:ext cx="77724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None/>
            </a:pPr>
            <a:endParaRPr lang="en-CA" altLang="en-US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8C78074-D146-4DE3-A26E-8544FE50C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772816"/>
            <a:ext cx="74866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2400" dirty="0"/>
              <a:t>Cross-sectional sample </a:t>
            </a:r>
          </a:p>
          <a:p>
            <a:r>
              <a:rPr lang="en-CA" altLang="en-US" sz="2400" dirty="0"/>
              <a:t>OnLAC years 2016-2017</a:t>
            </a:r>
          </a:p>
          <a:p>
            <a:r>
              <a:rPr lang="en-CA" altLang="en-US" sz="2400" i="1" dirty="0"/>
              <a:t>N</a:t>
            </a:r>
            <a:r>
              <a:rPr lang="en-CA" altLang="en-US" sz="2400" dirty="0"/>
              <a:t> = 1,459 children</a:t>
            </a:r>
          </a:p>
          <a:p>
            <a:r>
              <a:rPr lang="en-CA" altLang="en-US" sz="2400" dirty="0"/>
              <a:t>Aged 8 months to 5 years (mean 2.3 years)</a:t>
            </a:r>
          </a:p>
          <a:p>
            <a:r>
              <a:rPr lang="en-CA" altLang="en-US" sz="2400" dirty="0"/>
              <a:t>53.6% male, 46.4% female</a:t>
            </a:r>
          </a:p>
          <a:p>
            <a:endParaRPr lang="en-CA" altLang="en-US" dirty="0"/>
          </a:p>
          <a:p>
            <a:endParaRPr lang="en-CA" altLang="en-US" i="1" dirty="0"/>
          </a:p>
          <a:p>
            <a:pPr marL="0" indent="0">
              <a:buNone/>
            </a:pPr>
            <a:endParaRPr lang="en-CA" altLang="en-US" i="1" dirty="0"/>
          </a:p>
        </p:txBody>
      </p:sp>
    </p:spTree>
    <p:extLst>
      <p:ext uri="{BB962C8B-B14F-4D97-AF65-F5344CB8AC3E}">
        <p14:creationId xmlns:p14="http://schemas.microsoft.com/office/powerpoint/2010/main" val="3322299512"/>
      </p:ext>
    </p:extLst>
  </p:cSld>
  <p:clrMapOvr>
    <a:masterClrMapping/>
  </p:clrMapOvr>
</p:sld>
</file>

<file path=ppt/theme/theme1.xml><?xml version="1.0" encoding="utf-8"?>
<a:theme xmlns:a="http://schemas.openxmlformats.org/drawingml/2006/main" name="12_uOttawa-powerpoint-template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Garne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lnDef>
  </a:objectDefaults>
  <a:extraClrSchemeLst>
    <a:extraClrScheme>
      <a:clrScheme name="Garn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rne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6809</TotalTime>
  <Words>804</Words>
  <Application>Microsoft Office PowerPoint</Application>
  <PresentationFormat>On-screen Show (4:3)</PresentationFormat>
  <Paragraphs>230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ＭＳ Ｐゴシック</vt:lpstr>
      <vt:lpstr>Arial</vt:lpstr>
      <vt:lpstr>Arial Black</vt:lpstr>
      <vt:lpstr>Cambria Math</vt:lpstr>
      <vt:lpstr>Times</vt:lpstr>
      <vt:lpstr>Verdana</vt:lpstr>
      <vt:lpstr>12_uOttawa-powerpoint-template</vt:lpstr>
      <vt:lpstr>A holistic approach to child development: factors influencing overall development in children in care in Ontario, Canada</vt:lpstr>
      <vt:lpstr>Outline</vt:lpstr>
      <vt:lpstr>Ontario, Canada</vt:lpstr>
      <vt:lpstr>Ontario, Canada</vt:lpstr>
      <vt:lpstr>OnLAC</vt:lpstr>
      <vt:lpstr>Ages &amp; Stages Questionnaires®, Third Edition (ASQ®-3)</vt:lpstr>
      <vt:lpstr>Purpose of the current exploratory study</vt:lpstr>
      <vt:lpstr>Phase I: Research question</vt:lpstr>
      <vt:lpstr>Phase I sample</vt:lpstr>
      <vt:lpstr>Phase I results Exploratory factor analysis</vt:lpstr>
      <vt:lpstr>Phase I results Factor loadings</vt:lpstr>
      <vt:lpstr>Phase I results Exploratory factor analysis</vt:lpstr>
      <vt:lpstr>Phase I conclusion</vt:lpstr>
      <vt:lpstr>Phase II overall development sample</vt:lpstr>
      <vt:lpstr>Phase II overall development predictors</vt:lpstr>
      <vt:lpstr>Phase II overall development regression results</vt:lpstr>
      <vt:lpstr>Phase II summary of significant predictors of overall development</vt:lpstr>
      <vt:lpstr>Implications</vt:lpstr>
      <vt:lpstr>Implications for caregivers and child welfare practitioners</vt:lpstr>
      <vt:lpstr>Acknowledgements</vt:lpstr>
      <vt:lpstr>Contact</vt:lpstr>
    </vt:vector>
  </TitlesOfParts>
  <Company>University of Ottawa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 mental health in young people in care: Findings from a new measure</dc:title>
  <dc:creator>COE Master</dc:creator>
  <cp:lastModifiedBy>Meagan Miller</cp:lastModifiedBy>
  <cp:revision>264</cp:revision>
  <dcterms:created xsi:type="dcterms:W3CDTF">2012-07-23T15:00:55Z</dcterms:created>
  <dcterms:modified xsi:type="dcterms:W3CDTF">2018-09-14T18:14:30Z</dcterms:modified>
</cp:coreProperties>
</file>