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40325675" cy="40325675"/>
  <p:notesSz cx="6858000" cy="9144000"/>
  <p:defaultTextStyle>
    <a:defPPr>
      <a:defRPr lang="en-US"/>
    </a:defPPr>
    <a:lvl1pPr marL="0" algn="l" defTabSz="4608279" rtl="0" eaLnBrk="1" latinLnBrk="0" hangingPunct="1">
      <a:defRPr sz="9100" kern="1200">
        <a:solidFill>
          <a:schemeClr val="tx1"/>
        </a:solidFill>
        <a:latin typeface="+mn-lt"/>
        <a:ea typeface="+mn-ea"/>
        <a:cs typeface="+mn-cs"/>
      </a:defRPr>
    </a:lvl1pPr>
    <a:lvl2pPr marL="2304142" algn="l" defTabSz="4608279" rtl="0" eaLnBrk="1" latinLnBrk="0" hangingPunct="1">
      <a:defRPr sz="9100" kern="1200">
        <a:solidFill>
          <a:schemeClr val="tx1"/>
        </a:solidFill>
        <a:latin typeface="+mn-lt"/>
        <a:ea typeface="+mn-ea"/>
        <a:cs typeface="+mn-cs"/>
      </a:defRPr>
    </a:lvl2pPr>
    <a:lvl3pPr marL="4608279" algn="l" defTabSz="4608279" rtl="0" eaLnBrk="1" latinLnBrk="0" hangingPunct="1">
      <a:defRPr sz="9100" kern="1200">
        <a:solidFill>
          <a:schemeClr val="tx1"/>
        </a:solidFill>
        <a:latin typeface="+mn-lt"/>
        <a:ea typeface="+mn-ea"/>
        <a:cs typeface="+mn-cs"/>
      </a:defRPr>
    </a:lvl3pPr>
    <a:lvl4pPr marL="6912420" algn="l" defTabSz="4608279" rtl="0" eaLnBrk="1" latinLnBrk="0" hangingPunct="1">
      <a:defRPr sz="9100" kern="1200">
        <a:solidFill>
          <a:schemeClr val="tx1"/>
        </a:solidFill>
        <a:latin typeface="+mn-lt"/>
        <a:ea typeface="+mn-ea"/>
        <a:cs typeface="+mn-cs"/>
      </a:defRPr>
    </a:lvl4pPr>
    <a:lvl5pPr marL="9216562" algn="l" defTabSz="4608279" rtl="0" eaLnBrk="1" latinLnBrk="0" hangingPunct="1">
      <a:defRPr sz="9100" kern="1200">
        <a:solidFill>
          <a:schemeClr val="tx1"/>
        </a:solidFill>
        <a:latin typeface="+mn-lt"/>
        <a:ea typeface="+mn-ea"/>
        <a:cs typeface="+mn-cs"/>
      </a:defRPr>
    </a:lvl5pPr>
    <a:lvl6pPr marL="11520704" algn="l" defTabSz="4608279" rtl="0" eaLnBrk="1" latinLnBrk="0" hangingPunct="1">
      <a:defRPr sz="9100" kern="1200">
        <a:solidFill>
          <a:schemeClr val="tx1"/>
        </a:solidFill>
        <a:latin typeface="+mn-lt"/>
        <a:ea typeface="+mn-ea"/>
        <a:cs typeface="+mn-cs"/>
      </a:defRPr>
    </a:lvl6pPr>
    <a:lvl7pPr marL="13824841" algn="l" defTabSz="4608279" rtl="0" eaLnBrk="1" latinLnBrk="0" hangingPunct="1">
      <a:defRPr sz="9100" kern="1200">
        <a:solidFill>
          <a:schemeClr val="tx1"/>
        </a:solidFill>
        <a:latin typeface="+mn-lt"/>
        <a:ea typeface="+mn-ea"/>
        <a:cs typeface="+mn-cs"/>
      </a:defRPr>
    </a:lvl7pPr>
    <a:lvl8pPr marL="16128983" algn="l" defTabSz="4608279" rtl="0" eaLnBrk="1" latinLnBrk="0" hangingPunct="1">
      <a:defRPr sz="9100" kern="1200">
        <a:solidFill>
          <a:schemeClr val="tx1"/>
        </a:solidFill>
        <a:latin typeface="+mn-lt"/>
        <a:ea typeface="+mn-ea"/>
        <a:cs typeface="+mn-cs"/>
      </a:defRPr>
    </a:lvl8pPr>
    <a:lvl9pPr marL="18433125" algn="l" defTabSz="4608279" rtl="0" eaLnBrk="1" latinLnBrk="0" hangingPunct="1">
      <a:defRPr sz="91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E265"/>
    <a:srgbClr val="9090FE"/>
    <a:srgbClr val="5F5FFD"/>
    <a:srgbClr val="FFCC00"/>
    <a:srgbClr val="FF99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10" d="100"/>
          <a:sy n="10" d="100"/>
        </p:scale>
        <p:origin x="-2112" y="-240"/>
      </p:cViewPr>
      <p:guideLst>
        <p:guide orient="horz" pos="12701"/>
        <p:guide pos="12701"/>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24426" y="12527099"/>
            <a:ext cx="34276824" cy="8643883"/>
          </a:xfrm>
        </p:spPr>
        <p:txBody>
          <a:bodyPr/>
          <a:lstStyle/>
          <a:p>
            <a:r>
              <a:rPr lang="en-US" smtClean="0"/>
              <a:t>Click to edit Master title style</a:t>
            </a:r>
            <a:endParaRPr lang="en-CA"/>
          </a:p>
        </p:txBody>
      </p:sp>
      <p:sp>
        <p:nvSpPr>
          <p:cNvPr id="3" name="Subtitle 2"/>
          <p:cNvSpPr>
            <a:spLocks noGrp="1"/>
          </p:cNvSpPr>
          <p:nvPr>
            <p:ph type="subTitle" idx="1"/>
          </p:nvPr>
        </p:nvSpPr>
        <p:spPr>
          <a:xfrm>
            <a:off x="6048851" y="22851216"/>
            <a:ext cx="28227973" cy="10305450"/>
          </a:xfrm>
        </p:spPr>
        <p:txBody>
          <a:bodyPr/>
          <a:lstStyle>
            <a:lvl1pPr marL="0" indent="0" algn="ctr">
              <a:buNone/>
              <a:defRPr>
                <a:solidFill>
                  <a:schemeClr val="tx1">
                    <a:tint val="75000"/>
                  </a:schemeClr>
                </a:solidFill>
              </a:defRPr>
            </a:lvl1pPr>
            <a:lvl2pPr marL="2304288" indent="0" algn="ctr">
              <a:buNone/>
              <a:defRPr>
                <a:solidFill>
                  <a:schemeClr val="tx1">
                    <a:tint val="75000"/>
                  </a:schemeClr>
                </a:solidFill>
              </a:defRPr>
            </a:lvl2pPr>
            <a:lvl3pPr marL="4608576" indent="0" algn="ctr">
              <a:buNone/>
              <a:defRPr>
                <a:solidFill>
                  <a:schemeClr val="tx1">
                    <a:tint val="75000"/>
                  </a:schemeClr>
                </a:solidFill>
              </a:defRPr>
            </a:lvl3pPr>
            <a:lvl4pPr marL="6912864" indent="0" algn="ctr">
              <a:buNone/>
              <a:defRPr>
                <a:solidFill>
                  <a:schemeClr val="tx1">
                    <a:tint val="75000"/>
                  </a:schemeClr>
                </a:solidFill>
              </a:defRPr>
            </a:lvl4pPr>
            <a:lvl5pPr marL="9217152" indent="0" algn="ctr">
              <a:buNone/>
              <a:defRPr>
                <a:solidFill>
                  <a:schemeClr val="tx1">
                    <a:tint val="75000"/>
                  </a:schemeClr>
                </a:solidFill>
              </a:defRPr>
            </a:lvl5pPr>
            <a:lvl6pPr marL="11521440" indent="0" algn="ctr">
              <a:buNone/>
              <a:defRPr>
                <a:solidFill>
                  <a:schemeClr val="tx1">
                    <a:tint val="75000"/>
                  </a:schemeClr>
                </a:solidFill>
              </a:defRPr>
            </a:lvl6pPr>
            <a:lvl7pPr marL="13825728" indent="0" algn="ctr">
              <a:buNone/>
              <a:defRPr>
                <a:solidFill>
                  <a:schemeClr val="tx1">
                    <a:tint val="75000"/>
                  </a:schemeClr>
                </a:solidFill>
              </a:defRPr>
            </a:lvl7pPr>
            <a:lvl8pPr marL="16130016" indent="0" algn="ctr">
              <a:buNone/>
              <a:defRPr>
                <a:solidFill>
                  <a:schemeClr val="tx1">
                    <a:tint val="75000"/>
                  </a:schemeClr>
                </a:solidFill>
              </a:defRPr>
            </a:lvl8pPr>
            <a:lvl9pPr marL="18434304"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AC93D6CD-3288-4ACF-BEC5-101D053BE34F}" type="datetimeFigureOut">
              <a:rPr lang="en-US" smtClean="0"/>
              <a:pPr/>
              <a:t>3/12/2016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44A621A-A57B-4A3B-AD2C-64623DE6EE46}" type="slidenum">
              <a:rPr lang="en-CA" smtClean="0"/>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AC93D6CD-3288-4ACF-BEC5-101D053BE34F}" type="datetimeFigureOut">
              <a:rPr lang="en-US" smtClean="0"/>
              <a:pPr/>
              <a:t>3/12/2016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44A621A-A57B-4A3B-AD2C-64623DE6EE46}"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9236114" y="1614900"/>
            <a:ext cx="9073277" cy="34407509"/>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2016284" y="1614900"/>
            <a:ext cx="26547736" cy="3440750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AC93D6CD-3288-4ACF-BEC5-101D053BE34F}" type="datetimeFigureOut">
              <a:rPr lang="en-US" smtClean="0"/>
              <a:pPr/>
              <a:t>3/12/2016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44A621A-A57B-4A3B-AD2C-64623DE6EE46}"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AC93D6CD-3288-4ACF-BEC5-101D053BE34F}" type="datetimeFigureOut">
              <a:rPr lang="en-US" smtClean="0"/>
              <a:pPr/>
              <a:t>3/12/2016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44A621A-A57B-4A3B-AD2C-64623DE6EE46}" type="slidenum">
              <a:rPr lang="en-CA" smtClean="0"/>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185450" y="25912983"/>
            <a:ext cx="34276824" cy="8009127"/>
          </a:xfrm>
        </p:spPr>
        <p:txBody>
          <a:bodyPr anchor="t"/>
          <a:lstStyle>
            <a:lvl1pPr algn="l">
              <a:defRPr sz="20200" b="1" cap="all"/>
            </a:lvl1pPr>
          </a:lstStyle>
          <a:p>
            <a:r>
              <a:rPr lang="en-US" smtClean="0"/>
              <a:t>Click to edit Master title style</a:t>
            </a:r>
            <a:endParaRPr lang="en-CA"/>
          </a:p>
        </p:txBody>
      </p:sp>
      <p:sp>
        <p:nvSpPr>
          <p:cNvPr id="3" name="Text Placeholder 2"/>
          <p:cNvSpPr>
            <a:spLocks noGrp="1"/>
          </p:cNvSpPr>
          <p:nvPr>
            <p:ph type="body" idx="1"/>
          </p:nvPr>
        </p:nvSpPr>
        <p:spPr>
          <a:xfrm>
            <a:off x="3185450" y="17091745"/>
            <a:ext cx="34276824" cy="8821238"/>
          </a:xfrm>
        </p:spPr>
        <p:txBody>
          <a:bodyPr anchor="b"/>
          <a:lstStyle>
            <a:lvl1pPr marL="0" indent="0">
              <a:buNone/>
              <a:defRPr sz="10100">
                <a:solidFill>
                  <a:schemeClr val="tx1">
                    <a:tint val="75000"/>
                  </a:schemeClr>
                </a:solidFill>
              </a:defRPr>
            </a:lvl1pPr>
            <a:lvl2pPr marL="2304288" indent="0">
              <a:buNone/>
              <a:defRPr sz="9100">
                <a:solidFill>
                  <a:schemeClr val="tx1">
                    <a:tint val="75000"/>
                  </a:schemeClr>
                </a:solidFill>
              </a:defRPr>
            </a:lvl2pPr>
            <a:lvl3pPr marL="4608576" indent="0">
              <a:buNone/>
              <a:defRPr sz="8100">
                <a:solidFill>
                  <a:schemeClr val="tx1">
                    <a:tint val="75000"/>
                  </a:schemeClr>
                </a:solidFill>
              </a:defRPr>
            </a:lvl3pPr>
            <a:lvl4pPr marL="6912864" indent="0">
              <a:buNone/>
              <a:defRPr sz="7100">
                <a:solidFill>
                  <a:schemeClr val="tx1">
                    <a:tint val="75000"/>
                  </a:schemeClr>
                </a:solidFill>
              </a:defRPr>
            </a:lvl4pPr>
            <a:lvl5pPr marL="9217152" indent="0">
              <a:buNone/>
              <a:defRPr sz="7100">
                <a:solidFill>
                  <a:schemeClr val="tx1">
                    <a:tint val="75000"/>
                  </a:schemeClr>
                </a:solidFill>
              </a:defRPr>
            </a:lvl5pPr>
            <a:lvl6pPr marL="11521440" indent="0">
              <a:buNone/>
              <a:defRPr sz="7100">
                <a:solidFill>
                  <a:schemeClr val="tx1">
                    <a:tint val="75000"/>
                  </a:schemeClr>
                </a:solidFill>
              </a:defRPr>
            </a:lvl6pPr>
            <a:lvl7pPr marL="13825728" indent="0">
              <a:buNone/>
              <a:defRPr sz="7100">
                <a:solidFill>
                  <a:schemeClr val="tx1">
                    <a:tint val="75000"/>
                  </a:schemeClr>
                </a:solidFill>
              </a:defRPr>
            </a:lvl7pPr>
            <a:lvl8pPr marL="16130016" indent="0">
              <a:buNone/>
              <a:defRPr sz="7100">
                <a:solidFill>
                  <a:schemeClr val="tx1">
                    <a:tint val="75000"/>
                  </a:schemeClr>
                </a:solidFill>
              </a:defRPr>
            </a:lvl8pPr>
            <a:lvl9pPr marL="18434304" indent="0">
              <a:buNone/>
              <a:defRPr sz="71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C93D6CD-3288-4ACF-BEC5-101D053BE34F}" type="datetimeFigureOut">
              <a:rPr lang="en-US" smtClean="0"/>
              <a:pPr/>
              <a:t>3/12/2016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44A621A-A57B-4A3B-AD2C-64623DE6EE46}" type="slidenum">
              <a:rPr lang="en-CA" smtClean="0"/>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2016284" y="9409327"/>
            <a:ext cx="17810506" cy="26613082"/>
          </a:xfrm>
        </p:spPr>
        <p:txBody>
          <a:bodyPr/>
          <a:lstStyle>
            <a:lvl1pPr>
              <a:defRPr sz="14100"/>
            </a:lvl1pPr>
            <a:lvl2pPr>
              <a:defRPr sz="12100"/>
            </a:lvl2pPr>
            <a:lvl3pPr>
              <a:defRPr sz="10100"/>
            </a:lvl3pPr>
            <a:lvl4pPr>
              <a:defRPr sz="9100"/>
            </a:lvl4pPr>
            <a:lvl5pPr>
              <a:defRPr sz="9100"/>
            </a:lvl5pPr>
            <a:lvl6pPr>
              <a:defRPr sz="9100"/>
            </a:lvl6pPr>
            <a:lvl7pPr>
              <a:defRPr sz="9100"/>
            </a:lvl7pPr>
            <a:lvl8pPr>
              <a:defRPr sz="9100"/>
            </a:lvl8pPr>
            <a:lvl9pPr>
              <a:defRPr sz="9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20498885" y="9409327"/>
            <a:ext cx="17810506" cy="26613082"/>
          </a:xfrm>
        </p:spPr>
        <p:txBody>
          <a:bodyPr/>
          <a:lstStyle>
            <a:lvl1pPr>
              <a:defRPr sz="14100"/>
            </a:lvl1pPr>
            <a:lvl2pPr>
              <a:defRPr sz="12100"/>
            </a:lvl2pPr>
            <a:lvl3pPr>
              <a:defRPr sz="10100"/>
            </a:lvl3pPr>
            <a:lvl4pPr>
              <a:defRPr sz="9100"/>
            </a:lvl4pPr>
            <a:lvl5pPr>
              <a:defRPr sz="9100"/>
            </a:lvl5pPr>
            <a:lvl6pPr>
              <a:defRPr sz="9100"/>
            </a:lvl6pPr>
            <a:lvl7pPr>
              <a:defRPr sz="9100"/>
            </a:lvl7pPr>
            <a:lvl8pPr>
              <a:defRPr sz="9100"/>
            </a:lvl8pPr>
            <a:lvl9pPr>
              <a:defRPr sz="9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AC93D6CD-3288-4ACF-BEC5-101D053BE34F}" type="datetimeFigureOut">
              <a:rPr lang="en-US" smtClean="0"/>
              <a:pPr/>
              <a:t>3/12/2016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A44A621A-A57B-4A3B-AD2C-64623DE6EE46}" type="slidenum">
              <a:rPr lang="en-CA" smtClean="0"/>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2016284" y="9026606"/>
            <a:ext cx="17817510" cy="3761860"/>
          </a:xfrm>
        </p:spPr>
        <p:txBody>
          <a:bodyPr anchor="b"/>
          <a:lstStyle>
            <a:lvl1pPr marL="0" indent="0">
              <a:buNone/>
              <a:defRPr sz="12100" b="1"/>
            </a:lvl1pPr>
            <a:lvl2pPr marL="2304288" indent="0">
              <a:buNone/>
              <a:defRPr sz="10100" b="1"/>
            </a:lvl2pPr>
            <a:lvl3pPr marL="4608576" indent="0">
              <a:buNone/>
              <a:defRPr sz="9100" b="1"/>
            </a:lvl3pPr>
            <a:lvl4pPr marL="6912864" indent="0">
              <a:buNone/>
              <a:defRPr sz="8100" b="1"/>
            </a:lvl4pPr>
            <a:lvl5pPr marL="9217152" indent="0">
              <a:buNone/>
              <a:defRPr sz="8100" b="1"/>
            </a:lvl5pPr>
            <a:lvl6pPr marL="11521440" indent="0">
              <a:buNone/>
              <a:defRPr sz="8100" b="1"/>
            </a:lvl6pPr>
            <a:lvl7pPr marL="13825728" indent="0">
              <a:buNone/>
              <a:defRPr sz="8100" b="1"/>
            </a:lvl7pPr>
            <a:lvl8pPr marL="16130016" indent="0">
              <a:buNone/>
              <a:defRPr sz="8100" b="1"/>
            </a:lvl8pPr>
            <a:lvl9pPr marL="18434304" indent="0">
              <a:buNone/>
              <a:defRPr sz="8100" b="1"/>
            </a:lvl9pPr>
          </a:lstStyle>
          <a:p>
            <a:pPr lvl="0"/>
            <a:r>
              <a:rPr lang="en-US" smtClean="0"/>
              <a:t>Click to edit Master text styles</a:t>
            </a:r>
          </a:p>
        </p:txBody>
      </p:sp>
      <p:sp>
        <p:nvSpPr>
          <p:cNvPr id="4" name="Content Placeholder 3"/>
          <p:cNvSpPr>
            <a:spLocks noGrp="1"/>
          </p:cNvSpPr>
          <p:nvPr>
            <p:ph sz="half" idx="2"/>
          </p:nvPr>
        </p:nvSpPr>
        <p:spPr>
          <a:xfrm>
            <a:off x="2016284" y="12788467"/>
            <a:ext cx="17817510" cy="23233939"/>
          </a:xfrm>
        </p:spPr>
        <p:txBody>
          <a:bodyPr/>
          <a:lstStyle>
            <a:lvl1pPr>
              <a:defRPr sz="12100"/>
            </a:lvl1pPr>
            <a:lvl2pPr>
              <a:defRPr sz="10100"/>
            </a:lvl2pPr>
            <a:lvl3pPr>
              <a:defRPr sz="9100"/>
            </a:lvl3pPr>
            <a:lvl4pPr>
              <a:defRPr sz="8100"/>
            </a:lvl4pPr>
            <a:lvl5pPr>
              <a:defRPr sz="8100"/>
            </a:lvl5pPr>
            <a:lvl6pPr>
              <a:defRPr sz="8100"/>
            </a:lvl6pPr>
            <a:lvl7pPr>
              <a:defRPr sz="8100"/>
            </a:lvl7pPr>
            <a:lvl8pPr>
              <a:defRPr sz="8100"/>
            </a:lvl8pPr>
            <a:lvl9pPr>
              <a:defRPr sz="8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20484885" y="9026606"/>
            <a:ext cx="17824508" cy="3761860"/>
          </a:xfrm>
        </p:spPr>
        <p:txBody>
          <a:bodyPr anchor="b"/>
          <a:lstStyle>
            <a:lvl1pPr marL="0" indent="0">
              <a:buNone/>
              <a:defRPr sz="12100" b="1"/>
            </a:lvl1pPr>
            <a:lvl2pPr marL="2304288" indent="0">
              <a:buNone/>
              <a:defRPr sz="10100" b="1"/>
            </a:lvl2pPr>
            <a:lvl3pPr marL="4608576" indent="0">
              <a:buNone/>
              <a:defRPr sz="9100" b="1"/>
            </a:lvl3pPr>
            <a:lvl4pPr marL="6912864" indent="0">
              <a:buNone/>
              <a:defRPr sz="8100" b="1"/>
            </a:lvl4pPr>
            <a:lvl5pPr marL="9217152" indent="0">
              <a:buNone/>
              <a:defRPr sz="8100" b="1"/>
            </a:lvl5pPr>
            <a:lvl6pPr marL="11521440" indent="0">
              <a:buNone/>
              <a:defRPr sz="8100" b="1"/>
            </a:lvl6pPr>
            <a:lvl7pPr marL="13825728" indent="0">
              <a:buNone/>
              <a:defRPr sz="8100" b="1"/>
            </a:lvl7pPr>
            <a:lvl8pPr marL="16130016" indent="0">
              <a:buNone/>
              <a:defRPr sz="8100" b="1"/>
            </a:lvl8pPr>
            <a:lvl9pPr marL="18434304" indent="0">
              <a:buNone/>
              <a:defRPr sz="8100" b="1"/>
            </a:lvl9pPr>
          </a:lstStyle>
          <a:p>
            <a:pPr lvl="0"/>
            <a:r>
              <a:rPr lang="en-US" smtClean="0"/>
              <a:t>Click to edit Master text styles</a:t>
            </a:r>
          </a:p>
        </p:txBody>
      </p:sp>
      <p:sp>
        <p:nvSpPr>
          <p:cNvPr id="6" name="Content Placeholder 5"/>
          <p:cNvSpPr>
            <a:spLocks noGrp="1"/>
          </p:cNvSpPr>
          <p:nvPr>
            <p:ph sz="quarter" idx="4"/>
          </p:nvPr>
        </p:nvSpPr>
        <p:spPr>
          <a:xfrm>
            <a:off x="20484885" y="12788467"/>
            <a:ext cx="17824508" cy="23233939"/>
          </a:xfrm>
        </p:spPr>
        <p:txBody>
          <a:bodyPr/>
          <a:lstStyle>
            <a:lvl1pPr>
              <a:defRPr sz="12100"/>
            </a:lvl1pPr>
            <a:lvl2pPr>
              <a:defRPr sz="10100"/>
            </a:lvl2pPr>
            <a:lvl3pPr>
              <a:defRPr sz="9100"/>
            </a:lvl3pPr>
            <a:lvl4pPr>
              <a:defRPr sz="8100"/>
            </a:lvl4pPr>
            <a:lvl5pPr>
              <a:defRPr sz="8100"/>
            </a:lvl5pPr>
            <a:lvl6pPr>
              <a:defRPr sz="8100"/>
            </a:lvl6pPr>
            <a:lvl7pPr>
              <a:defRPr sz="8100"/>
            </a:lvl7pPr>
            <a:lvl8pPr>
              <a:defRPr sz="8100"/>
            </a:lvl8pPr>
            <a:lvl9pPr>
              <a:defRPr sz="8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AC93D6CD-3288-4ACF-BEC5-101D053BE34F}" type="datetimeFigureOut">
              <a:rPr lang="en-US" smtClean="0"/>
              <a:pPr/>
              <a:t>3/12/2016</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A44A621A-A57B-4A3B-AD2C-64623DE6EE46}" type="slidenum">
              <a:rPr lang="en-CA" smtClean="0"/>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AC93D6CD-3288-4ACF-BEC5-101D053BE34F}" type="datetimeFigureOut">
              <a:rPr lang="en-US" smtClean="0"/>
              <a:pPr/>
              <a:t>3/12/2016</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A44A621A-A57B-4A3B-AD2C-64623DE6EE46}"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93D6CD-3288-4ACF-BEC5-101D053BE34F}" type="datetimeFigureOut">
              <a:rPr lang="en-US" smtClean="0"/>
              <a:pPr/>
              <a:t>3/12/2016</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A44A621A-A57B-4A3B-AD2C-64623DE6EE46}"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16286" y="1605559"/>
            <a:ext cx="13266869" cy="6832962"/>
          </a:xfrm>
        </p:spPr>
        <p:txBody>
          <a:bodyPr anchor="b"/>
          <a:lstStyle>
            <a:lvl1pPr algn="l">
              <a:defRPr sz="10100" b="1"/>
            </a:lvl1pPr>
          </a:lstStyle>
          <a:p>
            <a:r>
              <a:rPr lang="en-US" smtClean="0"/>
              <a:t>Click to edit Master title style</a:t>
            </a:r>
            <a:endParaRPr lang="en-CA"/>
          </a:p>
        </p:txBody>
      </p:sp>
      <p:sp>
        <p:nvSpPr>
          <p:cNvPr id="3" name="Content Placeholder 2"/>
          <p:cNvSpPr>
            <a:spLocks noGrp="1"/>
          </p:cNvSpPr>
          <p:nvPr>
            <p:ph idx="1"/>
          </p:nvPr>
        </p:nvSpPr>
        <p:spPr>
          <a:xfrm>
            <a:off x="15766219" y="1605562"/>
            <a:ext cx="22543172" cy="34416846"/>
          </a:xfrm>
        </p:spPr>
        <p:txBody>
          <a:bodyPr/>
          <a:lstStyle>
            <a:lvl1pPr>
              <a:defRPr sz="16100"/>
            </a:lvl1pPr>
            <a:lvl2pPr>
              <a:defRPr sz="14100"/>
            </a:lvl2pPr>
            <a:lvl3pPr>
              <a:defRPr sz="12100"/>
            </a:lvl3pPr>
            <a:lvl4pPr>
              <a:defRPr sz="10100"/>
            </a:lvl4pPr>
            <a:lvl5pPr>
              <a:defRPr sz="10100"/>
            </a:lvl5pPr>
            <a:lvl6pPr>
              <a:defRPr sz="10100"/>
            </a:lvl6pPr>
            <a:lvl7pPr>
              <a:defRPr sz="10100"/>
            </a:lvl7pPr>
            <a:lvl8pPr>
              <a:defRPr sz="10100"/>
            </a:lvl8pPr>
            <a:lvl9pPr>
              <a:defRPr sz="10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2016286" y="8438524"/>
            <a:ext cx="13266869" cy="27583885"/>
          </a:xfrm>
        </p:spPr>
        <p:txBody>
          <a:bodyPr/>
          <a:lstStyle>
            <a:lvl1pPr marL="0" indent="0">
              <a:buNone/>
              <a:defRPr sz="7100"/>
            </a:lvl1pPr>
            <a:lvl2pPr marL="2304288" indent="0">
              <a:buNone/>
              <a:defRPr sz="6000"/>
            </a:lvl2pPr>
            <a:lvl3pPr marL="4608576" indent="0">
              <a:buNone/>
              <a:defRPr sz="5000"/>
            </a:lvl3pPr>
            <a:lvl4pPr marL="6912864" indent="0">
              <a:buNone/>
              <a:defRPr sz="4500"/>
            </a:lvl4pPr>
            <a:lvl5pPr marL="9217152" indent="0">
              <a:buNone/>
              <a:defRPr sz="4500"/>
            </a:lvl5pPr>
            <a:lvl6pPr marL="11521440" indent="0">
              <a:buNone/>
              <a:defRPr sz="4500"/>
            </a:lvl6pPr>
            <a:lvl7pPr marL="13825728" indent="0">
              <a:buNone/>
              <a:defRPr sz="4500"/>
            </a:lvl7pPr>
            <a:lvl8pPr marL="16130016" indent="0">
              <a:buNone/>
              <a:defRPr sz="4500"/>
            </a:lvl8pPr>
            <a:lvl9pPr marL="18434304" indent="0">
              <a:buNone/>
              <a:defRPr sz="45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C93D6CD-3288-4ACF-BEC5-101D053BE34F}" type="datetimeFigureOut">
              <a:rPr lang="en-US" smtClean="0"/>
              <a:pPr/>
              <a:t>3/12/2016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A44A621A-A57B-4A3B-AD2C-64623DE6EE46}" type="slidenum">
              <a:rPr lang="en-CA" smtClean="0"/>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904115" y="28227972"/>
            <a:ext cx="24195405" cy="3332472"/>
          </a:xfrm>
        </p:spPr>
        <p:txBody>
          <a:bodyPr anchor="b"/>
          <a:lstStyle>
            <a:lvl1pPr algn="l">
              <a:defRPr sz="10100" b="1"/>
            </a:lvl1pPr>
          </a:lstStyle>
          <a:p>
            <a:r>
              <a:rPr lang="en-US" smtClean="0"/>
              <a:t>Click to edit Master title style</a:t>
            </a:r>
            <a:endParaRPr lang="en-CA"/>
          </a:p>
        </p:txBody>
      </p:sp>
      <p:sp>
        <p:nvSpPr>
          <p:cNvPr id="3" name="Picture Placeholder 2"/>
          <p:cNvSpPr>
            <a:spLocks noGrp="1"/>
          </p:cNvSpPr>
          <p:nvPr>
            <p:ph type="pic" idx="1"/>
          </p:nvPr>
        </p:nvSpPr>
        <p:spPr>
          <a:xfrm>
            <a:off x="7904115" y="3603174"/>
            <a:ext cx="24195405" cy="24195405"/>
          </a:xfrm>
        </p:spPr>
        <p:txBody>
          <a:bodyPr/>
          <a:lstStyle>
            <a:lvl1pPr marL="0" indent="0">
              <a:buNone/>
              <a:defRPr sz="16100"/>
            </a:lvl1pPr>
            <a:lvl2pPr marL="2304288" indent="0">
              <a:buNone/>
              <a:defRPr sz="14100"/>
            </a:lvl2pPr>
            <a:lvl3pPr marL="4608576" indent="0">
              <a:buNone/>
              <a:defRPr sz="12100"/>
            </a:lvl3pPr>
            <a:lvl4pPr marL="6912864" indent="0">
              <a:buNone/>
              <a:defRPr sz="10100"/>
            </a:lvl4pPr>
            <a:lvl5pPr marL="9217152" indent="0">
              <a:buNone/>
              <a:defRPr sz="10100"/>
            </a:lvl5pPr>
            <a:lvl6pPr marL="11521440" indent="0">
              <a:buNone/>
              <a:defRPr sz="10100"/>
            </a:lvl6pPr>
            <a:lvl7pPr marL="13825728" indent="0">
              <a:buNone/>
              <a:defRPr sz="10100"/>
            </a:lvl7pPr>
            <a:lvl8pPr marL="16130016" indent="0">
              <a:buNone/>
              <a:defRPr sz="10100"/>
            </a:lvl8pPr>
            <a:lvl9pPr marL="18434304" indent="0">
              <a:buNone/>
              <a:defRPr sz="10100"/>
            </a:lvl9pPr>
          </a:lstStyle>
          <a:p>
            <a:endParaRPr lang="en-CA"/>
          </a:p>
        </p:txBody>
      </p:sp>
      <p:sp>
        <p:nvSpPr>
          <p:cNvPr id="4" name="Text Placeholder 3"/>
          <p:cNvSpPr>
            <a:spLocks noGrp="1"/>
          </p:cNvSpPr>
          <p:nvPr>
            <p:ph type="body" sz="half" idx="2"/>
          </p:nvPr>
        </p:nvSpPr>
        <p:spPr>
          <a:xfrm>
            <a:off x="7904115" y="31560444"/>
            <a:ext cx="24195405" cy="4732663"/>
          </a:xfrm>
        </p:spPr>
        <p:txBody>
          <a:bodyPr/>
          <a:lstStyle>
            <a:lvl1pPr marL="0" indent="0">
              <a:buNone/>
              <a:defRPr sz="7100"/>
            </a:lvl1pPr>
            <a:lvl2pPr marL="2304288" indent="0">
              <a:buNone/>
              <a:defRPr sz="6000"/>
            </a:lvl2pPr>
            <a:lvl3pPr marL="4608576" indent="0">
              <a:buNone/>
              <a:defRPr sz="5000"/>
            </a:lvl3pPr>
            <a:lvl4pPr marL="6912864" indent="0">
              <a:buNone/>
              <a:defRPr sz="4500"/>
            </a:lvl4pPr>
            <a:lvl5pPr marL="9217152" indent="0">
              <a:buNone/>
              <a:defRPr sz="4500"/>
            </a:lvl5pPr>
            <a:lvl6pPr marL="11521440" indent="0">
              <a:buNone/>
              <a:defRPr sz="4500"/>
            </a:lvl6pPr>
            <a:lvl7pPr marL="13825728" indent="0">
              <a:buNone/>
              <a:defRPr sz="4500"/>
            </a:lvl7pPr>
            <a:lvl8pPr marL="16130016" indent="0">
              <a:buNone/>
              <a:defRPr sz="4500"/>
            </a:lvl8pPr>
            <a:lvl9pPr marL="18434304" indent="0">
              <a:buNone/>
              <a:defRPr sz="45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C93D6CD-3288-4ACF-BEC5-101D053BE34F}" type="datetimeFigureOut">
              <a:rPr lang="en-US" smtClean="0"/>
              <a:pPr/>
              <a:t>3/12/2016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A44A621A-A57B-4A3B-AD2C-64623DE6EE46}" type="slidenum">
              <a:rPr lang="en-CA" smtClean="0"/>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16284" y="1614897"/>
            <a:ext cx="36293108" cy="6720946"/>
          </a:xfrm>
          <a:prstGeom prst="rect">
            <a:avLst/>
          </a:prstGeom>
        </p:spPr>
        <p:txBody>
          <a:bodyPr vert="horz" lIns="460858" tIns="230429" rIns="460858" bIns="230429"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2016284" y="9409327"/>
            <a:ext cx="36293108" cy="26613082"/>
          </a:xfrm>
          <a:prstGeom prst="rect">
            <a:avLst/>
          </a:prstGeom>
        </p:spPr>
        <p:txBody>
          <a:bodyPr vert="horz" lIns="460858" tIns="230429" rIns="460858" bIns="23042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2016284" y="37375929"/>
            <a:ext cx="9409324" cy="2146969"/>
          </a:xfrm>
          <a:prstGeom prst="rect">
            <a:avLst/>
          </a:prstGeom>
        </p:spPr>
        <p:txBody>
          <a:bodyPr vert="horz" lIns="460858" tIns="230429" rIns="460858" bIns="230429" rtlCol="0" anchor="ctr"/>
          <a:lstStyle>
            <a:lvl1pPr algn="l">
              <a:defRPr sz="6000">
                <a:solidFill>
                  <a:schemeClr val="tx1">
                    <a:tint val="75000"/>
                  </a:schemeClr>
                </a:solidFill>
              </a:defRPr>
            </a:lvl1pPr>
          </a:lstStyle>
          <a:p>
            <a:fld id="{AC93D6CD-3288-4ACF-BEC5-101D053BE34F}" type="datetimeFigureOut">
              <a:rPr lang="en-US" smtClean="0"/>
              <a:pPr/>
              <a:t>3/12/2016</a:t>
            </a:fld>
            <a:endParaRPr lang="en-CA"/>
          </a:p>
        </p:txBody>
      </p:sp>
      <p:sp>
        <p:nvSpPr>
          <p:cNvPr id="5" name="Footer Placeholder 4"/>
          <p:cNvSpPr>
            <a:spLocks noGrp="1"/>
          </p:cNvSpPr>
          <p:nvPr>
            <p:ph type="ftr" sz="quarter" idx="3"/>
          </p:nvPr>
        </p:nvSpPr>
        <p:spPr>
          <a:xfrm>
            <a:off x="13777939" y="37375929"/>
            <a:ext cx="12769797" cy="2146969"/>
          </a:xfrm>
          <a:prstGeom prst="rect">
            <a:avLst/>
          </a:prstGeom>
        </p:spPr>
        <p:txBody>
          <a:bodyPr vert="horz" lIns="460858" tIns="230429" rIns="460858" bIns="230429" rtlCol="0" anchor="ctr"/>
          <a:lstStyle>
            <a:lvl1pPr algn="ctr">
              <a:defRPr sz="60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28900067" y="37375929"/>
            <a:ext cx="9409324" cy="2146969"/>
          </a:xfrm>
          <a:prstGeom prst="rect">
            <a:avLst/>
          </a:prstGeom>
        </p:spPr>
        <p:txBody>
          <a:bodyPr vert="horz" lIns="460858" tIns="230429" rIns="460858" bIns="230429" rtlCol="0" anchor="ctr"/>
          <a:lstStyle>
            <a:lvl1pPr algn="r">
              <a:defRPr sz="6000">
                <a:solidFill>
                  <a:schemeClr val="tx1">
                    <a:tint val="75000"/>
                  </a:schemeClr>
                </a:solidFill>
              </a:defRPr>
            </a:lvl1pPr>
          </a:lstStyle>
          <a:p>
            <a:fld id="{A44A621A-A57B-4A3B-AD2C-64623DE6EE46}"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608576" rtl="0" eaLnBrk="1" latinLnBrk="0" hangingPunct="1">
        <a:spcBef>
          <a:spcPct val="0"/>
        </a:spcBef>
        <a:buNone/>
        <a:defRPr sz="22200" kern="1200">
          <a:solidFill>
            <a:schemeClr val="tx1"/>
          </a:solidFill>
          <a:latin typeface="+mj-lt"/>
          <a:ea typeface="+mj-ea"/>
          <a:cs typeface="+mj-cs"/>
        </a:defRPr>
      </a:lvl1pPr>
    </p:titleStyle>
    <p:bodyStyle>
      <a:lvl1pPr marL="1728216" indent="-1728216" algn="l" defTabSz="4608576" rtl="0" eaLnBrk="1" latinLnBrk="0" hangingPunct="1">
        <a:spcBef>
          <a:spcPct val="20000"/>
        </a:spcBef>
        <a:buFont typeface="Arial" pitchFamily="34" charset="0"/>
        <a:buChar char="•"/>
        <a:defRPr sz="16100" kern="1200">
          <a:solidFill>
            <a:schemeClr val="tx1"/>
          </a:solidFill>
          <a:latin typeface="+mn-lt"/>
          <a:ea typeface="+mn-ea"/>
          <a:cs typeface="+mn-cs"/>
        </a:defRPr>
      </a:lvl1pPr>
      <a:lvl2pPr marL="3744468" indent="-1440180" algn="l" defTabSz="4608576" rtl="0" eaLnBrk="1" latinLnBrk="0" hangingPunct="1">
        <a:spcBef>
          <a:spcPct val="20000"/>
        </a:spcBef>
        <a:buFont typeface="Arial" pitchFamily="34" charset="0"/>
        <a:buChar char="–"/>
        <a:defRPr sz="14100" kern="1200">
          <a:solidFill>
            <a:schemeClr val="tx1"/>
          </a:solidFill>
          <a:latin typeface="+mn-lt"/>
          <a:ea typeface="+mn-ea"/>
          <a:cs typeface="+mn-cs"/>
        </a:defRPr>
      </a:lvl2pPr>
      <a:lvl3pPr marL="5760720" indent="-1152144" algn="l" defTabSz="4608576" rtl="0" eaLnBrk="1" latinLnBrk="0" hangingPunct="1">
        <a:spcBef>
          <a:spcPct val="20000"/>
        </a:spcBef>
        <a:buFont typeface="Arial" pitchFamily="34" charset="0"/>
        <a:buChar char="•"/>
        <a:defRPr sz="12100" kern="1200">
          <a:solidFill>
            <a:schemeClr val="tx1"/>
          </a:solidFill>
          <a:latin typeface="+mn-lt"/>
          <a:ea typeface="+mn-ea"/>
          <a:cs typeface="+mn-cs"/>
        </a:defRPr>
      </a:lvl3pPr>
      <a:lvl4pPr marL="8065008" indent="-1152144" algn="l" defTabSz="4608576" rtl="0" eaLnBrk="1" latinLnBrk="0" hangingPunct="1">
        <a:spcBef>
          <a:spcPct val="20000"/>
        </a:spcBef>
        <a:buFont typeface="Arial" pitchFamily="34" charset="0"/>
        <a:buChar char="–"/>
        <a:defRPr sz="10100" kern="1200">
          <a:solidFill>
            <a:schemeClr val="tx1"/>
          </a:solidFill>
          <a:latin typeface="+mn-lt"/>
          <a:ea typeface="+mn-ea"/>
          <a:cs typeface="+mn-cs"/>
        </a:defRPr>
      </a:lvl4pPr>
      <a:lvl5pPr marL="10369296" indent="-1152144" algn="l" defTabSz="4608576" rtl="0" eaLnBrk="1" latinLnBrk="0" hangingPunct="1">
        <a:spcBef>
          <a:spcPct val="20000"/>
        </a:spcBef>
        <a:buFont typeface="Arial" pitchFamily="34" charset="0"/>
        <a:buChar char="»"/>
        <a:defRPr sz="10100" kern="1200">
          <a:solidFill>
            <a:schemeClr val="tx1"/>
          </a:solidFill>
          <a:latin typeface="+mn-lt"/>
          <a:ea typeface="+mn-ea"/>
          <a:cs typeface="+mn-cs"/>
        </a:defRPr>
      </a:lvl5pPr>
      <a:lvl6pPr marL="12673584" indent="-1152144" algn="l" defTabSz="4608576" rtl="0" eaLnBrk="1" latinLnBrk="0" hangingPunct="1">
        <a:spcBef>
          <a:spcPct val="20000"/>
        </a:spcBef>
        <a:buFont typeface="Arial" pitchFamily="34" charset="0"/>
        <a:buChar char="•"/>
        <a:defRPr sz="10100" kern="1200">
          <a:solidFill>
            <a:schemeClr val="tx1"/>
          </a:solidFill>
          <a:latin typeface="+mn-lt"/>
          <a:ea typeface="+mn-ea"/>
          <a:cs typeface="+mn-cs"/>
        </a:defRPr>
      </a:lvl6pPr>
      <a:lvl7pPr marL="14977872" indent="-1152144" algn="l" defTabSz="4608576" rtl="0" eaLnBrk="1" latinLnBrk="0" hangingPunct="1">
        <a:spcBef>
          <a:spcPct val="20000"/>
        </a:spcBef>
        <a:buFont typeface="Arial" pitchFamily="34" charset="0"/>
        <a:buChar char="•"/>
        <a:defRPr sz="10100" kern="1200">
          <a:solidFill>
            <a:schemeClr val="tx1"/>
          </a:solidFill>
          <a:latin typeface="+mn-lt"/>
          <a:ea typeface="+mn-ea"/>
          <a:cs typeface="+mn-cs"/>
        </a:defRPr>
      </a:lvl7pPr>
      <a:lvl8pPr marL="17282160" indent="-1152144" algn="l" defTabSz="4608576" rtl="0" eaLnBrk="1" latinLnBrk="0" hangingPunct="1">
        <a:spcBef>
          <a:spcPct val="20000"/>
        </a:spcBef>
        <a:buFont typeface="Arial" pitchFamily="34" charset="0"/>
        <a:buChar char="•"/>
        <a:defRPr sz="10100" kern="1200">
          <a:solidFill>
            <a:schemeClr val="tx1"/>
          </a:solidFill>
          <a:latin typeface="+mn-lt"/>
          <a:ea typeface="+mn-ea"/>
          <a:cs typeface="+mn-cs"/>
        </a:defRPr>
      </a:lvl8pPr>
      <a:lvl9pPr marL="19586448" indent="-1152144" algn="l" defTabSz="4608576" rtl="0" eaLnBrk="1" latinLnBrk="0" hangingPunct="1">
        <a:spcBef>
          <a:spcPct val="20000"/>
        </a:spcBef>
        <a:buFont typeface="Arial" pitchFamily="34" charset="0"/>
        <a:buChar char="•"/>
        <a:defRPr sz="10100" kern="1200">
          <a:solidFill>
            <a:schemeClr val="tx1"/>
          </a:solidFill>
          <a:latin typeface="+mn-lt"/>
          <a:ea typeface="+mn-ea"/>
          <a:cs typeface="+mn-cs"/>
        </a:defRPr>
      </a:lvl9pPr>
    </p:bodyStyle>
    <p:otherStyle>
      <a:defPPr>
        <a:defRPr lang="en-US"/>
      </a:defPPr>
      <a:lvl1pPr marL="0" algn="l" defTabSz="4608576" rtl="0" eaLnBrk="1" latinLnBrk="0" hangingPunct="1">
        <a:defRPr sz="9100" kern="1200">
          <a:solidFill>
            <a:schemeClr val="tx1"/>
          </a:solidFill>
          <a:latin typeface="+mn-lt"/>
          <a:ea typeface="+mn-ea"/>
          <a:cs typeface="+mn-cs"/>
        </a:defRPr>
      </a:lvl1pPr>
      <a:lvl2pPr marL="2304288" algn="l" defTabSz="4608576" rtl="0" eaLnBrk="1" latinLnBrk="0" hangingPunct="1">
        <a:defRPr sz="9100" kern="1200">
          <a:solidFill>
            <a:schemeClr val="tx1"/>
          </a:solidFill>
          <a:latin typeface="+mn-lt"/>
          <a:ea typeface="+mn-ea"/>
          <a:cs typeface="+mn-cs"/>
        </a:defRPr>
      </a:lvl2pPr>
      <a:lvl3pPr marL="4608576" algn="l" defTabSz="4608576" rtl="0" eaLnBrk="1" latinLnBrk="0" hangingPunct="1">
        <a:defRPr sz="9100" kern="1200">
          <a:solidFill>
            <a:schemeClr val="tx1"/>
          </a:solidFill>
          <a:latin typeface="+mn-lt"/>
          <a:ea typeface="+mn-ea"/>
          <a:cs typeface="+mn-cs"/>
        </a:defRPr>
      </a:lvl3pPr>
      <a:lvl4pPr marL="6912864" algn="l" defTabSz="4608576" rtl="0" eaLnBrk="1" latinLnBrk="0" hangingPunct="1">
        <a:defRPr sz="9100" kern="1200">
          <a:solidFill>
            <a:schemeClr val="tx1"/>
          </a:solidFill>
          <a:latin typeface="+mn-lt"/>
          <a:ea typeface="+mn-ea"/>
          <a:cs typeface="+mn-cs"/>
        </a:defRPr>
      </a:lvl4pPr>
      <a:lvl5pPr marL="9217152" algn="l" defTabSz="4608576" rtl="0" eaLnBrk="1" latinLnBrk="0" hangingPunct="1">
        <a:defRPr sz="9100" kern="1200">
          <a:solidFill>
            <a:schemeClr val="tx1"/>
          </a:solidFill>
          <a:latin typeface="+mn-lt"/>
          <a:ea typeface="+mn-ea"/>
          <a:cs typeface="+mn-cs"/>
        </a:defRPr>
      </a:lvl5pPr>
      <a:lvl6pPr marL="11521440" algn="l" defTabSz="4608576" rtl="0" eaLnBrk="1" latinLnBrk="0" hangingPunct="1">
        <a:defRPr sz="9100" kern="1200">
          <a:solidFill>
            <a:schemeClr val="tx1"/>
          </a:solidFill>
          <a:latin typeface="+mn-lt"/>
          <a:ea typeface="+mn-ea"/>
          <a:cs typeface="+mn-cs"/>
        </a:defRPr>
      </a:lvl6pPr>
      <a:lvl7pPr marL="13825728" algn="l" defTabSz="4608576" rtl="0" eaLnBrk="1" latinLnBrk="0" hangingPunct="1">
        <a:defRPr sz="9100" kern="1200">
          <a:solidFill>
            <a:schemeClr val="tx1"/>
          </a:solidFill>
          <a:latin typeface="+mn-lt"/>
          <a:ea typeface="+mn-ea"/>
          <a:cs typeface="+mn-cs"/>
        </a:defRPr>
      </a:lvl7pPr>
      <a:lvl8pPr marL="16130016" algn="l" defTabSz="4608576" rtl="0" eaLnBrk="1" latinLnBrk="0" hangingPunct="1">
        <a:defRPr sz="9100" kern="1200">
          <a:solidFill>
            <a:schemeClr val="tx1"/>
          </a:solidFill>
          <a:latin typeface="+mn-lt"/>
          <a:ea typeface="+mn-ea"/>
          <a:cs typeface="+mn-cs"/>
        </a:defRPr>
      </a:lvl8pPr>
      <a:lvl9pPr marL="18434304" algn="l" defTabSz="4608576" rtl="0" eaLnBrk="1" latinLnBrk="0" hangingPunct="1">
        <a:defRPr sz="9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7" Type="http://schemas.openxmlformats.org/officeDocument/2006/relationships/image" Target="../media/image6.jpeg"/><Relationship Id="rId2" Type="http://schemas.openxmlformats.org/officeDocument/2006/relationships/image" Target="../media/image1.gif"/><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40325675" cy="2231899"/>
          </a:xfrm>
          <a:solidFill>
            <a:srgbClr val="C00000"/>
          </a:solidFill>
        </p:spPr>
        <p:style>
          <a:lnRef idx="2">
            <a:schemeClr val="accent1"/>
          </a:lnRef>
          <a:fillRef idx="1">
            <a:schemeClr val="lt1"/>
          </a:fillRef>
          <a:effectRef idx="0">
            <a:schemeClr val="accent1"/>
          </a:effectRef>
          <a:fontRef idx="minor">
            <a:schemeClr val="dk1"/>
          </a:fontRef>
        </p:style>
        <p:txBody>
          <a:bodyPr>
            <a:normAutofit fontScale="90000"/>
          </a:bodyPr>
          <a:lstStyle/>
          <a:p>
            <a:r>
              <a:rPr lang="en-CA" sz="12000" b="1" dirty="0" smtClean="0"/>
              <a:t>Audiences of Romance: Tristan and </a:t>
            </a:r>
            <a:r>
              <a:rPr lang="en-CA" sz="12000" b="1" dirty="0" err="1" smtClean="0"/>
              <a:t>Iseult</a:t>
            </a:r>
            <a:r>
              <a:rPr lang="en-CA" sz="12000" b="1" dirty="0" smtClean="0"/>
              <a:t> in Chertsey Abbey</a:t>
            </a:r>
            <a:endParaRPr lang="en-CA" sz="12000" b="1" dirty="0"/>
          </a:p>
        </p:txBody>
      </p:sp>
      <p:sp>
        <p:nvSpPr>
          <p:cNvPr id="3" name="Subtitle 2"/>
          <p:cNvSpPr>
            <a:spLocks noGrp="1"/>
          </p:cNvSpPr>
          <p:nvPr>
            <p:ph type="subTitle" idx="1"/>
          </p:nvPr>
        </p:nvSpPr>
        <p:spPr>
          <a:xfrm>
            <a:off x="0" y="2231899"/>
            <a:ext cx="40325674" cy="1357322"/>
          </a:xfrm>
          <a:solidFill>
            <a:schemeClr val="accent1"/>
          </a:solidFill>
        </p:spPr>
        <p:txBody>
          <a:bodyPr>
            <a:normAutofit/>
          </a:bodyPr>
          <a:lstStyle/>
          <a:p>
            <a:r>
              <a:rPr lang="en-CA" sz="5400" dirty="0" smtClean="0">
                <a:solidFill>
                  <a:schemeClr val="tx1"/>
                </a:solidFill>
              </a:rPr>
              <a:t>By Charlene Chow | Supervised by Dr. Geoff Rector University of Ottawa, Department of English</a:t>
            </a:r>
            <a:endParaRPr lang="en-CA" sz="5400" dirty="0">
              <a:solidFill>
                <a:schemeClr val="tx1"/>
              </a:solidFill>
            </a:endParaRPr>
          </a:p>
        </p:txBody>
      </p:sp>
      <p:sp>
        <p:nvSpPr>
          <p:cNvPr id="4" name="TextBox 3"/>
          <p:cNvSpPr txBox="1"/>
          <p:nvPr/>
        </p:nvSpPr>
        <p:spPr>
          <a:xfrm>
            <a:off x="504653" y="5571788"/>
            <a:ext cx="12313368" cy="9478481"/>
          </a:xfrm>
          <a:prstGeom prst="rect">
            <a:avLst/>
          </a:prstGeom>
          <a:solidFill>
            <a:srgbClr val="FFE265"/>
          </a:solidFill>
        </p:spPr>
        <p:txBody>
          <a:bodyPr wrap="square" lIns="360000" tIns="360000" rIns="360000" bIns="360000" rtlCol="0">
            <a:noAutofit/>
          </a:bodyPr>
          <a:lstStyle/>
          <a:p>
            <a:pPr algn="just"/>
            <a:r>
              <a:rPr lang="en-CA" sz="3200" dirty="0" smtClean="0"/>
              <a:t>Chertsey </a:t>
            </a:r>
            <a:r>
              <a:rPr lang="en-CA" sz="3200" dirty="0"/>
              <a:t>Abbey, a medieval English monastic church, was decorated with a series of floor tiles depicting the romance of Tristan and </a:t>
            </a:r>
            <a:r>
              <a:rPr lang="en-CA" sz="3200" dirty="0" err="1"/>
              <a:t>Iseult</a:t>
            </a:r>
            <a:r>
              <a:rPr lang="en-CA" sz="3200" dirty="0"/>
              <a:t>, a story of courtly love with adultery, murder, dragons, and many sins against God. These tiles decorated the floor of the chapter house which is a place where monks read and pray as a community. Despite this seemingly inappropriate subject matter, the use of romance images in a monastic church is not uncommon. Closer examination of these tiles can help us ask questions about medieval reading practices and the audiences of romance as a genre. To explore these questions, I first tried to situate the tiles in their original architectural context, and then researched the uses of a monastic chapter house and its traditional decoration. Then I examined the story itself, reading several different medieval versions of the legend. Looking particularly at Melissa Furrow’s </a:t>
            </a:r>
            <a:r>
              <a:rPr lang="en-CA" sz="3200" i="1" dirty="0"/>
              <a:t>Expectations of Romance: The Reception of a Genre in Medieval England</a:t>
            </a:r>
            <a:r>
              <a:rPr lang="en-CA" sz="3200" dirty="0"/>
              <a:t>, I then tried to understand why the tiles were there in the larger context of the tradition. </a:t>
            </a:r>
          </a:p>
          <a:p>
            <a:endParaRPr lang="en-CA" sz="3200" dirty="0" smtClean="0"/>
          </a:p>
        </p:txBody>
      </p:sp>
      <p:sp>
        <p:nvSpPr>
          <p:cNvPr id="9" name="TextBox 8"/>
          <p:cNvSpPr txBox="1"/>
          <p:nvPr/>
        </p:nvSpPr>
        <p:spPr>
          <a:xfrm>
            <a:off x="13783575" y="12173266"/>
            <a:ext cx="12715965" cy="8925675"/>
          </a:xfrm>
          <a:prstGeom prst="rect">
            <a:avLst/>
          </a:prstGeom>
          <a:solidFill>
            <a:srgbClr val="FFE265"/>
          </a:solidFill>
        </p:spPr>
        <p:txBody>
          <a:bodyPr wrap="square" lIns="360000" tIns="360000" rIns="360000" bIns="360000" rtlCol="0">
            <a:noAutofit/>
          </a:bodyPr>
          <a:lstStyle/>
          <a:p>
            <a:pPr algn="just"/>
            <a:r>
              <a:rPr lang="en-CA" sz="3200" dirty="0" smtClean="0"/>
              <a:t>The </a:t>
            </a:r>
            <a:r>
              <a:rPr lang="en-CA" sz="3200" dirty="0"/>
              <a:t>Abbey at Chertsey, in Surrey, has been renovated, improved, and extended many times since it was first built in 666 AD. The Chertsey Tiles, a series of earthenware floor tiles, with inlaid slip decoration depicting scenes of aristocratic life, were installed under Abbot John de </a:t>
            </a:r>
            <a:r>
              <a:rPr lang="en-CA" sz="3200" dirty="0" err="1"/>
              <a:t>Rutherwick</a:t>
            </a:r>
            <a:r>
              <a:rPr lang="en-CA" sz="3200" dirty="0"/>
              <a:t>, sometime between 1307 and 1346 (stpeterschertsey.f2s.com). The Abbey fell into ruins after the Dissolution of the Monasteries by Henry VIII, and tiles were covered in the process. </a:t>
            </a:r>
          </a:p>
          <a:p>
            <a:pPr algn="just"/>
            <a:r>
              <a:rPr lang="en-CA" sz="3200" dirty="0"/>
              <a:t> </a:t>
            </a:r>
          </a:p>
          <a:p>
            <a:pPr algn="just"/>
            <a:r>
              <a:rPr lang="en-CA" sz="3200" dirty="0"/>
              <a:t>It is unclear where exactly the tiles were located inside the abbey because they were discovered during an excavation in the early 1850s, and carelessly thrown aside (workinghistory.org). Many tiles were lost before a local architect and amateur archaeologist, Samuel Angell realised that the remaining tiles depicted the story of Tristan and </a:t>
            </a:r>
            <a:r>
              <a:rPr lang="en-CA" sz="3200" dirty="0" err="1"/>
              <a:t>Iseult</a:t>
            </a:r>
            <a:r>
              <a:rPr lang="en-CA" sz="3200" dirty="0"/>
              <a:t>. At that point he began the search for the abbey, and his work ultimately led to the first publication of the tiles, by Henry Shaw. Most of the tiles are now in the British Library.</a:t>
            </a:r>
          </a:p>
          <a:p>
            <a:r>
              <a:rPr lang="en-CA" dirty="0"/>
              <a:t> </a:t>
            </a:r>
          </a:p>
          <a:p>
            <a:endParaRPr lang="en-CA" dirty="0"/>
          </a:p>
        </p:txBody>
      </p:sp>
      <p:pic>
        <p:nvPicPr>
          <p:cNvPr id="10" name="Picture 9" descr="Chertsey Abbey plan.gif"/>
          <p:cNvPicPr>
            <a:picLocks noChangeAspect="1"/>
          </p:cNvPicPr>
          <p:nvPr/>
        </p:nvPicPr>
        <p:blipFill>
          <a:blip r:embed="rId2"/>
          <a:stretch>
            <a:fillRect/>
          </a:stretch>
        </p:blipFill>
        <p:spPr>
          <a:xfrm>
            <a:off x="13661979" y="5145704"/>
            <a:ext cx="5715000" cy="3943350"/>
          </a:xfrm>
          <a:prstGeom prst="rect">
            <a:avLst/>
          </a:prstGeom>
        </p:spPr>
      </p:pic>
      <p:pic>
        <p:nvPicPr>
          <p:cNvPr id="11" name="Picture 10" descr="ABSMLPLN.gif"/>
          <p:cNvPicPr>
            <a:picLocks noChangeAspect="1"/>
          </p:cNvPicPr>
          <p:nvPr/>
        </p:nvPicPr>
        <p:blipFill>
          <a:blip r:embed="rId3"/>
          <a:stretch>
            <a:fillRect/>
          </a:stretch>
        </p:blipFill>
        <p:spPr>
          <a:xfrm>
            <a:off x="21234407" y="5788646"/>
            <a:ext cx="4857784" cy="2811741"/>
          </a:xfrm>
          <a:prstGeom prst="rect">
            <a:avLst/>
          </a:prstGeom>
        </p:spPr>
      </p:pic>
      <p:sp>
        <p:nvSpPr>
          <p:cNvPr id="12" name="TextBox 11"/>
          <p:cNvSpPr txBox="1"/>
          <p:nvPr/>
        </p:nvSpPr>
        <p:spPr>
          <a:xfrm>
            <a:off x="13783577" y="22724935"/>
            <a:ext cx="12715964" cy="14359781"/>
          </a:xfrm>
          <a:prstGeom prst="rect">
            <a:avLst/>
          </a:prstGeom>
          <a:solidFill>
            <a:srgbClr val="FFE265"/>
          </a:solidFill>
        </p:spPr>
        <p:txBody>
          <a:bodyPr wrap="square" lIns="360000" tIns="360000" rIns="360000" bIns="360000" rtlCol="0">
            <a:noAutofit/>
          </a:bodyPr>
          <a:lstStyle/>
          <a:p>
            <a:pPr algn="just"/>
            <a:r>
              <a:rPr lang="en-CA" sz="3200" dirty="0" smtClean="0"/>
              <a:t>The </a:t>
            </a:r>
            <a:r>
              <a:rPr lang="en-CA" sz="3200" i="1" dirty="0"/>
              <a:t>Romance of Tristan </a:t>
            </a:r>
            <a:r>
              <a:rPr lang="en-CA" sz="3200" dirty="0"/>
              <a:t>emerged in the 12</a:t>
            </a:r>
            <a:r>
              <a:rPr lang="en-CA" sz="3200" baseline="30000" dirty="0"/>
              <a:t>th</a:t>
            </a:r>
            <a:r>
              <a:rPr lang="en-CA" sz="3200" dirty="0"/>
              <a:t> century, and became very popular as one of the key courtly romances, told by several authors. Major authors include Thomas of Britain, whose work is fragmentary, </a:t>
            </a:r>
            <a:r>
              <a:rPr lang="en-CA" sz="3200" dirty="0" err="1"/>
              <a:t>Béroul</a:t>
            </a:r>
            <a:r>
              <a:rPr lang="en-CA" sz="3200" dirty="0"/>
              <a:t>, and Marie de France.  The story as a whole includes many recognizably distinct episodes. The main storyline features Tristan, a knight and nephew of the king, </a:t>
            </a:r>
            <a:r>
              <a:rPr lang="en-CA" sz="3200" dirty="0" smtClean="0"/>
              <a:t>who </a:t>
            </a:r>
            <a:r>
              <a:rPr lang="en-CA" sz="3200" dirty="0"/>
              <a:t>goes to Ireland to escort </a:t>
            </a:r>
            <a:r>
              <a:rPr lang="en-CA" sz="3200" dirty="0" err="1"/>
              <a:t>Iseult</a:t>
            </a:r>
            <a:r>
              <a:rPr lang="en-CA" sz="3200" dirty="0"/>
              <a:t>, his uncle’s new wife, home to Cornwall. But on the </a:t>
            </a:r>
            <a:r>
              <a:rPr lang="en-CA" sz="3200" dirty="0" smtClean="0"/>
              <a:t>way, </a:t>
            </a:r>
            <a:r>
              <a:rPr lang="en-CA" sz="3200" dirty="0"/>
              <a:t>the </a:t>
            </a:r>
            <a:r>
              <a:rPr lang="en-CA" sz="3200" dirty="0" smtClean="0"/>
              <a:t>two </a:t>
            </a:r>
            <a:r>
              <a:rPr lang="en-CA" sz="3200" dirty="0"/>
              <a:t>fall in love due to the effects of a love potion. The story works through distinct episodes– the trip to Ireland, a fight with a dragon and a giant named </a:t>
            </a:r>
            <a:r>
              <a:rPr lang="en-CA" sz="3200" dirty="0" err="1"/>
              <a:t>Morhault</a:t>
            </a:r>
            <a:r>
              <a:rPr lang="en-CA" sz="3200" dirty="0"/>
              <a:t>, King Mark spying on the them from a tree, Tristan playing his harp– that all work with the same problems of love, adultery, secrecy, and court politics.  The problems repeat in different contexts, but ultimately cannot be resolved. Some versions, like ‘</a:t>
            </a:r>
            <a:r>
              <a:rPr lang="en-CA" sz="3200" dirty="0" err="1"/>
              <a:t>Chevrefeuil</a:t>
            </a:r>
            <a:r>
              <a:rPr lang="en-CA" sz="3200" dirty="0"/>
              <a:t>’ of Marie de France, take up only 1 episode; others, like </a:t>
            </a:r>
            <a:r>
              <a:rPr lang="en-CA" sz="3200" dirty="0" err="1"/>
              <a:t>Béroul’s</a:t>
            </a:r>
            <a:r>
              <a:rPr lang="en-CA" sz="3200" dirty="0"/>
              <a:t> organized them all into a continuous </a:t>
            </a:r>
            <a:r>
              <a:rPr lang="en-CA" sz="3200" dirty="0" smtClean="0"/>
              <a:t>story. The </a:t>
            </a:r>
            <a:r>
              <a:rPr lang="en-CA" sz="3200" dirty="0"/>
              <a:t>Chertsey Abbey tiles include several of these recognizable scenes, including the return from Ireland by boat, the fight with </a:t>
            </a:r>
            <a:r>
              <a:rPr lang="en-CA" sz="3200" dirty="0" err="1"/>
              <a:t>Morhaut</a:t>
            </a:r>
            <a:r>
              <a:rPr lang="en-CA" sz="3200" dirty="0"/>
              <a:t>, Tristan and </a:t>
            </a:r>
            <a:r>
              <a:rPr lang="en-CA" sz="3200" dirty="0" err="1"/>
              <a:t>Iseult</a:t>
            </a:r>
            <a:r>
              <a:rPr lang="en-CA" sz="3200" dirty="0"/>
              <a:t> kissing, and Tristan playing his harp.  Interestingly, the floor-tile program also included images of Richard Coeur de Lion and his dashing, chivalric Muslim counterpart, Saladin. </a:t>
            </a:r>
          </a:p>
          <a:p>
            <a:pPr algn="just"/>
            <a:r>
              <a:rPr lang="en-CA" sz="3200" dirty="0"/>
              <a:t> </a:t>
            </a:r>
          </a:p>
          <a:p>
            <a:pPr algn="just"/>
            <a:r>
              <a:rPr lang="en-CA" sz="3200" dirty="0"/>
              <a:t>Chertsey Abbey is not the only monastery with scenes of romance. For example, the church of St. Pierre in Caen has “two scenes from Arthurian romances – Lancelot crossing the Sword Bridge and Gawain on the Perilous Bed” (Lacy, 65). However, these knights “fight temptations and evil powers in the service of their ladies, take on moral implications that make them acceptable for inclusion as church decoration” (Lacy, 65). </a:t>
            </a:r>
          </a:p>
        </p:txBody>
      </p:sp>
      <p:sp>
        <p:nvSpPr>
          <p:cNvPr id="17" name="TextBox 16"/>
          <p:cNvSpPr txBox="1"/>
          <p:nvPr/>
        </p:nvSpPr>
        <p:spPr>
          <a:xfrm>
            <a:off x="504653" y="23662729"/>
            <a:ext cx="12313368" cy="15942268"/>
          </a:xfrm>
          <a:prstGeom prst="rect">
            <a:avLst/>
          </a:prstGeom>
          <a:solidFill>
            <a:srgbClr val="FFE265"/>
          </a:solidFill>
        </p:spPr>
        <p:txBody>
          <a:bodyPr wrap="square" lIns="360000" tIns="360000" rIns="360000" bIns="360000" rtlCol="0">
            <a:noAutofit/>
          </a:bodyPr>
          <a:lstStyle/>
          <a:p>
            <a:pPr algn="just"/>
            <a:r>
              <a:rPr lang="en-CA" sz="3200" dirty="0" smtClean="0"/>
              <a:t>Although </a:t>
            </a:r>
            <a:r>
              <a:rPr lang="en-CA" sz="3200" dirty="0"/>
              <a:t>the exact location remains uncertain, the evidence suggests that the tiles decorated the floor of the chapter house (Furrow, </a:t>
            </a:r>
            <a:r>
              <a:rPr lang="en-CA" sz="3200" dirty="0" smtClean="0"/>
              <a:t>7). </a:t>
            </a:r>
            <a:r>
              <a:rPr lang="en-CA" sz="3200" dirty="0"/>
              <a:t>Chapter houses with similarly decorated floors can be seen in abbeys at </a:t>
            </a:r>
            <a:r>
              <a:rPr lang="en-CA" sz="3200" dirty="0" smtClean="0"/>
              <a:t>Westminster </a:t>
            </a:r>
            <a:r>
              <a:rPr lang="en-CA" sz="3200" dirty="0"/>
              <a:t>and, in particular, Canterbury.  Located near to both the church and the cloister, the Chapter House is a site for the “daily [morning] gathering of the monastic community during which a chapter of the Benedictine Rule was read” (Boynton, 245). In the evening, the community gathered here again for collation, which was another moment of devotional reading, but one thought to be refreshing, recreational, and a relief from boredom and work.</a:t>
            </a:r>
          </a:p>
          <a:p>
            <a:r>
              <a:rPr lang="en-CA" sz="3200" dirty="0"/>
              <a:t> </a:t>
            </a:r>
          </a:p>
          <a:p>
            <a:pPr algn="just"/>
            <a:r>
              <a:rPr lang="en-CA" sz="3200" dirty="0"/>
              <a:t>Monasteries were centres of reading, writing, and learning, and worked to preserve books of all sorts, including the classics, such as Cicero, Virgil, Ovid, and Aristotle (MetMuseum.org). Reading was a very important practice in monastic culture that was not limited to religious works– nor even to books. Pope Gregory the Great (6</a:t>
            </a:r>
            <a:r>
              <a:rPr lang="en-CA" sz="3200" baseline="30000" dirty="0"/>
              <a:t>th</a:t>
            </a:r>
            <a:r>
              <a:rPr lang="en-CA" sz="3200" dirty="0"/>
              <a:t> century) said that ‘images are the books of the unlettered,’ and from there on images were understood as subjects to be </a:t>
            </a:r>
            <a:r>
              <a:rPr lang="en-CA" sz="3200" dirty="0" smtClean="0"/>
              <a:t>read (Kessler, 104). </a:t>
            </a:r>
            <a:r>
              <a:rPr lang="en-CA" sz="3200" dirty="0"/>
              <a:t>Thus, monasteries also celebrated the visual arts– in tiles, stained glass, sculpture and tapestries– and images could include “rulers and donors, exotic </a:t>
            </a:r>
            <a:r>
              <a:rPr lang="en-CA" sz="3200" dirty="0" smtClean="0"/>
              <a:t>animals, humorous </a:t>
            </a:r>
            <a:r>
              <a:rPr lang="en-CA" sz="3200" dirty="0"/>
              <a:t>or even lascivious figures” as well as narratives (MetMuseum.org). In the case of Chertsey Abbey, the art depicts scenes of a popular romance. </a:t>
            </a:r>
            <a:r>
              <a:rPr lang="en-CA" sz="3200" dirty="0" smtClean="0"/>
              <a:t>Some </a:t>
            </a:r>
            <a:r>
              <a:rPr lang="en-CA" sz="3200" dirty="0"/>
              <a:t>have speculated that the tiles could have been a royal gift to Chertsey, but because tiles were usually made on the site of installation, this theory is unlikely (Furrow, 7).  Thus, donated by an abbot, these tiles were purposely installed in this place by the abbey’s own monks. However, this remains a surprise because of its romance subject and location</a:t>
            </a:r>
            <a:r>
              <a:rPr lang="en-CA" sz="3200" dirty="0" smtClean="0"/>
              <a:t>.</a:t>
            </a:r>
            <a:endParaRPr lang="en-CA" dirty="0"/>
          </a:p>
          <a:p>
            <a:endParaRPr lang="en-CA" dirty="0"/>
          </a:p>
        </p:txBody>
      </p:sp>
      <p:sp>
        <p:nvSpPr>
          <p:cNvPr id="18" name="TextBox 17"/>
          <p:cNvSpPr txBox="1"/>
          <p:nvPr/>
        </p:nvSpPr>
        <p:spPr>
          <a:xfrm>
            <a:off x="27449513" y="5589485"/>
            <a:ext cx="12457384" cy="16101893"/>
          </a:xfrm>
          <a:prstGeom prst="rect">
            <a:avLst/>
          </a:prstGeom>
          <a:solidFill>
            <a:srgbClr val="FFE265"/>
          </a:solidFill>
          <a:ln>
            <a:noFill/>
          </a:ln>
        </p:spPr>
        <p:style>
          <a:lnRef idx="2">
            <a:schemeClr val="dk1"/>
          </a:lnRef>
          <a:fillRef idx="1">
            <a:schemeClr val="lt1"/>
          </a:fillRef>
          <a:effectRef idx="0">
            <a:schemeClr val="dk1"/>
          </a:effectRef>
          <a:fontRef idx="minor">
            <a:schemeClr val="dk1"/>
          </a:fontRef>
        </p:style>
        <p:txBody>
          <a:bodyPr wrap="square" lIns="360000" tIns="360000" rIns="360000" bIns="360000" rtlCol="0">
            <a:noAutofit/>
          </a:bodyPr>
          <a:lstStyle/>
          <a:p>
            <a:pPr algn="just"/>
            <a:r>
              <a:rPr lang="en-CA" sz="3200" dirty="0" smtClean="0"/>
              <a:t>The </a:t>
            </a:r>
            <a:r>
              <a:rPr lang="en-CA" sz="3200" dirty="0"/>
              <a:t>question of why the scenes of a story whose heroes commit acts of incest, adultery, treason, disloyalty, deception, attempted murder, and tricky wording which flirt with lying to God are depicted in a monastery is something scholars have tried to answer by looking at the contexts of how romances were received by readers.</a:t>
            </a:r>
          </a:p>
          <a:p>
            <a:pPr algn="just"/>
            <a:r>
              <a:rPr lang="en-CA" sz="3200" dirty="0"/>
              <a:t> </a:t>
            </a:r>
          </a:p>
          <a:p>
            <a:pPr algn="just"/>
            <a:r>
              <a:rPr lang="en-CA" sz="3200" dirty="0"/>
              <a:t>Medieval writers (William of </a:t>
            </a:r>
            <a:r>
              <a:rPr lang="en-CA" sz="3200" dirty="0" err="1"/>
              <a:t>Nassington</a:t>
            </a:r>
            <a:r>
              <a:rPr lang="en-CA" sz="3200" dirty="0"/>
              <a:t>, Denis </a:t>
            </a:r>
            <a:r>
              <a:rPr lang="en-CA" sz="3200" dirty="0" err="1"/>
              <a:t>Piramus</a:t>
            </a:r>
            <a:r>
              <a:rPr lang="en-CA" sz="3200" dirty="0"/>
              <a:t>, Robert Manning, Thomas </a:t>
            </a:r>
            <a:r>
              <a:rPr lang="en-CA" sz="3200" dirty="0" err="1"/>
              <a:t>Walsingham</a:t>
            </a:r>
            <a:r>
              <a:rPr lang="en-CA" sz="3200" dirty="0"/>
              <a:t>) had varying views, but all agreed there is a factor of utility to reading romances, whether it be the story having a positive moral impact, as remembrance and record of history, as pleasure, or as a break in order “to return to their real work, refreshed” (Furrow, 41). While the latter of those views still enforces a sense of utility to reading romances, it is one of recreation instead of moral compassing. Intellectuals of the medieval church believed that studying the past and other secular works would “[enable] one to see God working in the world” (Olson, 54).  </a:t>
            </a:r>
            <a:r>
              <a:rPr lang="en-CA" sz="3200" smtClean="0"/>
              <a:t>Moreover</a:t>
            </a:r>
            <a:r>
              <a:rPr lang="en-CA" sz="3200" dirty="0"/>
              <a:t>, we know that some monks “enjoyed reading Virgil,” so much so that “they had guilty dreams” (Olson, 54</a:t>
            </a:r>
            <a:r>
              <a:rPr lang="en-CA" sz="3200" dirty="0" smtClean="0"/>
              <a:t>).</a:t>
            </a:r>
            <a:endParaRPr lang="en-CA" sz="3200" dirty="0"/>
          </a:p>
          <a:p>
            <a:pPr algn="just"/>
            <a:r>
              <a:rPr lang="en-CA" sz="3200" dirty="0"/>
              <a:t> </a:t>
            </a:r>
          </a:p>
          <a:p>
            <a:pPr algn="just"/>
            <a:r>
              <a:rPr lang="en-CA" sz="3200" dirty="0"/>
              <a:t>In this case, the tiles are part of a programme of decoration; and the tiles, like the story, are highly regarded and valued.  The monks themselves were readers of stories like Tristan and Iseult, and the chapter house, despite our assumptions, does seem to be an appropriate place. </a:t>
            </a:r>
            <a:r>
              <a:rPr lang="en-CA" sz="3200" dirty="0" smtClean="0"/>
              <a:t>Reading </a:t>
            </a:r>
            <a:r>
              <a:rPr lang="en-CA" sz="3200" dirty="0"/>
              <a:t>here combined moral utility and refreshment, which is exactly how romances were justified. (Or, because it is a story </a:t>
            </a:r>
            <a:r>
              <a:rPr lang="en-CA" sz="3200" dirty="0" smtClean="0"/>
              <a:t>so filled </a:t>
            </a:r>
            <a:r>
              <a:rPr lang="en-CA" sz="3200" dirty="0"/>
              <a:t>with sin, it could be a reminder of God’s remaining work in the world.)  Melissa Furrow </a:t>
            </a:r>
            <a:r>
              <a:rPr lang="en-CA" sz="3200" dirty="0" smtClean="0"/>
              <a:t>(10) has </a:t>
            </a:r>
            <a:r>
              <a:rPr lang="en-CA" sz="3200" dirty="0"/>
              <a:t>suggested that the story could have had an allegorical meaning with an ethical or spiritual impact, obvious to medieval readers, but lost to modern </a:t>
            </a:r>
            <a:r>
              <a:rPr lang="en-CA" sz="3200" dirty="0" smtClean="0"/>
              <a:t>readers.  </a:t>
            </a:r>
            <a:r>
              <a:rPr lang="en-CA" sz="3200" dirty="0"/>
              <a:t>The use of these images in this location challenges modern understandings of the borders between the sacred and the secular, and encourages us to reconsider where and how romances were read</a:t>
            </a:r>
            <a:r>
              <a:rPr lang="en-CA" sz="3200" dirty="0" smtClean="0"/>
              <a:t>.</a:t>
            </a:r>
            <a:endParaRPr lang="en-CA" dirty="0"/>
          </a:p>
        </p:txBody>
      </p:sp>
      <p:sp>
        <p:nvSpPr>
          <p:cNvPr id="19" name="TextBox 18"/>
          <p:cNvSpPr txBox="1"/>
          <p:nvPr/>
        </p:nvSpPr>
        <p:spPr>
          <a:xfrm>
            <a:off x="504653" y="4504441"/>
            <a:ext cx="12313368" cy="942167"/>
          </a:xfrm>
          <a:prstGeom prst="rect">
            <a:avLst/>
          </a:prstGeom>
          <a:solidFill>
            <a:schemeClr val="accent4">
              <a:lumMod val="60000"/>
              <a:lumOff val="40000"/>
            </a:schemeClr>
          </a:solidFill>
        </p:spPr>
        <p:txBody>
          <a:bodyPr wrap="square" rtlCol="0">
            <a:spAutoFit/>
          </a:bodyPr>
          <a:lstStyle/>
          <a:p>
            <a:pPr algn="ctr"/>
            <a:r>
              <a:rPr lang="en-CA" sz="5400" dirty="0" smtClean="0"/>
              <a:t>Introduction</a:t>
            </a:r>
            <a:endParaRPr lang="en-CA" sz="5400" dirty="0"/>
          </a:p>
        </p:txBody>
      </p:sp>
      <p:sp>
        <p:nvSpPr>
          <p:cNvPr id="20" name="TextBox 19"/>
          <p:cNvSpPr txBox="1"/>
          <p:nvPr/>
        </p:nvSpPr>
        <p:spPr>
          <a:xfrm>
            <a:off x="13783575" y="11017821"/>
            <a:ext cx="12715965" cy="923330"/>
          </a:xfrm>
          <a:prstGeom prst="rect">
            <a:avLst/>
          </a:prstGeom>
          <a:solidFill>
            <a:schemeClr val="accent4">
              <a:lumMod val="60000"/>
              <a:lumOff val="40000"/>
            </a:schemeClr>
          </a:solidFill>
        </p:spPr>
        <p:txBody>
          <a:bodyPr wrap="square" rtlCol="0">
            <a:spAutoFit/>
          </a:bodyPr>
          <a:lstStyle/>
          <a:p>
            <a:pPr algn="ctr"/>
            <a:r>
              <a:rPr lang="en-CA" sz="5400" dirty="0" smtClean="0"/>
              <a:t>Chertsey Abbey</a:t>
            </a:r>
            <a:endParaRPr lang="en-CA" sz="5400" dirty="0"/>
          </a:p>
        </p:txBody>
      </p:sp>
      <p:sp>
        <p:nvSpPr>
          <p:cNvPr id="21" name="TextBox 20"/>
          <p:cNvSpPr txBox="1"/>
          <p:nvPr/>
        </p:nvSpPr>
        <p:spPr>
          <a:xfrm>
            <a:off x="13783577" y="21607336"/>
            <a:ext cx="12715964" cy="923330"/>
          </a:xfrm>
          <a:prstGeom prst="rect">
            <a:avLst/>
          </a:prstGeom>
          <a:solidFill>
            <a:schemeClr val="accent4">
              <a:lumMod val="60000"/>
              <a:lumOff val="40000"/>
            </a:schemeClr>
          </a:solidFill>
        </p:spPr>
        <p:txBody>
          <a:bodyPr wrap="square" rtlCol="0">
            <a:spAutoFit/>
          </a:bodyPr>
          <a:lstStyle/>
          <a:p>
            <a:pPr algn="ctr"/>
            <a:r>
              <a:rPr lang="en-CA" sz="5400" dirty="0" smtClean="0"/>
              <a:t>Tristan and </a:t>
            </a:r>
            <a:r>
              <a:rPr lang="en-CA" sz="5400" dirty="0" err="1" smtClean="0"/>
              <a:t>Iseult</a:t>
            </a:r>
            <a:endParaRPr lang="en-CA" sz="5400" dirty="0"/>
          </a:p>
        </p:txBody>
      </p:sp>
      <p:sp>
        <p:nvSpPr>
          <p:cNvPr id="22" name="TextBox 21"/>
          <p:cNvSpPr txBox="1"/>
          <p:nvPr/>
        </p:nvSpPr>
        <p:spPr>
          <a:xfrm>
            <a:off x="27449513" y="4446477"/>
            <a:ext cx="12419564" cy="928694"/>
          </a:xfrm>
          <a:prstGeom prst="rect">
            <a:avLst/>
          </a:prstGeom>
          <a:solidFill>
            <a:schemeClr val="accent4">
              <a:lumMod val="60000"/>
              <a:lumOff val="40000"/>
            </a:schemeClr>
          </a:solidFill>
        </p:spPr>
        <p:txBody>
          <a:bodyPr wrap="square" rtlCol="0">
            <a:spAutoFit/>
          </a:bodyPr>
          <a:lstStyle/>
          <a:p>
            <a:pPr algn="ctr"/>
            <a:r>
              <a:rPr lang="en-CA" sz="5400" dirty="0" smtClean="0"/>
              <a:t>Conclusion</a:t>
            </a:r>
            <a:endParaRPr lang="en-CA" sz="5400" dirty="0"/>
          </a:p>
        </p:txBody>
      </p:sp>
      <p:sp>
        <p:nvSpPr>
          <p:cNvPr id="23" name="TextBox 22"/>
          <p:cNvSpPr txBox="1"/>
          <p:nvPr/>
        </p:nvSpPr>
        <p:spPr>
          <a:xfrm>
            <a:off x="504653" y="22551875"/>
            <a:ext cx="12313368" cy="923330"/>
          </a:xfrm>
          <a:prstGeom prst="rect">
            <a:avLst/>
          </a:prstGeom>
          <a:solidFill>
            <a:schemeClr val="accent4">
              <a:lumMod val="60000"/>
              <a:lumOff val="40000"/>
            </a:schemeClr>
          </a:solidFill>
        </p:spPr>
        <p:txBody>
          <a:bodyPr wrap="square" rtlCol="0">
            <a:spAutoFit/>
          </a:bodyPr>
          <a:lstStyle/>
          <a:p>
            <a:pPr algn="ctr"/>
            <a:r>
              <a:rPr lang="en-CA" sz="5400" dirty="0" smtClean="0"/>
              <a:t>Monastic Context</a:t>
            </a:r>
            <a:endParaRPr lang="en-CA" sz="5400" dirty="0"/>
          </a:p>
        </p:txBody>
      </p:sp>
      <p:pic>
        <p:nvPicPr>
          <p:cNvPr id="24" name="Picture 23" descr="AN00083930_001_l (1).jpg"/>
          <p:cNvPicPr>
            <a:picLocks noChangeAspect="1"/>
          </p:cNvPicPr>
          <p:nvPr/>
        </p:nvPicPr>
        <p:blipFill>
          <a:blip r:embed="rId4"/>
          <a:stretch>
            <a:fillRect/>
          </a:stretch>
        </p:blipFill>
        <p:spPr>
          <a:xfrm>
            <a:off x="1158619" y="15665663"/>
            <a:ext cx="5078870" cy="5072098"/>
          </a:xfrm>
          <a:prstGeom prst="rect">
            <a:avLst/>
          </a:prstGeom>
        </p:spPr>
      </p:pic>
      <p:pic>
        <p:nvPicPr>
          <p:cNvPr id="25" name="Picture 24" descr="AN00083928_001_l.jpg"/>
          <p:cNvPicPr>
            <a:picLocks noChangeAspect="1"/>
          </p:cNvPicPr>
          <p:nvPr/>
        </p:nvPicPr>
        <p:blipFill>
          <a:blip r:embed="rId5"/>
          <a:stretch>
            <a:fillRect/>
          </a:stretch>
        </p:blipFill>
        <p:spPr>
          <a:xfrm>
            <a:off x="6945097" y="15665662"/>
            <a:ext cx="5072098" cy="5145607"/>
          </a:xfrm>
          <a:prstGeom prst="rect">
            <a:avLst/>
          </a:prstGeom>
        </p:spPr>
      </p:pic>
      <p:sp>
        <p:nvSpPr>
          <p:cNvPr id="26" name="TextBox 25"/>
          <p:cNvSpPr txBox="1"/>
          <p:nvPr/>
        </p:nvSpPr>
        <p:spPr>
          <a:xfrm>
            <a:off x="1230057" y="20864914"/>
            <a:ext cx="5000660" cy="954107"/>
          </a:xfrm>
          <a:prstGeom prst="rect">
            <a:avLst/>
          </a:prstGeom>
          <a:noFill/>
        </p:spPr>
        <p:txBody>
          <a:bodyPr wrap="square" rtlCol="0">
            <a:spAutoFit/>
          </a:bodyPr>
          <a:lstStyle/>
          <a:p>
            <a:pPr algn="just"/>
            <a:r>
              <a:rPr lang="en-CA" sz="2800" dirty="0" smtClean="0"/>
              <a:t>[</a:t>
            </a:r>
            <a:r>
              <a:rPr lang="en-CA" sz="2800" dirty="0" err="1" smtClean="0"/>
              <a:t>Iseult</a:t>
            </a:r>
            <a:r>
              <a:rPr lang="en-CA" sz="2800" dirty="0" smtClean="0"/>
              <a:t> travelling to see Tristan in Brittany at the end of the story.]</a:t>
            </a:r>
            <a:endParaRPr lang="en-CA" sz="2800" dirty="0"/>
          </a:p>
        </p:txBody>
      </p:sp>
      <p:sp>
        <p:nvSpPr>
          <p:cNvPr id="27" name="TextBox 26"/>
          <p:cNvSpPr txBox="1"/>
          <p:nvPr/>
        </p:nvSpPr>
        <p:spPr>
          <a:xfrm>
            <a:off x="7025843" y="20821240"/>
            <a:ext cx="5072098" cy="523220"/>
          </a:xfrm>
          <a:prstGeom prst="rect">
            <a:avLst/>
          </a:prstGeom>
          <a:noFill/>
        </p:spPr>
        <p:txBody>
          <a:bodyPr wrap="square" rtlCol="0">
            <a:spAutoFit/>
          </a:bodyPr>
          <a:lstStyle/>
          <a:p>
            <a:r>
              <a:rPr lang="en-CA" sz="2800" dirty="0" smtClean="0"/>
              <a:t>[King Mark kissing Tristan.]</a:t>
            </a:r>
            <a:endParaRPr lang="en-CA" sz="2800" dirty="0"/>
          </a:p>
        </p:txBody>
      </p:sp>
      <p:sp>
        <p:nvSpPr>
          <p:cNvPr id="28" name="TextBox 27"/>
          <p:cNvSpPr txBox="1"/>
          <p:nvPr/>
        </p:nvSpPr>
        <p:spPr>
          <a:xfrm>
            <a:off x="13661979" y="9271626"/>
            <a:ext cx="5786478" cy="954107"/>
          </a:xfrm>
          <a:prstGeom prst="rect">
            <a:avLst/>
          </a:prstGeom>
          <a:noFill/>
        </p:spPr>
        <p:txBody>
          <a:bodyPr wrap="square" rtlCol="0">
            <a:spAutoFit/>
          </a:bodyPr>
          <a:lstStyle/>
          <a:p>
            <a:r>
              <a:rPr lang="en-CA" sz="2800" dirty="0" smtClean="0"/>
              <a:t>[Map and floor plan of Chertsey Abbey]</a:t>
            </a:r>
            <a:endParaRPr lang="en-CA" sz="2800" dirty="0"/>
          </a:p>
        </p:txBody>
      </p:sp>
      <p:sp>
        <p:nvSpPr>
          <p:cNvPr id="29" name="TextBox 28"/>
          <p:cNvSpPr txBox="1"/>
          <p:nvPr/>
        </p:nvSpPr>
        <p:spPr>
          <a:xfrm>
            <a:off x="21305845" y="9271626"/>
            <a:ext cx="5072098" cy="523220"/>
          </a:xfrm>
          <a:prstGeom prst="rect">
            <a:avLst/>
          </a:prstGeom>
          <a:noFill/>
        </p:spPr>
        <p:txBody>
          <a:bodyPr wrap="square" rtlCol="0">
            <a:spAutoFit/>
          </a:bodyPr>
          <a:lstStyle/>
          <a:p>
            <a:r>
              <a:rPr lang="en-CA" sz="2800" dirty="0" smtClean="0"/>
              <a:t>[Floor plan of Chertsey Abbey]</a:t>
            </a:r>
            <a:endParaRPr lang="en-CA" sz="2800" dirty="0"/>
          </a:p>
        </p:txBody>
      </p:sp>
      <p:pic>
        <p:nvPicPr>
          <p:cNvPr id="30" name="Picture 29" descr="AN00083932_001_l.jpg"/>
          <p:cNvPicPr>
            <a:picLocks noChangeAspect="1"/>
          </p:cNvPicPr>
          <p:nvPr/>
        </p:nvPicPr>
        <p:blipFill>
          <a:blip r:embed="rId6"/>
          <a:stretch>
            <a:fillRect/>
          </a:stretch>
        </p:blipFill>
        <p:spPr>
          <a:xfrm>
            <a:off x="33736057" y="22091663"/>
            <a:ext cx="5214974" cy="5214974"/>
          </a:xfrm>
          <a:prstGeom prst="rect">
            <a:avLst/>
          </a:prstGeom>
        </p:spPr>
      </p:pic>
      <p:pic>
        <p:nvPicPr>
          <p:cNvPr id="1026" name="Picture 2" descr="C:\Users\Charlene\Documents\2015 - 2016 School Year\UROP\AN00083929_001_l.jpg"/>
          <p:cNvPicPr>
            <a:picLocks noChangeAspect="1" noChangeArrowheads="1"/>
          </p:cNvPicPr>
          <p:nvPr/>
        </p:nvPicPr>
        <p:blipFill>
          <a:blip r:embed="rId7"/>
          <a:srcRect/>
          <a:stretch>
            <a:fillRect/>
          </a:stretch>
        </p:blipFill>
        <p:spPr bwMode="auto">
          <a:xfrm>
            <a:off x="28021017" y="22091663"/>
            <a:ext cx="5357850" cy="5357850"/>
          </a:xfrm>
          <a:prstGeom prst="rect">
            <a:avLst/>
          </a:prstGeom>
          <a:noFill/>
        </p:spPr>
      </p:pic>
      <p:sp>
        <p:nvSpPr>
          <p:cNvPr id="31" name="TextBox 30"/>
          <p:cNvSpPr txBox="1"/>
          <p:nvPr/>
        </p:nvSpPr>
        <p:spPr>
          <a:xfrm>
            <a:off x="27949579" y="27592389"/>
            <a:ext cx="5500726" cy="954107"/>
          </a:xfrm>
          <a:prstGeom prst="rect">
            <a:avLst/>
          </a:prstGeom>
          <a:noFill/>
        </p:spPr>
        <p:txBody>
          <a:bodyPr wrap="square" rtlCol="0">
            <a:spAutoFit/>
          </a:bodyPr>
          <a:lstStyle/>
          <a:p>
            <a:r>
              <a:rPr lang="en-CA" sz="2800" dirty="0" smtClean="0"/>
              <a:t>[</a:t>
            </a:r>
            <a:r>
              <a:rPr lang="en-CA" sz="2800" dirty="0" err="1" smtClean="0"/>
              <a:t>Gormon</a:t>
            </a:r>
            <a:r>
              <a:rPr lang="en-CA" sz="2800" dirty="0" smtClean="0"/>
              <a:t> hastens to view </a:t>
            </a:r>
            <a:r>
              <a:rPr lang="en-CA" sz="2800" dirty="0" err="1" smtClean="0"/>
              <a:t>Morhaut’s</a:t>
            </a:r>
            <a:r>
              <a:rPr lang="en-CA" sz="2800" dirty="0" smtClean="0"/>
              <a:t> body after Tristan kills him.]</a:t>
            </a:r>
            <a:endParaRPr lang="en-CA" sz="2800" dirty="0"/>
          </a:p>
        </p:txBody>
      </p:sp>
      <p:sp>
        <p:nvSpPr>
          <p:cNvPr id="32" name="TextBox 31"/>
          <p:cNvSpPr txBox="1"/>
          <p:nvPr/>
        </p:nvSpPr>
        <p:spPr>
          <a:xfrm>
            <a:off x="33807495" y="27592389"/>
            <a:ext cx="5214974" cy="954107"/>
          </a:xfrm>
          <a:prstGeom prst="rect">
            <a:avLst/>
          </a:prstGeom>
          <a:noFill/>
        </p:spPr>
        <p:txBody>
          <a:bodyPr wrap="square" rtlCol="0">
            <a:spAutoFit/>
          </a:bodyPr>
          <a:lstStyle/>
          <a:p>
            <a:r>
              <a:rPr lang="en-CA" sz="2800" dirty="0" smtClean="0"/>
              <a:t>[Tristan playing the harp for the sick King Mark.]</a:t>
            </a:r>
            <a:endParaRPr lang="en-CA" sz="2800" dirty="0"/>
          </a:p>
        </p:txBody>
      </p:sp>
      <p:sp>
        <p:nvSpPr>
          <p:cNvPr id="33" name="TextBox 32"/>
          <p:cNvSpPr txBox="1"/>
          <p:nvPr/>
        </p:nvSpPr>
        <p:spPr>
          <a:xfrm>
            <a:off x="27449513" y="28735397"/>
            <a:ext cx="12430211" cy="923330"/>
          </a:xfrm>
          <a:prstGeom prst="rect">
            <a:avLst/>
          </a:prstGeom>
          <a:solidFill>
            <a:schemeClr val="accent4">
              <a:lumMod val="60000"/>
              <a:lumOff val="40000"/>
            </a:schemeClr>
          </a:solidFill>
        </p:spPr>
        <p:txBody>
          <a:bodyPr wrap="square" rtlCol="0">
            <a:spAutoFit/>
          </a:bodyPr>
          <a:lstStyle/>
          <a:p>
            <a:pPr algn="ctr"/>
            <a:r>
              <a:rPr lang="en-CA" sz="5400" dirty="0" smtClean="0"/>
              <a:t>References</a:t>
            </a:r>
            <a:endParaRPr lang="en-CA" sz="5400" dirty="0"/>
          </a:p>
        </p:txBody>
      </p:sp>
      <p:sp>
        <p:nvSpPr>
          <p:cNvPr id="34" name="TextBox 33"/>
          <p:cNvSpPr txBox="1"/>
          <p:nvPr/>
        </p:nvSpPr>
        <p:spPr>
          <a:xfrm>
            <a:off x="27449513" y="29878406"/>
            <a:ext cx="12422663" cy="9644130"/>
          </a:xfrm>
          <a:prstGeom prst="rect">
            <a:avLst/>
          </a:prstGeom>
          <a:solidFill>
            <a:schemeClr val="bg1">
              <a:lumMod val="85000"/>
            </a:schemeClr>
          </a:solidFill>
        </p:spPr>
        <p:txBody>
          <a:bodyPr wrap="square" lIns="360000" tIns="360000" rIns="360000" bIns="360000" rtlCol="0">
            <a:noAutofit/>
          </a:bodyPr>
          <a:lstStyle/>
          <a:p>
            <a:r>
              <a:rPr lang="en-CA" sz="2700" dirty="0" err="1" smtClean="0"/>
              <a:t>B</a:t>
            </a:r>
            <a:r>
              <a:rPr lang="en-CA" sz="2800" dirty="0" err="1" smtClean="0"/>
              <a:t>é</a:t>
            </a:r>
            <a:r>
              <a:rPr lang="en-CA" sz="2700" dirty="0" err="1" smtClean="0"/>
              <a:t>roul</a:t>
            </a:r>
            <a:r>
              <a:rPr lang="en-CA" sz="2700" dirty="0" smtClean="0"/>
              <a:t>. </a:t>
            </a:r>
            <a:r>
              <a:rPr lang="en-CA" sz="2700" i="1" dirty="0" smtClean="0"/>
              <a:t>The Romance of Tristan</a:t>
            </a:r>
            <a:r>
              <a:rPr lang="en-CA" sz="2700" dirty="0" smtClean="0"/>
              <a:t>. Trans. Alan S. </a:t>
            </a:r>
            <a:r>
              <a:rPr lang="en-CA" sz="2700" dirty="0" err="1" smtClean="0"/>
              <a:t>Fedrick</a:t>
            </a:r>
            <a:r>
              <a:rPr lang="en-CA" sz="2700" dirty="0" smtClean="0"/>
              <a:t>. Toronto: Penguin Books, 1970. Print.</a:t>
            </a:r>
          </a:p>
          <a:p>
            <a:r>
              <a:rPr lang="en-CA" sz="2700" dirty="0" smtClean="0"/>
              <a:t>Boynton</a:t>
            </a:r>
            <a:r>
              <a:rPr lang="en-CA" sz="2700" dirty="0" smtClean="0"/>
              <a:t>, Susan. </a:t>
            </a:r>
            <a:r>
              <a:rPr lang="en-CA" sz="2700" i="1" dirty="0" smtClean="0"/>
              <a:t>Shaping a Monastic Identity: Liturgy &amp; History at the Imperial Abbey of the </a:t>
            </a:r>
            <a:r>
              <a:rPr lang="en-CA" sz="2700" i="1" dirty="0" err="1" smtClean="0"/>
              <a:t>Farfa</a:t>
            </a:r>
            <a:r>
              <a:rPr lang="en-CA" sz="2700" dirty="0" smtClean="0"/>
              <a:t>, 1000 – 1125. Ithaca: Cornell University Press, 2006. Print. </a:t>
            </a:r>
          </a:p>
          <a:p>
            <a:r>
              <a:rPr lang="en-CA" sz="2700" dirty="0" smtClean="0"/>
              <a:t>“Chertsey Abbey Excavations.” Workinghistory.org. </a:t>
            </a:r>
            <a:r>
              <a:rPr lang="en-CA" sz="2700" dirty="0" err="1" smtClean="0"/>
              <a:t>n.d</a:t>
            </a:r>
            <a:r>
              <a:rPr lang="en-CA" sz="2700" dirty="0" smtClean="0"/>
              <a:t>. Web. 3 March 2016</a:t>
            </a:r>
            <a:r>
              <a:rPr lang="en-CA" sz="2700" dirty="0" smtClean="0"/>
              <a:t>.</a:t>
            </a:r>
          </a:p>
          <a:p>
            <a:r>
              <a:rPr lang="en-CA" sz="2700" dirty="0" err="1" smtClean="0"/>
              <a:t>DeFrance</a:t>
            </a:r>
            <a:r>
              <a:rPr lang="en-CA" sz="2700" dirty="0" smtClean="0"/>
              <a:t> Marie. “</a:t>
            </a:r>
            <a:r>
              <a:rPr lang="en-CA" sz="2700" dirty="0" err="1" smtClean="0"/>
              <a:t>Chevrefoil</a:t>
            </a:r>
            <a:r>
              <a:rPr lang="en-CA" sz="2700" dirty="0" smtClean="0"/>
              <a:t> (The Honeysuckle).” The Broadview Anthology of British Literature: vol. 1: the medieval period. Ed. Joseph Black et al. 2</a:t>
            </a:r>
            <a:r>
              <a:rPr lang="en-CA" sz="2700" baseline="30000" dirty="0" smtClean="0"/>
              <a:t>nd</a:t>
            </a:r>
            <a:r>
              <a:rPr lang="en-CA" sz="2700" dirty="0" smtClean="0"/>
              <a:t> ed. Peterborough: Broadview Press, 2009. 207-209. Print.</a:t>
            </a:r>
            <a:endParaRPr lang="en-CA" sz="2700" dirty="0" smtClean="0"/>
          </a:p>
          <a:p>
            <a:r>
              <a:rPr lang="en-CA" sz="2700" dirty="0" smtClean="0"/>
              <a:t>Furrow, Melissa. </a:t>
            </a:r>
            <a:r>
              <a:rPr lang="en-CA" sz="2700" i="1" dirty="0" smtClean="0"/>
              <a:t>Expectations of Romance: The Reception of a Genre in Medieval England</a:t>
            </a:r>
            <a:r>
              <a:rPr lang="en-CA" sz="2700" dirty="0" smtClean="0"/>
              <a:t>. Cambridge: D.S. Brewer, 2009. Print. </a:t>
            </a:r>
            <a:endParaRPr lang="en-CA" sz="2700" dirty="0" smtClean="0"/>
          </a:p>
          <a:p>
            <a:r>
              <a:rPr lang="en-CA" sz="2700" dirty="0" smtClean="0"/>
              <a:t>Kessler, Herbert. </a:t>
            </a:r>
            <a:r>
              <a:rPr lang="en-CA" sz="2700" i="1" dirty="0" smtClean="0"/>
              <a:t>Spiritual Seeing: Picturing God's Invisibility in Medieval Art</a:t>
            </a:r>
            <a:r>
              <a:rPr lang="en-CA" sz="2700" dirty="0" smtClean="0"/>
              <a:t>.</a:t>
            </a:r>
          </a:p>
          <a:p>
            <a:r>
              <a:rPr lang="en-CA" sz="2700" dirty="0" smtClean="0"/>
              <a:t>Philadelphia</a:t>
            </a:r>
            <a:r>
              <a:rPr lang="en-CA" sz="2700" dirty="0" smtClean="0"/>
              <a:t>: University of Pennsylvania Press, </a:t>
            </a:r>
            <a:r>
              <a:rPr lang="en-CA" sz="2700" dirty="0" smtClean="0"/>
              <a:t>2000. Print. </a:t>
            </a:r>
            <a:endParaRPr lang="en-CA" sz="2700" dirty="0" smtClean="0"/>
          </a:p>
          <a:p>
            <a:r>
              <a:rPr lang="en-CA" sz="2700" dirty="0" smtClean="0"/>
              <a:t>Lacy, Norris. J., et al. The New Arthurian </a:t>
            </a:r>
            <a:r>
              <a:rPr lang="en-CA" sz="2700" dirty="0" err="1" smtClean="0"/>
              <a:t>Encylopedia</a:t>
            </a:r>
            <a:r>
              <a:rPr lang="en-CA" sz="2700" dirty="0" smtClean="0"/>
              <a:t>: New Edition. Books.google.ca. Google Books. 2013. Web. 3 March 2016. </a:t>
            </a:r>
          </a:p>
          <a:p>
            <a:r>
              <a:rPr lang="en-CA" sz="2700" dirty="0" smtClean="0"/>
              <a:t>Olson, Sherri. </a:t>
            </a:r>
            <a:r>
              <a:rPr lang="en-CA" sz="2700" i="1" dirty="0" smtClean="0"/>
              <a:t>Daily Life in a Medieval Monastery</a:t>
            </a:r>
            <a:r>
              <a:rPr lang="en-CA" sz="2700" dirty="0" smtClean="0"/>
              <a:t>. Books.google.ca. Google Books, 2013. Web. 1 March 2016. </a:t>
            </a:r>
          </a:p>
          <a:p>
            <a:r>
              <a:rPr lang="en-CA" sz="2700" dirty="0" err="1" smtClean="0"/>
              <a:t>Sorabella</a:t>
            </a:r>
            <a:r>
              <a:rPr lang="en-CA" sz="2700" dirty="0" smtClean="0"/>
              <a:t>, Jean. “Monasticism in Western Medieval Europe.” In </a:t>
            </a:r>
            <a:r>
              <a:rPr lang="en-CA" sz="2700" i="1" dirty="0" err="1" smtClean="0"/>
              <a:t>Heilbrunn</a:t>
            </a:r>
            <a:r>
              <a:rPr lang="en-CA" sz="2700" i="1" dirty="0" smtClean="0"/>
              <a:t> Timeline of Art History</a:t>
            </a:r>
            <a:r>
              <a:rPr lang="en-CA" sz="2700" dirty="0" smtClean="0"/>
              <a:t>. New York: The Metropolitan Museum of Art, 2000. Web. 29 February 2016.  </a:t>
            </a:r>
          </a:p>
          <a:p>
            <a:r>
              <a:rPr lang="en-CA" sz="2700" dirty="0" smtClean="0"/>
              <a:t>“The Medieval Abbey.” Stpeterchertsey.f2s.com. Web. 4 March 2016. </a:t>
            </a:r>
          </a:p>
          <a:p>
            <a:r>
              <a:rPr lang="en-CA" sz="2700" dirty="0" smtClean="0"/>
              <a:t> These images of the tiles are used by courtesy of the Trustees of the British Library, as part of their Creative Commons license.  British museum.org. </a:t>
            </a:r>
          </a:p>
        </p:txBody>
      </p:sp>
      <p:sp>
        <p:nvSpPr>
          <p:cNvPr id="35" name="TextBox 34"/>
          <p:cNvSpPr txBox="1"/>
          <p:nvPr/>
        </p:nvSpPr>
        <p:spPr>
          <a:xfrm>
            <a:off x="13661979" y="37867167"/>
            <a:ext cx="12837562" cy="923330"/>
          </a:xfrm>
          <a:prstGeom prst="rect">
            <a:avLst/>
          </a:prstGeom>
          <a:solidFill>
            <a:schemeClr val="accent4">
              <a:lumMod val="60000"/>
              <a:lumOff val="40000"/>
            </a:schemeClr>
          </a:solidFill>
        </p:spPr>
        <p:txBody>
          <a:bodyPr wrap="square" rtlCol="0">
            <a:spAutoFit/>
          </a:bodyPr>
          <a:lstStyle/>
          <a:p>
            <a:pPr algn="ctr"/>
            <a:r>
              <a:rPr lang="en-CA" sz="5400" dirty="0" smtClean="0"/>
              <a:t>Contact</a:t>
            </a:r>
            <a:endParaRPr lang="en-CA" sz="5400" dirty="0"/>
          </a:p>
        </p:txBody>
      </p:sp>
      <p:sp>
        <p:nvSpPr>
          <p:cNvPr id="36" name="TextBox 35"/>
          <p:cNvSpPr txBox="1"/>
          <p:nvPr/>
        </p:nvSpPr>
        <p:spPr>
          <a:xfrm>
            <a:off x="13661979" y="38925802"/>
            <a:ext cx="12837562" cy="584775"/>
          </a:xfrm>
          <a:prstGeom prst="rect">
            <a:avLst/>
          </a:prstGeom>
          <a:solidFill>
            <a:srgbClr val="FFE265"/>
          </a:solidFill>
        </p:spPr>
        <p:txBody>
          <a:bodyPr wrap="square" rtlCol="0">
            <a:spAutoFit/>
          </a:bodyPr>
          <a:lstStyle/>
          <a:p>
            <a:pPr algn="ctr"/>
            <a:r>
              <a:rPr lang="en-CA" sz="3200" dirty="0" smtClean="0"/>
              <a:t>cchow102@uottawa.ca</a:t>
            </a:r>
            <a:endParaRPr lang="en-CA" sz="3200" dirty="0"/>
          </a:p>
        </p:txBody>
      </p:sp>
    </p:spTree>
  </p:cSld>
  <p:clrMapOvr>
    <a:masterClrMapping/>
  </p:clrMapOvr>
</p:sld>
</file>

<file path=ppt/theme/theme1.xml><?xml version="1.0" encoding="utf-8"?>
<a:theme xmlns:a="http://schemas.openxmlformats.org/drawingml/2006/main" name="Office Theme">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6447</TotalTime>
  <Words>978</Words>
  <Application>Microsoft Office PowerPoint</Application>
  <PresentationFormat>Custom</PresentationFormat>
  <Paragraphs>44</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Audiences of Romance: Tristan and Iseult in Chertsey Abbey</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Charlene Chow</dc:creator>
  <cp:lastModifiedBy>Charlene Chow</cp:lastModifiedBy>
  <cp:revision>50</cp:revision>
  <dcterms:created xsi:type="dcterms:W3CDTF">2016-03-07T03:11:56Z</dcterms:created>
  <dcterms:modified xsi:type="dcterms:W3CDTF">2016-03-14T16:45:09Z</dcterms:modified>
</cp:coreProperties>
</file>