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2"/>
  </p:notesMasterIdLst>
  <p:sldIdLst>
    <p:sldId id="256" r:id="rId2"/>
    <p:sldId id="296" r:id="rId3"/>
    <p:sldId id="297" r:id="rId4"/>
    <p:sldId id="299" r:id="rId5"/>
    <p:sldId id="298" r:id="rId6"/>
    <p:sldId id="300" r:id="rId7"/>
    <p:sldId id="301" r:id="rId8"/>
    <p:sldId id="302" r:id="rId9"/>
    <p:sldId id="306" r:id="rId10"/>
    <p:sldId id="303" r:id="rId11"/>
    <p:sldId id="307" r:id="rId12"/>
    <p:sldId id="309" r:id="rId13"/>
    <p:sldId id="316" r:id="rId14"/>
    <p:sldId id="305" r:id="rId15"/>
    <p:sldId id="275" r:id="rId16"/>
    <p:sldId id="315" r:id="rId17"/>
    <p:sldId id="304" r:id="rId18"/>
    <p:sldId id="317" r:id="rId19"/>
    <p:sldId id="318" r:id="rId20"/>
    <p:sldId id="319" r:id="rId21"/>
    <p:sldId id="320" r:id="rId22"/>
    <p:sldId id="321" r:id="rId23"/>
    <p:sldId id="322" r:id="rId24"/>
    <p:sldId id="328" r:id="rId25"/>
    <p:sldId id="323" r:id="rId26"/>
    <p:sldId id="325" r:id="rId27"/>
    <p:sldId id="327" r:id="rId28"/>
    <p:sldId id="324" r:id="rId29"/>
    <p:sldId id="290" r:id="rId30"/>
    <p:sldId id="287" r:id="rId31"/>
    <p:sldId id="288" r:id="rId32"/>
    <p:sldId id="295" r:id="rId33"/>
    <p:sldId id="313" r:id="rId34"/>
    <p:sldId id="311" r:id="rId35"/>
    <p:sldId id="310" r:id="rId36"/>
    <p:sldId id="312" r:id="rId37"/>
    <p:sldId id="326" r:id="rId38"/>
    <p:sldId id="272" r:id="rId39"/>
    <p:sldId id="273" r:id="rId40"/>
    <p:sldId id="278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55"/>
    <p:restoredTop sz="94521"/>
  </p:normalViewPr>
  <p:slideViewPr>
    <p:cSldViewPr snapToGrid="0">
      <p:cViewPr varScale="1">
        <p:scale>
          <a:sx n="49" d="100"/>
          <a:sy n="49" d="100"/>
        </p:scale>
        <p:origin x="192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svg"/><Relationship Id="rId4" Type="http://schemas.openxmlformats.org/officeDocument/2006/relationships/image" Target="../media/image48.svg"/><Relationship Id="rId9" Type="http://schemas.openxmlformats.org/officeDocument/2006/relationships/image" Target="../media/image53.png"/><Relationship Id="rId14" Type="http://schemas.openxmlformats.org/officeDocument/2006/relationships/image" Target="../media/image58.sv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svg"/><Relationship Id="rId4" Type="http://schemas.openxmlformats.org/officeDocument/2006/relationships/image" Target="../media/image48.svg"/><Relationship Id="rId9" Type="http://schemas.openxmlformats.org/officeDocument/2006/relationships/image" Target="../media/image53.png"/><Relationship Id="rId14" Type="http://schemas.openxmlformats.org/officeDocument/2006/relationships/image" Target="../media/image5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10EC8A-EEF5-4D79-8821-C4A9A9A4758E}" type="doc">
      <dgm:prSet loTypeId="urn:microsoft.com/office/officeart/2016/7/layout/VerticalHollowAction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2964FB-1993-447E-A1B2-7036F5F7D22B}">
      <dgm:prSet/>
      <dgm:spPr/>
      <dgm:t>
        <a:bodyPr/>
        <a:lstStyle/>
        <a:p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44B50C-1BE4-4F13-B1CA-57B619E95B7C}" type="parTrans" cxnId="{79EB68BE-7694-4EBA-AFD6-F1EE36E3349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AB410A-774A-4BC2-BA22-48C9EF8FCA31}" type="sibTrans" cxnId="{79EB68BE-7694-4EBA-AFD6-F1EE36E3349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4FF5BA-4EFF-42E8-879A-D47BB08A97C0}">
      <dgm:prSet custT="1"/>
      <dgm:spPr>
        <a:noFill/>
      </dgm:spPr>
      <dgm:t>
        <a:bodyPr/>
        <a:lstStyle/>
        <a:p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Définir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l'inclusivité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l'accessibilité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et les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termes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clés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l'ÉDI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pertinents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pour les arts de la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scène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;</a:t>
          </a:r>
          <a:endParaRPr lang="en-US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85C12E-52B1-456C-B416-05E3C50AE0F1}" type="parTrans" cxnId="{52F40F56-8199-407F-9CF5-322874FF31E8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D11B0F-DD5B-45A3-B5B2-916AFB1D73E2}" type="sibTrans" cxnId="{52F40F56-8199-407F-9CF5-322874FF31E8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68933E-89F9-46E6-8685-F2919836378F}">
      <dgm:prSet/>
      <dgm:spPr/>
      <dgm:t>
        <a:bodyPr/>
        <a:lstStyle/>
        <a:p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1995D4-C18D-4B32-B1BA-5ABF4F7E0530}" type="parTrans" cxnId="{1A4ED025-018E-4FFA-AC4D-7A4E25E9A87C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88C8B1-C0BD-4FF3-AAB1-80171FB57565}" type="sibTrans" cxnId="{1A4ED025-018E-4FFA-AC4D-7A4E25E9A87C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89A30D-AE19-42C4-B08B-EB0B519B2A3D}">
      <dgm:prSet custT="1"/>
      <dgm:spPr>
        <a:noFill/>
      </dgm:spPr>
      <dgm:t>
        <a:bodyPr/>
        <a:lstStyle/>
        <a:p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Analyser et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réfléchir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aux pratiques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actuelles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d'inclusivité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dans le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secteur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des arts de la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scène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pour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mieux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comprendre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les initiatives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cours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au Canada (et à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l'échelle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mondiale</a:t>
          </a:r>
          <a:r>
            <a:rPr lang="en-C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 ;</a:t>
          </a:r>
          <a:endParaRPr lang="en-US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684E3F-60E9-4641-8161-ECA9153A8133}" type="parTrans" cxnId="{16880322-995D-46B9-AB46-887FA9B562D0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C80074-878F-4014-A26C-A58E63BE0692}" type="sibTrans" cxnId="{16880322-995D-46B9-AB46-887FA9B562D0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920A04-3598-4D2A-9026-CCC05561072C}">
      <dgm:prSet/>
      <dgm:spPr/>
      <dgm:t>
        <a:bodyPr/>
        <a:lstStyle/>
        <a:p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C46B9F-80D9-4523-88F9-1F0F07A91DFF}" type="parTrans" cxnId="{89306B87-FB61-4E3F-A0FE-4AE788488D2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C35427-BA9D-40CC-BCCD-70EA22BDDE2B}" type="sibTrans" cxnId="{89306B87-FB61-4E3F-A0FE-4AE788488D24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342ACA-EBF5-4689-A639-6716882E0FFF}">
      <dgm:prSet/>
      <dgm:spPr>
        <a:noFill/>
      </dgm:spPr>
      <dgm:t>
        <a:bodyPr/>
        <a:lstStyle/>
        <a:p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Construire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une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liste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ressources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complète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pour localiser des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informations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pertinentes</a:t>
          </a:r>
          <a:r>
            <a: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appropriées</a:t>
          </a:r>
          <a:endParaRPr lang="en-US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A246F0-D761-46DC-B2F2-4C5915CF0970}" type="parTrans" cxnId="{F26E5029-5B98-4850-9A84-A1523FD5B781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F96861-01B2-4154-AEAF-DD2D54D09120}" type="sibTrans" cxnId="{F26E5029-5B98-4850-9A84-A1523FD5B781}">
      <dgm:prSet/>
      <dgm:spPr/>
      <dgm:t>
        <a:bodyPr/>
        <a:lstStyle/>
        <a:p>
          <a:endParaRPr lang="en-US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AC2A64-5E3A-444A-9A41-6AF05A386E92}" type="pres">
      <dgm:prSet presAssocID="{7410EC8A-EEF5-4D79-8821-C4A9A9A4758E}" presName="Name0" presStyleCnt="0">
        <dgm:presLayoutVars>
          <dgm:dir/>
          <dgm:animLvl val="lvl"/>
          <dgm:resizeHandles val="exact"/>
        </dgm:presLayoutVars>
      </dgm:prSet>
      <dgm:spPr/>
    </dgm:pt>
    <dgm:pt modelId="{28AF16F8-62A1-2F46-9013-824DE68324BB}" type="pres">
      <dgm:prSet presAssocID="{472964FB-1993-447E-A1B2-7036F5F7D22B}" presName="linNode" presStyleCnt="0"/>
      <dgm:spPr/>
    </dgm:pt>
    <dgm:pt modelId="{A58C8EBA-1C88-044F-8C58-76C13E87F67C}" type="pres">
      <dgm:prSet presAssocID="{472964FB-1993-447E-A1B2-7036F5F7D22B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DA42AC44-EC80-2F43-A8AE-48D1E8EA520E}" type="pres">
      <dgm:prSet presAssocID="{472964FB-1993-447E-A1B2-7036F5F7D22B}" presName="descendantText" presStyleLbl="alignNode1" presStyleIdx="0" presStyleCnt="3">
        <dgm:presLayoutVars>
          <dgm:bulletEnabled/>
        </dgm:presLayoutVars>
      </dgm:prSet>
      <dgm:spPr/>
    </dgm:pt>
    <dgm:pt modelId="{EFC76E20-A3D7-3142-8081-F953D984A6C0}" type="pres">
      <dgm:prSet presAssocID="{9DAB410A-774A-4BC2-BA22-48C9EF8FCA31}" presName="sp" presStyleCnt="0"/>
      <dgm:spPr/>
    </dgm:pt>
    <dgm:pt modelId="{69887A94-9D95-AB4E-9BA5-207627BEFFAD}" type="pres">
      <dgm:prSet presAssocID="{5868933E-89F9-46E6-8685-F2919836378F}" presName="linNode" presStyleCnt="0"/>
      <dgm:spPr/>
    </dgm:pt>
    <dgm:pt modelId="{84395165-D4EE-1947-A49E-FBA6F0AB4068}" type="pres">
      <dgm:prSet presAssocID="{5868933E-89F9-46E6-8685-F2919836378F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031E22C7-D672-8141-B21E-175207811BE4}" type="pres">
      <dgm:prSet presAssocID="{5868933E-89F9-46E6-8685-F2919836378F}" presName="descendantText" presStyleLbl="alignNode1" presStyleIdx="1" presStyleCnt="3">
        <dgm:presLayoutVars>
          <dgm:bulletEnabled/>
        </dgm:presLayoutVars>
      </dgm:prSet>
      <dgm:spPr/>
    </dgm:pt>
    <dgm:pt modelId="{A97524F4-E35F-E840-A406-1866CE55F314}" type="pres">
      <dgm:prSet presAssocID="{F988C8B1-C0BD-4FF3-AAB1-80171FB57565}" presName="sp" presStyleCnt="0"/>
      <dgm:spPr/>
    </dgm:pt>
    <dgm:pt modelId="{A5D9F9C7-C9E0-A744-9E99-0F0EA7EC1CAC}" type="pres">
      <dgm:prSet presAssocID="{A7920A04-3598-4D2A-9026-CCC05561072C}" presName="linNode" presStyleCnt="0"/>
      <dgm:spPr/>
    </dgm:pt>
    <dgm:pt modelId="{4C0A4D11-5E98-E049-A7C5-FC5189FAC26E}" type="pres">
      <dgm:prSet presAssocID="{A7920A04-3598-4D2A-9026-CCC05561072C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B0B8A27F-D252-3341-9CD5-E3026E7B02C4}" type="pres">
      <dgm:prSet presAssocID="{A7920A04-3598-4D2A-9026-CCC05561072C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16880322-995D-46B9-AB46-887FA9B562D0}" srcId="{5868933E-89F9-46E6-8685-F2919836378F}" destId="{3E89A30D-AE19-42C4-B08B-EB0B519B2A3D}" srcOrd="0" destOrd="0" parTransId="{45684E3F-60E9-4641-8161-ECA9153A8133}" sibTransId="{55C80074-878F-4014-A26C-A58E63BE0692}"/>
    <dgm:cxn modelId="{66AB1324-14A3-A346-9730-C1A9D0DD8FA9}" type="presOf" srcId="{674FF5BA-4EFF-42E8-879A-D47BB08A97C0}" destId="{DA42AC44-EC80-2F43-A8AE-48D1E8EA520E}" srcOrd="0" destOrd="0" presId="urn:microsoft.com/office/officeart/2016/7/layout/VerticalHollowActionList"/>
    <dgm:cxn modelId="{1A4ED025-018E-4FFA-AC4D-7A4E25E9A87C}" srcId="{7410EC8A-EEF5-4D79-8821-C4A9A9A4758E}" destId="{5868933E-89F9-46E6-8685-F2919836378F}" srcOrd="1" destOrd="0" parTransId="{D41995D4-C18D-4B32-B1BA-5ABF4F7E0530}" sibTransId="{F988C8B1-C0BD-4FF3-AAB1-80171FB57565}"/>
    <dgm:cxn modelId="{F26E5029-5B98-4850-9A84-A1523FD5B781}" srcId="{A7920A04-3598-4D2A-9026-CCC05561072C}" destId="{2E342ACA-EBF5-4689-A639-6716882E0FFF}" srcOrd="0" destOrd="0" parTransId="{9EA246F0-D761-46DC-B2F2-4C5915CF0970}" sibTransId="{F3F96861-01B2-4154-AEAF-DD2D54D09120}"/>
    <dgm:cxn modelId="{2C867B2E-78C2-2C4A-9797-404F4D55D375}" type="presOf" srcId="{3E89A30D-AE19-42C4-B08B-EB0B519B2A3D}" destId="{031E22C7-D672-8141-B21E-175207811BE4}" srcOrd="0" destOrd="0" presId="urn:microsoft.com/office/officeart/2016/7/layout/VerticalHollowActionList"/>
    <dgm:cxn modelId="{52F40F56-8199-407F-9CF5-322874FF31E8}" srcId="{472964FB-1993-447E-A1B2-7036F5F7D22B}" destId="{674FF5BA-4EFF-42E8-879A-D47BB08A97C0}" srcOrd="0" destOrd="0" parTransId="{6685C12E-52B1-456C-B416-05E3C50AE0F1}" sibTransId="{2AD11B0F-DD5B-45A3-B5B2-916AFB1D73E2}"/>
    <dgm:cxn modelId="{0DDA2983-1BED-014E-9B20-CD5A67D1F502}" type="presOf" srcId="{5868933E-89F9-46E6-8685-F2919836378F}" destId="{84395165-D4EE-1947-A49E-FBA6F0AB4068}" srcOrd="0" destOrd="0" presId="urn:microsoft.com/office/officeart/2016/7/layout/VerticalHollowActionList"/>
    <dgm:cxn modelId="{89306B87-FB61-4E3F-A0FE-4AE788488D24}" srcId="{7410EC8A-EEF5-4D79-8821-C4A9A9A4758E}" destId="{A7920A04-3598-4D2A-9026-CCC05561072C}" srcOrd="2" destOrd="0" parTransId="{75C46B9F-80D9-4523-88F9-1F0F07A91DFF}" sibTransId="{E4C35427-BA9D-40CC-BCCD-70EA22BDDE2B}"/>
    <dgm:cxn modelId="{DC0F2DA3-AC48-8F48-A392-D520D80F6538}" type="presOf" srcId="{7410EC8A-EEF5-4D79-8821-C4A9A9A4758E}" destId="{47AC2A64-5E3A-444A-9A41-6AF05A386E92}" srcOrd="0" destOrd="0" presId="urn:microsoft.com/office/officeart/2016/7/layout/VerticalHollowActionList"/>
    <dgm:cxn modelId="{10E97DB1-B5CE-3547-90F5-2046CF2CA695}" type="presOf" srcId="{472964FB-1993-447E-A1B2-7036F5F7D22B}" destId="{A58C8EBA-1C88-044F-8C58-76C13E87F67C}" srcOrd="0" destOrd="0" presId="urn:microsoft.com/office/officeart/2016/7/layout/VerticalHollowActionList"/>
    <dgm:cxn modelId="{79EB68BE-7694-4EBA-AFD6-F1EE36E33494}" srcId="{7410EC8A-EEF5-4D79-8821-C4A9A9A4758E}" destId="{472964FB-1993-447E-A1B2-7036F5F7D22B}" srcOrd="0" destOrd="0" parTransId="{CD44B50C-1BE4-4F13-B1CA-57B619E95B7C}" sibTransId="{9DAB410A-774A-4BC2-BA22-48C9EF8FCA31}"/>
    <dgm:cxn modelId="{7199CFC0-636A-C540-9390-C64C73929057}" type="presOf" srcId="{A7920A04-3598-4D2A-9026-CCC05561072C}" destId="{4C0A4D11-5E98-E049-A7C5-FC5189FAC26E}" srcOrd="0" destOrd="0" presId="urn:microsoft.com/office/officeart/2016/7/layout/VerticalHollowActionList"/>
    <dgm:cxn modelId="{8B5934C1-43CC-4046-A024-17608FC9458B}" type="presOf" srcId="{2E342ACA-EBF5-4689-A639-6716882E0FFF}" destId="{B0B8A27F-D252-3341-9CD5-E3026E7B02C4}" srcOrd="0" destOrd="0" presId="urn:microsoft.com/office/officeart/2016/7/layout/VerticalHollowActionList"/>
    <dgm:cxn modelId="{EDB0CE58-58AB-244A-AAE2-FBA702310EC2}" type="presParOf" srcId="{47AC2A64-5E3A-444A-9A41-6AF05A386E92}" destId="{28AF16F8-62A1-2F46-9013-824DE68324BB}" srcOrd="0" destOrd="0" presId="urn:microsoft.com/office/officeart/2016/7/layout/VerticalHollowActionList"/>
    <dgm:cxn modelId="{B8525A15-50D1-6C49-93DA-1D831894C4DB}" type="presParOf" srcId="{28AF16F8-62A1-2F46-9013-824DE68324BB}" destId="{A58C8EBA-1C88-044F-8C58-76C13E87F67C}" srcOrd="0" destOrd="0" presId="urn:microsoft.com/office/officeart/2016/7/layout/VerticalHollowActionList"/>
    <dgm:cxn modelId="{9662AD34-C8A3-2749-82E1-B2F80057F22D}" type="presParOf" srcId="{28AF16F8-62A1-2F46-9013-824DE68324BB}" destId="{DA42AC44-EC80-2F43-A8AE-48D1E8EA520E}" srcOrd="1" destOrd="0" presId="urn:microsoft.com/office/officeart/2016/7/layout/VerticalHollowActionList"/>
    <dgm:cxn modelId="{C15B7C47-0910-A54E-B732-6C55DD67FE6A}" type="presParOf" srcId="{47AC2A64-5E3A-444A-9A41-6AF05A386E92}" destId="{EFC76E20-A3D7-3142-8081-F953D984A6C0}" srcOrd="1" destOrd="0" presId="urn:microsoft.com/office/officeart/2016/7/layout/VerticalHollowActionList"/>
    <dgm:cxn modelId="{5CE509EA-BFB8-4146-A1C1-AD16558764A7}" type="presParOf" srcId="{47AC2A64-5E3A-444A-9A41-6AF05A386E92}" destId="{69887A94-9D95-AB4E-9BA5-207627BEFFAD}" srcOrd="2" destOrd="0" presId="urn:microsoft.com/office/officeart/2016/7/layout/VerticalHollowActionList"/>
    <dgm:cxn modelId="{567E7532-9174-BB4E-9C3F-B6AF7F6E9CDF}" type="presParOf" srcId="{69887A94-9D95-AB4E-9BA5-207627BEFFAD}" destId="{84395165-D4EE-1947-A49E-FBA6F0AB4068}" srcOrd="0" destOrd="0" presId="urn:microsoft.com/office/officeart/2016/7/layout/VerticalHollowActionList"/>
    <dgm:cxn modelId="{F8BCAD4C-77CA-FB46-A8DD-4E053E02D0A2}" type="presParOf" srcId="{69887A94-9D95-AB4E-9BA5-207627BEFFAD}" destId="{031E22C7-D672-8141-B21E-175207811BE4}" srcOrd="1" destOrd="0" presId="urn:microsoft.com/office/officeart/2016/7/layout/VerticalHollowActionList"/>
    <dgm:cxn modelId="{598E722A-CC04-4745-9DD1-52A6F65E70FD}" type="presParOf" srcId="{47AC2A64-5E3A-444A-9A41-6AF05A386E92}" destId="{A97524F4-E35F-E840-A406-1866CE55F314}" srcOrd="3" destOrd="0" presId="urn:microsoft.com/office/officeart/2016/7/layout/VerticalHollowActionList"/>
    <dgm:cxn modelId="{FF92E0B0-51A8-2149-B172-F4324D194B71}" type="presParOf" srcId="{47AC2A64-5E3A-444A-9A41-6AF05A386E92}" destId="{A5D9F9C7-C9E0-A744-9E99-0F0EA7EC1CAC}" srcOrd="4" destOrd="0" presId="urn:microsoft.com/office/officeart/2016/7/layout/VerticalHollowActionList"/>
    <dgm:cxn modelId="{41E8F8E0-9825-5940-AFC6-B4825D2797A8}" type="presParOf" srcId="{A5D9F9C7-C9E0-A744-9E99-0F0EA7EC1CAC}" destId="{4C0A4D11-5E98-E049-A7C5-FC5189FAC26E}" srcOrd="0" destOrd="0" presId="urn:microsoft.com/office/officeart/2016/7/layout/VerticalHollowActionList"/>
    <dgm:cxn modelId="{8A505A89-6248-B549-B4DE-782BF7C831C4}" type="presParOf" srcId="{A5D9F9C7-C9E0-A744-9E99-0F0EA7EC1CAC}" destId="{B0B8A27F-D252-3341-9CD5-E3026E7B02C4}" srcOrd="1" destOrd="0" presId="urn:microsoft.com/office/officeart/2016/7/layout/VerticalHollowAction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6BD6F4-C2AC-4404-B11C-D38A47AE5D8E}" type="doc">
      <dgm:prSet loTypeId="urn:microsoft.com/office/officeart/2008/layout/Lin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4D560DE-DBD2-4769-94D4-11D863DA7ECF}">
      <dgm:prSet/>
      <dgm:spPr/>
      <dgm:t>
        <a:bodyPr/>
        <a:lstStyle/>
        <a:p>
          <a:r>
            <a:rPr lang="en-US" b="1" dirty="0" err="1">
              <a:latin typeface="Arial" panose="020B0604020202020204" pitchFamily="34" charset="0"/>
              <a:cs typeface="Arial" panose="020B0604020202020204" pitchFamily="34" charset="0"/>
            </a:rPr>
            <a:t>Accessibilité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Spécifique</a:t>
          </a:r>
          <a:endParaRPr lang="en-CA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Centrée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sur la suppression des obstacles physiques,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sensoriels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cognitifs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BE97B0-0E1E-4299-995E-F2A5E1B950CF}" type="parTrans" cxnId="{A3882DC2-7CA4-47D5-8400-F486DB1C27F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05178F-EE82-4473-BEFD-18AE5C7DA3C2}" type="sibTrans" cxnId="{A3882DC2-7CA4-47D5-8400-F486DB1C27F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F7E514-8BAF-4F40-AE25-908C80CAAE3A}">
      <dgm:prSet/>
      <dgm:spPr/>
      <dgm:t>
        <a:bodyPr/>
        <a:lstStyle/>
        <a:p>
          <a:r>
            <a:rPr lang="en-US" b="1" dirty="0" err="1">
              <a:latin typeface="Arial" panose="020B0604020202020204" pitchFamily="34" charset="0"/>
              <a:cs typeface="Arial" panose="020B0604020202020204" pitchFamily="34" charset="0"/>
            </a:rPr>
            <a:t>Inclusivité</a:t>
          </a:r>
          <a:endParaRPr lang="en-US" b="1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Moins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spécifique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Se concentre sur la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création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d'environnements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accueillants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pour la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diversité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sociale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culturelle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856AFB-8596-464E-9A66-2E85140C069B}" type="parTrans" cxnId="{BF6BD312-0FD1-4FEE-8F1B-35F0921F1BE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31FBF9-29D9-4E6D-8A43-CC1DBA4A0177}" type="sibTrans" cxnId="{BF6BD312-0FD1-4FEE-8F1B-35F0921F1BE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D25CA5-D455-4BD4-AE11-9C4B84997E6E}">
      <dgm:prSet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IDÉA</a:t>
          </a:r>
        </a:p>
        <a:p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La plus large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portée</a:t>
          </a:r>
          <a:endParaRPr lang="en-CA" b="0" i="0" u="none" dirty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Englobe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l'accessibilité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l'inclusivité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, la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diversité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l'équité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abordant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les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biais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historiques</a:t>
          </a:r>
          <a:r>
            <a:rPr lang="en-CA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dirty="0" err="1">
              <a:latin typeface="Arial" panose="020B0604020202020204" pitchFamily="34" charset="0"/>
              <a:cs typeface="Arial" panose="020B0604020202020204" pitchFamily="34" charset="0"/>
            </a:rPr>
            <a:t>structurels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01D70B-8DC6-49F2-894A-8266A7F9EA23}" type="parTrans" cxnId="{6421D4C1-B4A9-4ECF-8DBA-136E933A79D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455B5E-E752-4D35-8489-75EC9944336C}" type="sibTrans" cxnId="{6421D4C1-B4A9-4ECF-8DBA-136E933A79D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F74F63-0CB0-3548-B1F4-682DE9AF4378}" type="pres">
      <dgm:prSet presAssocID="{616BD6F4-C2AC-4404-B11C-D38A47AE5D8E}" presName="vert0" presStyleCnt="0">
        <dgm:presLayoutVars>
          <dgm:dir/>
          <dgm:animOne val="branch"/>
          <dgm:animLvl val="lvl"/>
        </dgm:presLayoutVars>
      </dgm:prSet>
      <dgm:spPr/>
    </dgm:pt>
    <dgm:pt modelId="{442D8437-9623-104B-9225-64B4C683C9E1}" type="pres">
      <dgm:prSet presAssocID="{44D560DE-DBD2-4769-94D4-11D863DA7ECF}" presName="thickLine" presStyleLbl="alignNode1" presStyleIdx="0" presStyleCnt="3"/>
      <dgm:spPr/>
    </dgm:pt>
    <dgm:pt modelId="{638CAB2B-645A-3F45-B865-F498E7489677}" type="pres">
      <dgm:prSet presAssocID="{44D560DE-DBD2-4769-94D4-11D863DA7ECF}" presName="horz1" presStyleCnt="0"/>
      <dgm:spPr/>
    </dgm:pt>
    <dgm:pt modelId="{37A0E041-C9A3-4B47-91D1-DA1A49A330B8}" type="pres">
      <dgm:prSet presAssocID="{44D560DE-DBD2-4769-94D4-11D863DA7ECF}" presName="tx1" presStyleLbl="revTx" presStyleIdx="0" presStyleCnt="3"/>
      <dgm:spPr/>
    </dgm:pt>
    <dgm:pt modelId="{72DAB2EC-EC51-1B48-8325-BC2A2126CD87}" type="pres">
      <dgm:prSet presAssocID="{44D560DE-DBD2-4769-94D4-11D863DA7ECF}" presName="vert1" presStyleCnt="0"/>
      <dgm:spPr/>
    </dgm:pt>
    <dgm:pt modelId="{86660FC9-10A3-894A-82DC-6660D25B07FF}" type="pres">
      <dgm:prSet presAssocID="{FCF7E514-8BAF-4F40-AE25-908C80CAAE3A}" presName="thickLine" presStyleLbl="alignNode1" presStyleIdx="1" presStyleCnt="3"/>
      <dgm:spPr/>
    </dgm:pt>
    <dgm:pt modelId="{441F86E1-7074-A54B-88A6-5E6828458944}" type="pres">
      <dgm:prSet presAssocID="{FCF7E514-8BAF-4F40-AE25-908C80CAAE3A}" presName="horz1" presStyleCnt="0"/>
      <dgm:spPr/>
    </dgm:pt>
    <dgm:pt modelId="{B26B33A5-4E39-3B47-A8E1-7512538276C0}" type="pres">
      <dgm:prSet presAssocID="{FCF7E514-8BAF-4F40-AE25-908C80CAAE3A}" presName="tx1" presStyleLbl="revTx" presStyleIdx="1" presStyleCnt="3"/>
      <dgm:spPr/>
    </dgm:pt>
    <dgm:pt modelId="{25B9450E-1132-BF49-92BA-71837DED8817}" type="pres">
      <dgm:prSet presAssocID="{FCF7E514-8BAF-4F40-AE25-908C80CAAE3A}" presName="vert1" presStyleCnt="0"/>
      <dgm:spPr/>
    </dgm:pt>
    <dgm:pt modelId="{9039933E-1FDF-8842-B7CF-B780B010C049}" type="pres">
      <dgm:prSet presAssocID="{C9D25CA5-D455-4BD4-AE11-9C4B84997E6E}" presName="thickLine" presStyleLbl="alignNode1" presStyleIdx="2" presStyleCnt="3"/>
      <dgm:spPr/>
    </dgm:pt>
    <dgm:pt modelId="{724E26C0-8357-4B48-BD50-E9E9134657CF}" type="pres">
      <dgm:prSet presAssocID="{C9D25CA5-D455-4BD4-AE11-9C4B84997E6E}" presName="horz1" presStyleCnt="0"/>
      <dgm:spPr/>
    </dgm:pt>
    <dgm:pt modelId="{01F441FD-D77D-4848-8F9F-3CB95D5A1383}" type="pres">
      <dgm:prSet presAssocID="{C9D25CA5-D455-4BD4-AE11-9C4B84997E6E}" presName="tx1" presStyleLbl="revTx" presStyleIdx="2" presStyleCnt="3"/>
      <dgm:spPr/>
    </dgm:pt>
    <dgm:pt modelId="{A4AEBD9C-D23F-D543-A34C-3B90D0FA3ECF}" type="pres">
      <dgm:prSet presAssocID="{C9D25CA5-D455-4BD4-AE11-9C4B84997E6E}" presName="vert1" presStyleCnt="0"/>
      <dgm:spPr/>
    </dgm:pt>
  </dgm:ptLst>
  <dgm:cxnLst>
    <dgm:cxn modelId="{BF6BD312-0FD1-4FEE-8F1B-35F0921F1BE3}" srcId="{616BD6F4-C2AC-4404-B11C-D38A47AE5D8E}" destId="{FCF7E514-8BAF-4F40-AE25-908C80CAAE3A}" srcOrd="1" destOrd="0" parTransId="{3F856AFB-8596-464E-9A66-2E85140C069B}" sibTransId="{E431FBF9-29D9-4E6D-8A43-CC1DBA4A0177}"/>
    <dgm:cxn modelId="{35BF3919-7F2B-3547-8C30-6D070D66B9A1}" type="presOf" srcId="{44D560DE-DBD2-4769-94D4-11D863DA7ECF}" destId="{37A0E041-C9A3-4B47-91D1-DA1A49A330B8}" srcOrd="0" destOrd="0" presId="urn:microsoft.com/office/officeart/2008/layout/LinedList"/>
    <dgm:cxn modelId="{EEF26123-BE9E-C44C-862C-DAA848F54A57}" type="presOf" srcId="{C9D25CA5-D455-4BD4-AE11-9C4B84997E6E}" destId="{01F441FD-D77D-4848-8F9F-3CB95D5A1383}" srcOrd="0" destOrd="0" presId="urn:microsoft.com/office/officeart/2008/layout/LinedList"/>
    <dgm:cxn modelId="{AB5B965F-B8DA-CF4D-877B-13AD90BFC50F}" type="presOf" srcId="{FCF7E514-8BAF-4F40-AE25-908C80CAAE3A}" destId="{B26B33A5-4E39-3B47-A8E1-7512538276C0}" srcOrd="0" destOrd="0" presId="urn:microsoft.com/office/officeart/2008/layout/LinedList"/>
    <dgm:cxn modelId="{6421D4C1-B4A9-4ECF-8DBA-136E933A79D6}" srcId="{616BD6F4-C2AC-4404-B11C-D38A47AE5D8E}" destId="{C9D25CA5-D455-4BD4-AE11-9C4B84997E6E}" srcOrd="2" destOrd="0" parTransId="{7801D70B-8DC6-49F2-894A-8266A7F9EA23}" sibTransId="{12455B5E-E752-4D35-8489-75EC9944336C}"/>
    <dgm:cxn modelId="{A3882DC2-7CA4-47D5-8400-F486DB1C27F2}" srcId="{616BD6F4-C2AC-4404-B11C-D38A47AE5D8E}" destId="{44D560DE-DBD2-4769-94D4-11D863DA7ECF}" srcOrd="0" destOrd="0" parTransId="{16BE97B0-0E1E-4299-995E-F2A5E1B950CF}" sibTransId="{CF05178F-EE82-4473-BEFD-18AE5C7DA3C2}"/>
    <dgm:cxn modelId="{837EB5E9-4428-594E-8662-10927C19591C}" type="presOf" srcId="{616BD6F4-C2AC-4404-B11C-D38A47AE5D8E}" destId="{1CF74F63-0CB0-3548-B1F4-682DE9AF4378}" srcOrd="0" destOrd="0" presId="urn:microsoft.com/office/officeart/2008/layout/LinedList"/>
    <dgm:cxn modelId="{9547A22D-38E0-1A4E-8151-7BC3CA0B325E}" type="presParOf" srcId="{1CF74F63-0CB0-3548-B1F4-682DE9AF4378}" destId="{442D8437-9623-104B-9225-64B4C683C9E1}" srcOrd="0" destOrd="0" presId="urn:microsoft.com/office/officeart/2008/layout/LinedList"/>
    <dgm:cxn modelId="{03EEDDF2-764E-9E4F-BD11-D38501C2F9F5}" type="presParOf" srcId="{1CF74F63-0CB0-3548-B1F4-682DE9AF4378}" destId="{638CAB2B-645A-3F45-B865-F498E7489677}" srcOrd="1" destOrd="0" presId="urn:microsoft.com/office/officeart/2008/layout/LinedList"/>
    <dgm:cxn modelId="{BA3BA542-383D-7C46-8293-8F908505D663}" type="presParOf" srcId="{638CAB2B-645A-3F45-B865-F498E7489677}" destId="{37A0E041-C9A3-4B47-91D1-DA1A49A330B8}" srcOrd="0" destOrd="0" presId="urn:microsoft.com/office/officeart/2008/layout/LinedList"/>
    <dgm:cxn modelId="{865F9CF2-8376-374E-9300-3712A87F98C8}" type="presParOf" srcId="{638CAB2B-645A-3F45-B865-F498E7489677}" destId="{72DAB2EC-EC51-1B48-8325-BC2A2126CD87}" srcOrd="1" destOrd="0" presId="urn:microsoft.com/office/officeart/2008/layout/LinedList"/>
    <dgm:cxn modelId="{4160FDE1-F134-344C-AAB2-81D40BA2EE13}" type="presParOf" srcId="{1CF74F63-0CB0-3548-B1F4-682DE9AF4378}" destId="{86660FC9-10A3-894A-82DC-6660D25B07FF}" srcOrd="2" destOrd="0" presId="urn:microsoft.com/office/officeart/2008/layout/LinedList"/>
    <dgm:cxn modelId="{278C9CBB-43E4-7045-973E-463AFA09E49B}" type="presParOf" srcId="{1CF74F63-0CB0-3548-B1F4-682DE9AF4378}" destId="{441F86E1-7074-A54B-88A6-5E6828458944}" srcOrd="3" destOrd="0" presId="urn:microsoft.com/office/officeart/2008/layout/LinedList"/>
    <dgm:cxn modelId="{07B34CE1-78AF-9D48-84C0-1CDD00CCC5D8}" type="presParOf" srcId="{441F86E1-7074-A54B-88A6-5E6828458944}" destId="{B26B33A5-4E39-3B47-A8E1-7512538276C0}" srcOrd="0" destOrd="0" presId="urn:microsoft.com/office/officeart/2008/layout/LinedList"/>
    <dgm:cxn modelId="{FD5AC60F-5092-C24F-A6CA-AC13389E11CC}" type="presParOf" srcId="{441F86E1-7074-A54B-88A6-5E6828458944}" destId="{25B9450E-1132-BF49-92BA-71837DED8817}" srcOrd="1" destOrd="0" presId="urn:microsoft.com/office/officeart/2008/layout/LinedList"/>
    <dgm:cxn modelId="{5F480992-04C5-D143-AE8A-516048EFBEDD}" type="presParOf" srcId="{1CF74F63-0CB0-3548-B1F4-682DE9AF4378}" destId="{9039933E-1FDF-8842-B7CF-B780B010C049}" srcOrd="4" destOrd="0" presId="urn:microsoft.com/office/officeart/2008/layout/LinedList"/>
    <dgm:cxn modelId="{90FAE0E8-364E-4A43-8905-5668C9293F2D}" type="presParOf" srcId="{1CF74F63-0CB0-3548-B1F4-682DE9AF4378}" destId="{724E26C0-8357-4B48-BD50-E9E9134657CF}" srcOrd="5" destOrd="0" presId="urn:microsoft.com/office/officeart/2008/layout/LinedList"/>
    <dgm:cxn modelId="{EDD2EC2B-80E0-A04D-9F8F-E9904FE60126}" type="presParOf" srcId="{724E26C0-8357-4B48-BD50-E9E9134657CF}" destId="{01F441FD-D77D-4848-8F9F-3CB95D5A1383}" srcOrd="0" destOrd="0" presId="urn:microsoft.com/office/officeart/2008/layout/LinedList"/>
    <dgm:cxn modelId="{9F1CACA0-A487-2D4A-A7C1-E3DFDFBDA84E}" type="presParOf" srcId="{724E26C0-8357-4B48-BD50-E9E9134657CF}" destId="{A4AEBD9C-D23F-D543-A34C-3B90D0FA3EC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1318EB-888A-41DF-B627-01F497CC557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1E4968B-4A23-42DC-9C34-D7430112D44D}">
      <dgm:prSet/>
      <dgm:spPr/>
      <dgm:t>
        <a:bodyPr/>
        <a:lstStyle/>
        <a:p>
          <a:pPr>
            <a:buNone/>
          </a:pP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Des cache-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oreilles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antibruit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des casques à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réduction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de bruit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6C4B63-1FA4-4FF8-AAA1-ED825180E90E}" type="parTrans" cxnId="{536AE40C-4B39-44A1-AA71-D8416B5604E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B2F84D-20B4-4079-B197-BBA6FD54E1CB}" type="sibTrans" cxnId="{536AE40C-4B39-44A1-AA71-D8416B5604E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84AC00-570E-497D-A2E3-574D7162F99D}">
      <dgm:prSet/>
      <dgm:spPr/>
      <dgm:t>
        <a:bodyPr/>
        <a:lstStyle/>
        <a:p>
          <a:pPr>
            <a:buNone/>
          </a:pP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Des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dispositifs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d’aide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à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l’écoute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3A636C-9676-4510-9317-02D5EFD368AD}" type="parTrans" cxnId="{BD8A30F9-E6CE-4918-8DF7-528BA729C82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DD32A7-63E9-4754-B684-0593A6FE4742}" type="sibTrans" cxnId="{BD8A30F9-E6CE-4918-8DF7-528BA729C82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045316-0B3F-4538-B624-F158B49CFA5D}">
      <dgm:prSet/>
      <dgm:spPr/>
      <dgm:t>
        <a:bodyPr/>
        <a:lstStyle/>
        <a:p>
          <a:pPr>
            <a:buNone/>
          </a:pP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Le sous-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titrage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et la description audio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FC6ED8-287E-471B-AAD2-ACB01B1B0FC0}" type="parTrans" cxnId="{03F797BE-7639-481B-AF9A-A158C868F5D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6AA04D-EFAC-4FCD-A1CA-0DDC6329F53E}" type="sibTrans" cxnId="{03F797BE-7639-481B-AF9A-A158C868F5D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9765FA-FD17-469F-9F16-E3C0A45E10AB}">
      <dgm:prSet/>
      <dgm:spPr/>
      <dgm:t>
        <a:bodyPr/>
        <a:lstStyle/>
        <a:p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La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réduction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la modification des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niveaux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sonores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F85A17-AE15-421B-908A-84EF204545BB}" type="parTrans" cxnId="{75CA952A-F2C8-4D0E-AED6-96154B53843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3DC288-4BC3-4DF4-87BE-5280D980A5EB}" type="sibTrans" cxnId="{75CA952A-F2C8-4D0E-AED6-96154B538434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96EAAC-14F0-411E-B2D3-CE590614D408}">
      <dgm:prSet/>
      <dgm:spPr/>
      <dgm:t>
        <a:bodyPr/>
        <a:lstStyle/>
        <a:p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La modification de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l’éclairage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638B1C-871A-46C0-B878-5285A967BFF2}" type="parTrans" cxnId="{B1FE51EA-CD98-42D5-9D7D-DA7438A89E5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EE1E35-8B15-4C31-8AC6-8F5A28A17342}" type="sibTrans" cxnId="{B1FE51EA-CD98-42D5-9D7D-DA7438A89E5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6ECB39-86E3-4798-9B43-EE33A3427044}">
      <dgm:prSet/>
      <dgm:spPr/>
      <dgm:t>
        <a:bodyPr/>
        <a:lstStyle/>
        <a:p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La mise à disposition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d’espaces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calmes</a:t>
          </a:r>
          <a:r>
            <a:rPr lang="en-CA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désignés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2A64EE-E0FB-4E98-A5C1-41DC61B4C411}" type="parTrans" cxnId="{DAD217C8-9CEE-4F3B-BB1E-E008ADBA938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BAE896-CE73-421C-BBC7-5B3126D77DBC}" type="sibTrans" cxnId="{DAD217C8-9CEE-4F3B-BB1E-E008ADBA938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06FAE4-E294-C24D-908F-E8E172F83AD8}" type="pres">
      <dgm:prSet presAssocID="{EC1318EB-888A-41DF-B627-01F497CC5572}" presName="diagram" presStyleCnt="0">
        <dgm:presLayoutVars>
          <dgm:dir/>
          <dgm:resizeHandles val="exact"/>
        </dgm:presLayoutVars>
      </dgm:prSet>
      <dgm:spPr/>
    </dgm:pt>
    <dgm:pt modelId="{8BD5552E-D4AE-B345-8F41-D963267F8607}" type="pres">
      <dgm:prSet presAssocID="{A1E4968B-4A23-42DC-9C34-D7430112D44D}" presName="node" presStyleLbl="node1" presStyleIdx="0" presStyleCnt="6">
        <dgm:presLayoutVars>
          <dgm:bulletEnabled val="1"/>
        </dgm:presLayoutVars>
      </dgm:prSet>
      <dgm:spPr/>
    </dgm:pt>
    <dgm:pt modelId="{BDCF3599-0B56-9D4A-9E5A-8C3DE9A0EC5A}" type="pres">
      <dgm:prSet presAssocID="{6DB2F84D-20B4-4079-B197-BBA6FD54E1CB}" presName="sibTrans" presStyleCnt="0"/>
      <dgm:spPr/>
    </dgm:pt>
    <dgm:pt modelId="{626A8D5A-6226-1A4A-B787-747F9B5D96AB}" type="pres">
      <dgm:prSet presAssocID="{F384AC00-570E-497D-A2E3-574D7162F99D}" presName="node" presStyleLbl="node1" presStyleIdx="1" presStyleCnt="6">
        <dgm:presLayoutVars>
          <dgm:bulletEnabled val="1"/>
        </dgm:presLayoutVars>
      </dgm:prSet>
      <dgm:spPr/>
    </dgm:pt>
    <dgm:pt modelId="{DF99BF0B-7BA9-8546-914D-AA9F00E4B8A3}" type="pres">
      <dgm:prSet presAssocID="{A2DD32A7-63E9-4754-B684-0593A6FE4742}" presName="sibTrans" presStyleCnt="0"/>
      <dgm:spPr/>
    </dgm:pt>
    <dgm:pt modelId="{804DB627-F98C-1442-9729-4080CB96A91D}" type="pres">
      <dgm:prSet presAssocID="{AC045316-0B3F-4538-B624-F158B49CFA5D}" presName="node" presStyleLbl="node1" presStyleIdx="2" presStyleCnt="6">
        <dgm:presLayoutVars>
          <dgm:bulletEnabled val="1"/>
        </dgm:presLayoutVars>
      </dgm:prSet>
      <dgm:spPr/>
    </dgm:pt>
    <dgm:pt modelId="{9BAF0CBF-B641-C345-BF01-9ABA53B8E73B}" type="pres">
      <dgm:prSet presAssocID="{316AA04D-EFAC-4FCD-A1CA-0DDC6329F53E}" presName="sibTrans" presStyleCnt="0"/>
      <dgm:spPr/>
    </dgm:pt>
    <dgm:pt modelId="{94DBCE71-C1D8-B94D-83CD-0A8D51D6A0B8}" type="pres">
      <dgm:prSet presAssocID="{529765FA-FD17-469F-9F16-E3C0A45E10AB}" presName="node" presStyleLbl="node1" presStyleIdx="3" presStyleCnt="6">
        <dgm:presLayoutVars>
          <dgm:bulletEnabled val="1"/>
        </dgm:presLayoutVars>
      </dgm:prSet>
      <dgm:spPr/>
    </dgm:pt>
    <dgm:pt modelId="{51492038-53DD-3043-B745-A2A4B7A68773}" type="pres">
      <dgm:prSet presAssocID="{683DC288-4BC3-4DF4-87BE-5280D980A5EB}" presName="sibTrans" presStyleCnt="0"/>
      <dgm:spPr/>
    </dgm:pt>
    <dgm:pt modelId="{556FF38F-278C-AA45-97F2-9BD5798F33E3}" type="pres">
      <dgm:prSet presAssocID="{2796EAAC-14F0-411E-B2D3-CE590614D408}" presName="node" presStyleLbl="node1" presStyleIdx="4" presStyleCnt="6">
        <dgm:presLayoutVars>
          <dgm:bulletEnabled val="1"/>
        </dgm:presLayoutVars>
      </dgm:prSet>
      <dgm:spPr/>
    </dgm:pt>
    <dgm:pt modelId="{71C7E227-FB11-0240-9FF1-60815916492E}" type="pres">
      <dgm:prSet presAssocID="{0CEE1E35-8B15-4C31-8AC6-8F5A28A17342}" presName="sibTrans" presStyleCnt="0"/>
      <dgm:spPr/>
    </dgm:pt>
    <dgm:pt modelId="{A96C26CD-4A4C-034E-948B-20BD1AC8DF64}" type="pres">
      <dgm:prSet presAssocID="{1D6ECB39-86E3-4798-9B43-EE33A3427044}" presName="node" presStyleLbl="node1" presStyleIdx="5" presStyleCnt="6">
        <dgm:presLayoutVars>
          <dgm:bulletEnabled val="1"/>
        </dgm:presLayoutVars>
      </dgm:prSet>
      <dgm:spPr/>
    </dgm:pt>
  </dgm:ptLst>
  <dgm:cxnLst>
    <dgm:cxn modelId="{536AE40C-4B39-44A1-AA71-D8416B5604E9}" srcId="{EC1318EB-888A-41DF-B627-01F497CC5572}" destId="{A1E4968B-4A23-42DC-9C34-D7430112D44D}" srcOrd="0" destOrd="0" parTransId="{D66C4B63-1FA4-4FF8-AAA1-ED825180E90E}" sibTransId="{6DB2F84D-20B4-4079-B197-BBA6FD54E1CB}"/>
    <dgm:cxn modelId="{6D6F6213-FD5A-D74A-AF51-BCF2100F2E79}" type="presOf" srcId="{EC1318EB-888A-41DF-B627-01F497CC5572}" destId="{E806FAE4-E294-C24D-908F-E8E172F83AD8}" srcOrd="0" destOrd="0" presId="urn:microsoft.com/office/officeart/2005/8/layout/default"/>
    <dgm:cxn modelId="{75CA952A-F2C8-4D0E-AED6-96154B538434}" srcId="{EC1318EB-888A-41DF-B627-01F497CC5572}" destId="{529765FA-FD17-469F-9F16-E3C0A45E10AB}" srcOrd="3" destOrd="0" parTransId="{F0F85A17-AE15-421B-908A-84EF204545BB}" sibTransId="{683DC288-4BC3-4DF4-87BE-5280D980A5EB}"/>
    <dgm:cxn modelId="{387B4A3B-3A1A-394D-AD67-187E2CAE4D94}" type="presOf" srcId="{2796EAAC-14F0-411E-B2D3-CE590614D408}" destId="{556FF38F-278C-AA45-97F2-9BD5798F33E3}" srcOrd="0" destOrd="0" presId="urn:microsoft.com/office/officeart/2005/8/layout/default"/>
    <dgm:cxn modelId="{4DE28B56-4516-2D47-BD73-C94B253C6638}" type="presOf" srcId="{1D6ECB39-86E3-4798-9B43-EE33A3427044}" destId="{A96C26CD-4A4C-034E-948B-20BD1AC8DF64}" srcOrd="0" destOrd="0" presId="urn:microsoft.com/office/officeart/2005/8/layout/default"/>
    <dgm:cxn modelId="{39F78D6B-8CF4-6948-9E63-22755A315A4F}" type="presOf" srcId="{A1E4968B-4A23-42DC-9C34-D7430112D44D}" destId="{8BD5552E-D4AE-B345-8F41-D963267F8607}" srcOrd="0" destOrd="0" presId="urn:microsoft.com/office/officeart/2005/8/layout/default"/>
    <dgm:cxn modelId="{68899271-B500-FD47-AEFB-DB1BE6FC5E9F}" type="presOf" srcId="{F384AC00-570E-497D-A2E3-574D7162F99D}" destId="{626A8D5A-6226-1A4A-B787-747F9B5D96AB}" srcOrd="0" destOrd="0" presId="urn:microsoft.com/office/officeart/2005/8/layout/default"/>
    <dgm:cxn modelId="{A0FDFCA4-92BF-444B-AE30-651A746063EF}" type="presOf" srcId="{AC045316-0B3F-4538-B624-F158B49CFA5D}" destId="{804DB627-F98C-1442-9729-4080CB96A91D}" srcOrd="0" destOrd="0" presId="urn:microsoft.com/office/officeart/2005/8/layout/default"/>
    <dgm:cxn modelId="{03F797BE-7639-481B-AF9A-A158C868F5DF}" srcId="{EC1318EB-888A-41DF-B627-01F497CC5572}" destId="{AC045316-0B3F-4538-B624-F158B49CFA5D}" srcOrd="2" destOrd="0" parTransId="{BEFC6ED8-287E-471B-AAD2-ACB01B1B0FC0}" sibTransId="{316AA04D-EFAC-4FCD-A1CA-0DDC6329F53E}"/>
    <dgm:cxn modelId="{DAD217C8-9CEE-4F3B-BB1E-E008ADBA938A}" srcId="{EC1318EB-888A-41DF-B627-01F497CC5572}" destId="{1D6ECB39-86E3-4798-9B43-EE33A3427044}" srcOrd="5" destOrd="0" parTransId="{892A64EE-E0FB-4E98-A5C1-41DC61B4C411}" sibTransId="{39BAE896-CE73-421C-BBC7-5B3126D77DBC}"/>
    <dgm:cxn modelId="{B1FE51EA-CD98-42D5-9D7D-DA7438A89E59}" srcId="{EC1318EB-888A-41DF-B627-01F497CC5572}" destId="{2796EAAC-14F0-411E-B2D3-CE590614D408}" srcOrd="4" destOrd="0" parTransId="{4B638B1C-871A-46C0-B878-5285A967BFF2}" sibTransId="{0CEE1E35-8B15-4C31-8AC6-8F5A28A17342}"/>
    <dgm:cxn modelId="{27A4C3EC-C2F2-914B-A334-E98F1A1870BC}" type="presOf" srcId="{529765FA-FD17-469F-9F16-E3C0A45E10AB}" destId="{94DBCE71-C1D8-B94D-83CD-0A8D51D6A0B8}" srcOrd="0" destOrd="0" presId="urn:microsoft.com/office/officeart/2005/8/layout/default"/>
    <dgm:cxn modelId="{BD8A30F9-E6CE-4918-8DF7-528BA729C82D}" srcId="{EC1318EB-888A-41DF-B627-01F497CC5572}" destId="{F384AC00-570E-497D-A2E3-574D7162F99D}" srcOrd="1" destOrd="0" parTransId="{F13A636C-9676-4510-9317-02D5EFD368AD}" sibTransId="{A2DD32A7-63E9-4754-B684-0593A6FE4742}"/>
    <dgm:cxn modelId="{F366E403-CB8B-0C44-BDB5-BB9799692A3B}" type="presParOf" srcId="{E806FAE4-E294-C24D-908F-E8E172F83AD8}" destId="{8BD5552E-D4AE-B345-8F41-D963267F8607}" srcOrd="0" destOrd="0" presId="urn:microsoft.com/office/officeart/2005/8/layout/default"/>
    <dgm:cxn modelId="{F9C4EF61-BEB9-9D44-9C88-C5BFE94CEFBA}" type="presParOf" srcId="{E806FAE4-E294-C24D-908F-E8E172F83AD8}" destId="{BDCF3599-0B56-9D4A-9E5A-8C3DE9A0EC5A}" srcOrd="1" destOrd="0" presId="urn:microsoft.com/office/officeart/2005/8/layout/default"/>
    <dgm:cxn modelId="{F95FE3F6-9D6A-6C4E-9883-6DA81BA923CB}" type="presParOf" srcId="{E806FAE4-E294-C24D-908F-E8E172F83AD8}" destId="{626A8D5A-6226-1A4A-B787-747F9B5D96AB}" srcOrd="2" destOrd="0" presId="urn:microsoft.com/office/officeart/2005/8/layout/default"/>
    <dgm:cxn modelId="{4EA2F4CA-97CF-434A-9D1B-F800F5DBAD8D}" type="presParOf" srcId="{E806FAE4-E294-C24D-908F-E8E172F83AD8}" destId="{DF99BF0B-7BA9-8546-914D-AA9F00E4B8A3}" srcOrd="3" destOrd="0" presId="urn:microsoft.com/office/officeart/2005/8/layout/default"/>
    <dgm:cxn modelId="{3CF2137B-EAD2-484A-8E55-46237CE57ECA}" type="presParOf" srcId="{E806FAE4-E294-C24D-908F-E8E172F83AD8}" destId="{804DB627-F98C-1442-9729-4080CB96A91D}" srcOrd="4" destOrd="0" presId="urn:microsoft.com/office/officeart/2005/8/layout/default"/>
    <dgm:cxn modelId="{2C0EE911-44A2-E049-84AE-54822D415B82}" type="presParOf" srcId="{E806FAE4-E294-C24D-908F-E8E172F83AD8}" destId="{9BAF0CBF-B641-C345-BF01-9ABA53B8E73B}" srcOrd="5" destOrd="0" presId="urn:microsoft.com/office/officeart/2005/8/layout/default"/>
    <dgm:cxn modelId="{CBB2202C-D804-9045-B142-6FE1B0E761AF}" type="presParOf" srcId="{E806FAE4-E294-C24D-908F-E8E172F83AD8}" destId="{94DBCE71-C1D8-B94D-83CD-0A8D51D6A0B8}" srcOrd="6" destOrd="0" presId="urn:microsoft.com/office/officeart/2005/8/layout/default"/>
    <dgm:cxn modelId="{2FDAE4BF-9781-A24D-9C82-0BED15138BF0}" type="presParOf" srcId="{E806FAE4-E294-C24D-908F-E8E172F83AD8}" destId="{51492038-53DD-3043-B745-A2A4B7A68773}" srcOrd="7" destOrd="0" presId="urn:microsoft.com/office/officeart/2005/8/layout/default"/>
    <dgm:cxn modelId="{F8EDC7BB-3F03-A84B-A234-B38D1E8101AF}" type="presParOf" srcId="{E806FAE4-E294-C24D-908F-E8E172F83AD8}" destId="{556FF38F-278C-AA45-97F2-9BD5798F33E3}" srcOrd="8" destOrd="0" presId="urn:microsoft.com/office/officeart/2005/8/layout/default"/>
    <dgm:cxn modelId="{8A416E9B-A2A8-F542-8C28-387FE505591E}" type="presParOf" srcId="{E806FAE4-E294-C24D-908F-E8E172F83AD8}" destId="{71C7E227-FB11-0240-9FF1-60815916492E}" srcOrd="9" destOrd="0" presId="urn:microsoft.com/office/officeart/2005/8/layout/default"/>
    <dgm:cxn modelId="{535EAED0-56B7-5E4E-B6CB-B719360A07D8}" type="presParOf" srcId="{E806FAE4-E294-C24D-908F-E8E172F83AD8}" destId="{A96C26CD-4A4C-034E-948B-20BD1AC8DF6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FC2F0A-9EC7-4AFF-90FC-1FF3441FB11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ECBC313-EE5C-4360-97D1-BE04CCA4FC1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 err="1">
              <a:latin typeface="Arial" panose="020B0604020202020204" pitchFamily="34" charset="0"/>
              <a:cs typeface="Arial" panose="020B0604020202020204" pitchFamily="34" charset="0"/>
            </a:rPr>
            <a:t>Programmation</a:t>
          </a: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dirty="0" err="1">
              <a:latin typeface="Arial" panose="020B0604020202020204" pitchFamily="34" charset="0"/>
              <a:cs typeface="Arial" panose="020B0604020202020204" pitchFamily="34" charset="0"/>
            </a:rPr>
            <a:t>diversifiée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69AFCD-4312-49D9-9478-560FD23613FC}" type="parTrans" cxnId="{0E27D449-6F07-4154-9B26-2429A9CEB77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5B2BDA-B504-4FF5-8C9A-6A251E0FB198}" type="sibTrans" cxnId="{0E27D449-6F07-4154-9B26-2429A9CEB775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77B9BD-AD18-40FA-B3F3-F0E07F3FB5B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Lieux </a:t>
          </a:r>
          <a:r>
            <a:rPr lang="en-CA" sz="1600" dirty="0" err="1">
              <a:latin typeface="Arial" panose="020B0604020202020204" pitchFamily="34" charset="0"/>
              <a:cs typeface="Arial" panose="020B0604020202020204" pitchFamily="34" charset="0"/>
            </a:rPr>
            <a:t>accessibles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826E9D-E67B-4B37-AE18-6484308D970B}" type="parTrans" cxnId="{CD9377D6-C6A0-4962-ABA3-6A917CA9281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98C063-E328-43D2-96AF-76B73C6D3513}" type="sibTrans" cxnId="{CD9377D6-C6A0-4962-ABA3-6A917CA92812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392BA1-A33A-43D4-A979-13DFE69F025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Marketing </a:t>
          </a:r>
          <a:r>
            <a:rPr lang="en-CA" sz="1600" dirty="0" err="1">
              <a:latin typeface="Arial" panose="020B0604020202020204" pitchFamily="34" charset="0"/>
              <a:cs typeface="Arial" panose="020B0604020202020204" pitchFamily="34" charset="0"/>
            </a:rPr>
            <a:t>incusif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EB3C62-4931-42DF-8DD6-260A2753D0C1}" type="parTrans" cxnId="{4106A7E6-A5CC-4868-BFA8-45EA234625A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21427F-CEF1-410B-BAF2-6F058A9F55EE}" type="sibTrans" cxnId="{4106A7E6-A5CC-4868-BFA8-45EA234625A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A78408-C06F-4700-A729-8EBB1806F8B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 err="1">
              <a:latin typeface="Arial" panose="020B0604020202020204" pitchFamily="34" charset="0"/>
              <a:cs typeface="Arial" panose="020B0604020202020204" pitchFamily="34" charset="0"/>
            </a:rPr>
            <a:t>Environnements</a:t>
          </a: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dirty="0" err="1">
              <a:latin typeface="Arial" panose="020B0604020202020204" pitchFamily="34" charset="0"/>
              <a:cs typeface="Arial" panose="020B0604020202020204" pitchFamily="34" charset="0"/>
            </a:rPr>
            <a:t>sécuritaires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B5054B-6C13-497D-A4E4-D587CC6A26E6}" type="parTrans" cxnId="{DBCF3E68-D5E1-453D-9FF7-8867F0748A47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0BAAD5-99D7-4C83-838F-65C7584CF1AF}" type="sibTrans" cxnId="{DBCF3E68-D5E1-453D-9FF7-8867F0748A47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8C21FF-A576-4555-BCE9-F576B5CB6AB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A" sz="1600" dirty="0">
              <a:latin typeface="Arial" panose="020B0604020202020204" pitchFamily="34" charset="0"/>
              <a:cs typeface="Arial" panose="020B0604020202020204" pitchFamily="34" charset="0"/>
            </a:rPr>
            <a:t>Engagement du public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A2EFA3-A56A-4B0B-AF6B-0E97C18E3A95}" type="parTrans" cxnId="{FA2E057A-527D-495A-9B35-B8F66C5E0BDD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419D49-3357-4E4C-AF82-83D13324DE2E}" type="sibTrans" cxnId="{FA2E057A-527D-495A-9B35-B8F66C5E0BDD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A4531E-E276-4D91-8945-E71795584D9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Concerts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Adaptif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9EB801-CC1A-43AB-A4EA-61E6E63E7428}" type="parTrans" cxnId="{1971B822-B8DF-4DB3-9879-D3033607EEC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475F00-1A76-4E57-B66B-D31BD8651E08}" type="sibTrans" cxnId="{1971B822-B8DF-4DB3-9879-D3033607EEC8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0E471F-B502-BC4C-B4FF-BD01237A9ED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Partenariats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dirty="0" err="1">
              <a:latin typeface="Arial" panose="020B0604020202020204" pitchFamily="34" charset="0"/>
              <a:cs typeface="Arial" panose="020B0604020202020204" pitchFamily="34" charset="0"/>
            </a:rPr>
            <a:t>communautaires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CD26CE-79BB-A04F-B1B8-290BC97B0AB5}" type="parTrans" cxnId="{B8C5BE6A-912D-0343-94E5-AD7468321D9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5FF9D1-6FED-DB4D-BA47-73A557239728}" type="sibTrans" cxnId="{B8C5BE6A-912D-0343-94E5-AD7468321D99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42C173-6DD9-4FDB-A2EB-AACCC3E5D7FB}" type="pres">
      <dgm:prSet presAssocID="{F0FC2F0A-9EC7-4AFF-90FC-1FF3441FB113}" presName="root" presStyleCnt="0">
        <dgm:presLayoutVars>
          <dgm:dir/>
          <dgm:resizeHandles val="exact"/>
        </dgm:presLayoutVars>
      </dgm:prSet>
      <dgm:spPr/>
    </dgm:pt>
    <dgm:pt modelId="{B4F86961-D600-4A09-BC5E-2A002EAEB360}" type="pres">
      <dgm:prSet presAssocID="{5ECBC313-EE5C-4360-97D1-BE04CCA4FC1B}" presName="compNode" presStyleCnt="0"/>
      <dgm:spPr/>
    </dgm:pt>
    <dgm:pt modelId="{A65F4192-A05A-4E73-A692-45DEF71D737B}" type="pres">
      <dgm:prSet presAssocID="{5ECBC313-EE5C-4360-97D1-BE04CCA4FC1B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C4C84F14-4B5B-427C-97DC-D0E2C4961EE0}" type="pres">
      <dgm:prSet presAssocID="{5ECBC313-EE5C-4360-97D1-BE04CCA4FC1B}" presName="spaceRect" presStyleCnt="0"/>
      <dgm:spPr/>
    </dgm:pt>
    <dgm:pt modelId="{296B3147-950E-497B-B50F-B103640D66BC}" type="pres">
      <dgm:prSet presAssocID="{5ECBC313-EE5C-4360-97D1-BE04CCA4FC1B}" presName="textRect" presStyleLbl="revTx" presStyleIdx="0" presStyleCnt="7" custScaleX="141400">
        <dgm:presLayoutVars>
          <dgm:chMax val="1"/>
          <dgm:chPref val="1"/>
        </dgm:presLayoutVars>
      </dgm:prSet>
      <dgm:spPr/>
    </dgm:pt>
    <dgm:pt modelId="{F85CE583-90AE-4C7B-81E0-B9CF7D9D5158}" type="pres">
      <dgm:prSet presAssocID="{4C5B2BDA-B504-4FF5-8C9A-6A251E0FB198}" presName="sibTrans" presStyleCnt="0"/>
      <dgm:spPr/>
    </dgm:pt>
    <dgm:pt modelId="{1A9BFFD0-2B88-4D8C-9B16-DF8D393E87E6}" type="pres">
      <dgm:prSet presAssocID="{6D77B9BD-AD18-40FA-B3F3-F0E07F3FB5B8}" presName="compNode" presStyleCnt="0"/>
      <dgm:spPr/>
    </dgm:pt>
    <dgm:pt modelId="{3D5E05B4-02FC-40B7-BB17-CC37C97D5E09}" type="pres">
      <dgm:prSet presAssocID="{6D77B9BD-AD18-40FA-B3F3-F0E07F3FB5B8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ty"/>
        </a:ext>
      </dgm:extLst>
    </dgm:pt>
    <dgm:pt modelId="{076B3235-247A-4C36-92FE-D13C6C77E8A0}" type="pres">
      <dgm:prSet presAssocID="{6D77B9BD-AD18-40FA-B3F3-F0E07F3FB5B8}" presName="spaceRect" presStyleCnt="0"/>
      <dgm:spPr/>
    </dgm:pt>
    <dgm:pt modelId="{9D586564-EA95-4542-80C8-534CD150B628}" type="pres">
      <dgm:prSet presAssocID="{6D77B9BD-AD18-40FA-B3F3-F0E07F3FB5B8}" presName="textRect" presStyleLbl="revTx" presStyleIdx="1" presStyleCnt="7">
        <dgm:presLayoutVars>
          <dgm:chMax val="1"/>
          <dgm:chPref val="1"/>
        </dgm:presLayoutVars>
      </dgm:prSet>
      <dgm:spPr/>
    </dgm:pt>
    <dgm:pt modelId="{6302129D-5A56-4D46-9273-5BA96035F728}" type="pres">
      <dgm:prSet presAssocID="{CF98C063-E328-43D2-96AF-76B73C6D3513}" presName="sibTrans" presStyleCnt="0"/>
      <dgm:spPr/>
    </dgm:pt>
    <dgm:pt modelId="{0396BD63-FDFC-47EA-8539-6634DE2DFDE9}" type="pres">
      <dgm:prSet presAssocID="{26392BA1-A33A-43D4-A979-13DFE69F0257}" presName="compNode" presStyleCnt="0"/>
      <dgm:spPr/>
    </dgm:pt>
    <dgm:pt modelId="{B4D9FBE2-B9DF-47E6-8293-323FB4B15DC0}" type="pres">
      <dgm:prSet presAssocID="{26392BA1-A33A-43D4-A979-13DFE69F0257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24AB1DED-2362-4D7A-8B40-92E26D2627FA}" type="pres">
      <dgm:prSet presAssocID="{26392BA1-A33A-43D4-A979-13DFE69F0257}" presName="spaceRect" presStyleCnt="0"/>
      <dgm:spPr/>
    </dgm:pt>
    <dgm:pt modelId="{A4E3940C-FBA8-46E4-992B-A977F4A84059}" type="pres">
      <dgm:prSet presAssocID="{26392BA1-A33A-43D4-A979-13DFE69F0257}" presName="textRect" presStyleLbl="revTx" presStyleIdx="2" presStyleCnt="7">
        <dgm:presLayoutVars>
          <dgm:chMax val="1"/>
          <dgm:chPref val="1"/>
        </dgm:presLayoutVars>
      </dgm:prSet>
      <dgm:spPr/>
    </dgm:pt>
    <dgm:pt modelId="{50C01F1B-3E19-4CD6-B97B-5B7BE54451C6}" type="pres">
      <dgm:prSet presAssocID="{0E21427F-CEF1-410B-BAF2-6F058A9F55EE}" presName="sibTrans" presStyleCnt="0"/>
      <dgm:spPr/>
    </dgm:pt>
    <dgm:pt modelId="{663E40F2-0D33-4EFD-A3E0-11D8D8E0DC36}" type="pres">
      <dgm:prSet presAssocID="{59A78408-C06F-4700-A729-8EBB1806F8B1}" presName="compNode" presStyleCnt="0"/>
      <dgm:spPr/>
    </dgm:pt>
    <dgm:pt modelId="{FA141D70-4C36-4940-B05F-765C807DFF60}" type="pres">
      <dgm:prSet presAssocID="{59A78408-C06F-4700-A729-8EBB1806F8B1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duous tree"/>
        </a:ext>
      </dgm:extLst>
    </dgm:pt>
    <dgm:pt modelId="{3DA74616-1925-4B8A-BA3B-9E55EE4B61C5}" type="pres">
      <dgm:prSet presAssocID="{59A78408-C06F-4700-A729-8EBB1806F8B1}" presName="spaceRect" presStyleCnt="0"/>
      <dgm:spPr/>
    </dgm:pt>
    <dgm:pt modelId="{ACA140EC-565D-4955-B493-AC2DE7A872B1}" type="pres">
      <dgm:prSet presAssocID="{59A78408-C06F-4700-A729-8EBB1806F8B1}" presName="textRect" presStyleLbl="revTx" presStyleIdx="3" presStyleCnt="7" custScaleX="151313">
        <dgm:presLayoutVars>
          <dgm:chMax val="1"/>
          <dgm:chPref val="1"/>
        </dgm:presLayoutVars>
      </dgm:prSet>
      <dgm:spPr/>
    </dgm:pt>
    <dgm:pt modelId="{57D2003F-F5D0-4961-83F8-8FE49FA1D439}" type="pres">
      <dgm:prSet presAssocID="{870BAAD5-99D7-4C83-838F-65C7584CF1AF}" presName="sibTrans" presStyleCnt="0"/>
      <dgm:spPr/>
    </dgm:pt>
    <dgm:pt modelId="{376C8A9A-88F7-44D2-B29C-94353F4B0A23}" type="pres">
      <dgm:prSet presAssocID="{DA8C21FF-A576-4555-BCE9-F576B5CB6AB1}" presName="compNode" presStyleCnt="0"/>
      <dgm:spPr/>
    </dgm:pt>
    <dgm:pt modelId="{E5AE13BE-D483-4E99-B2AB-BF42D28BD1A9}" type="pres">
      <dgm:prSet presAssocID="{DA8C21FF-A576-4555-BCE9-F576B5CB6AB1}" presName="iconRect" presStyleLbl="node1" presStyleIdx="4" presStyleCnt="7" custLinFactX="-391716" custLinFactY="118470" custLinFactNeighborX="-400000" custLinFactNeighborY="200000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ce outline"/>
        </a:ext>
      </dgm:extLst>
    </dgm:pt>
    <dgm:pt modelId="{A8DA7C29-9AB1-4545-90E7-E3C339CDF153}" type="pres">
      <dgm:prSet presAssocID="{DA8C21FF-A576-4555-BCE9-F576B5CB6AB1}" presName="spaceRect" presStyleCnt="0"/>
      <dgm:spPr/>
    </dgm:pt>
    <dgm:pt modelId="{D3A4F458-A5F2-494F-9D11-908A635C29AB}" type="pres">
      <dgm:prSet presAssocID="{DA8C21FF-A576-4555-BCE9-F576B5CB6AB1}" presName="textRect" presStyleLbl="revTx" presStyleIdx="4" presStyleCnt="7" custLinFactX="-156272" custLinFactY="166001" custLinFactNeighborX="-200000" custLinFactNeighborY="200000">
        <dgm:presLayoutVars>
          <dgm:chMax val="1"/>
          <dgm:chPref val="1"/>
        </dgm:presLayoutVars>
      </dgm:prSet>
      <dgm:spPr/>
    </dgm:pt>
    <dgm:pt modelId="{27C802B4-08F0-4634-9F6E-E622B63A2F5C}" type="pres">
      <dgm:prSet presAssocID="{17419D49-3357-4E4C-AF82-83D13324DE2E}" presName="sibTrans" presStyleCnt="0"/>
      <dgm:spPr/>
    </dgm:pt>
    <dgm:pt modelId="{7593A8F8-4194-FB41-9B2A-1C2843384FEF}" type="pres">
      <dgm:prSet presAssocID="{8A0E471F-B502-BC4C-B4FF-BD01237A9ED2}" presName="compNode" presStyleCnt="0"/>
      <dgm:spPr/>
    </dgm:pt>
    <dgm:pt modelId="{A74C6E0C-C415-2B48-9C36-526E19E21B21}" type="pres">
      <dgm:prSet presAssocID="{8A0E471F-B502-BC4C-B4FF-BD01237A9ED2}" presName="iconRect" presStyleLbl="node1" presStyleIdx="5" presStyleCnt="7" custLinFactX="-200000" custLinFactNeighborX="-212533" custLinFactNeighborY="41350"/>
      <dgm:spPr>
        <a:blipFill>
          <a:blip xmlns:r="http://schemas.openxmlformats.org/officeDocument/2006/relationships" r:embed="rId11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ighborhood with solid fill"/>
        </a:ext>
      </dgm:extLst>
    </dgm:pt>
    <dgm:pt modelId="{3D8B28D7-1610-464E-8262-BCD76DCAA332}" type="pres">
      <dgm:prSet presAssocID="{8A0E471F-B502-BC4C-B4FF-BD01237A9ED2}" presName="spaceRect" presStyleCnt="0"/>
      <dgm:spPr/>
    </dgm:pt>
    <dgm:pt modelId="{C15242CE-2926-2348-874A-D2D3EFCA0A4D}" type="pres">
      <dgm:prSet presAssocID="{8A0E471F-B502-BC4C-B4FF-BD01237A9ED2}" presName="textRect" presStyleLbl="revTx" presStyleIdx="5" presStyleCnt="7" custScaleX="183823" custLinFactX="-82731" custLinFactNeighborX="-100000" custLinFactNeighborY="47658">
        <dgm:presLayoutVars>
          <dgm:chMax val="1"/>
          <dgm:chPref val="1"/>
        </dgm:presLayoutVars>
      </dgm:prSet>
      <dgm:spPr/>
    </dgm:pt>
    <dgm:pt modelId="{9B094103-6345-AD44-8B1A-804AF8A5EE86}" type="pres">
      <dgm:prSet presAssocID="{145FF9D1-6FED-DB4D-BA47-73A557239728}" presName="sibTrans" presStyleCnt="0"/>
      <dgm:spPr/>
    </dgm:pt>
    <dgm:pt modelId="{1614E892-A31C-4F99-A164-68037017F060}" type="pres">
      <dgm:prSet presAssocID="{AFA4531E-E276-4D91-8945-E71795584D9A}" presName="compNode" presStyleCnt="0"/>
      <dgm:spPr/>
    </dgm:pt>
    <dgm:pt modelId="{8D3882EB-D7AD-4389-AB5F-32B9C478683E}" type="pres">
      <dgm:prSet presAssocID="{AFA4531E-E276-4D91-8945-E71795584D9A}" presName="iconRect" presStyleLbl="node1" presStyleIdx="6" presStyleCnt="7" custLinFactNeighborX="-38791" custLinFactNeighborY="51722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rformance Curtains with solid fill"/>
        </a:ext>
      </dgm:extLst>
    </dgm:pt>
    <dgm:pt modelId="{5B6D7692-240E-42BA-82FF-2665754D4F48}" type="pres">
      <dgm:prSet presAssocID="{AFA4531E-E276-4D91-8945-E71795584D9A}" presName="spaceRect" presStyleCnt="0"/>
      <dgm:spPr/>
    </dgm:pt>
    <dgm:pt modelId="{7447E37B-12A5-433E-B43A-DE660C5717CF}" type="pres">
      <dgm:prSet presAssocID="{AFA4531E-E276-4D91-8945-E71795584D9A}" presName="textRect" presStyleLbl="revTx" presStyleIdx="6" presStyleCnt="7" custLinFactNeighborX="-14547" custLinFactNeighborY="47658">
        <dgm:presLayoutVars>
          <dgm:chMax val="1"/>
          <dgm:chPref val="1"/>
        </dgm:presLayoutVars>
      </dgm:prSet>
      <dgm:spPr/>
    </dgm:pt>
  </dgm:ptLst>
  <dgm:cxnLst>
    <dgm:cxn modelId="{1971B822-B8DF-4DB3-9879-D3033607EEC8}" srcId="{F0FC2F0A-9EC7-4AFF-90FC-1FF3441FB113}" destId="{AFA4531E-E276-4D91-8945-E71795584D9A}" srcOrd="6" destOrd="0" parTransId="{539EB801-CC1A-43AB-A4EA-61E6E63E7428}" sibTransId="{00475F00-1A76-4E57-B66B-D31BD8651E08}"/>
    <dgm:cxn modelId="{8E465A27-CDD6-1748-A824-6C01D9724B0F}" type="presOf" srcId="{5ECBC313-EE5C-4360-97D1-BE04CCA4FC1B}" destId="{296B3147-950E-497B-B50F-B103640D66BC}" srcOrd="0" destOrd="0" presId="urn:microsoft.com/office/officeart/2018/2/layout/IconLabelList"/>
    <dgm:cxn modelId="{0E27D449-6F07-4154-9B26-2429A9CEB775}" srcId="{F0FC2F0A-9EC7-4AFF-90FC-1FF3441FB113}" destId="{5ECBC313-EE5C-4360-97D1-BE04CCA4FC1B}" srcOrd="0" destOrd="0" parTransId="{CB69AFCD-4312-49D9-9478-560FD23613FC}" sibTransId="{4C5B2BDA-B504-4FF5-8C9A-6A251E0FB198}"/>
    <dgm:cxn modelId="{DBCF3E68-D5E1-453D-9FF7-8867F0748A47}" srcId="{F0FC2F0A-9EC7-4AFF-90FC-1FF3441FB113}" destId="{59A78408-C06F-4700-A729-8EBB1806F8B1}" srcOrd="3" destOrd="0" parTransId="{E8B5054B-6C13-497D-A4E4-D587CC6A26E6}" sibTransId="{870BAAD5-99D7-4C83-838F-65C7584CF1AF}"/>
    <dgm:cxn modelId="{B8C5BE6A-912D-0343-94E5-AD7468321D99}" srcId="{F0FC2F0A-9EC7-4AFF-90FC-1FF3441FB113}" destId="{8A0E471F-B502-BC4C-B4FF-BD01237A9ED2}" srcOrd="5" destOrd="0" parTransId="{7FCD26CE-79BB-A04F-B1B8-290BC97B0AB5}" sibTransId="{145FF9D1-6FED-DB4D-BA47-73A557239728}"/>
    <dgm:cxn modelId="{FA2E057A-527D-495A-9B35-B8F66C5E0BDD}" srcId="{F0FC2F0A-9EC7-4AFF-90FC-1FF3441FB113}" destId="{DA8C21FF-A576-4555-BCE9-F576B5CB6AB1}" srcOrd="4" destOrd="0" parTransId="{23A2EFA3-A56A-4B0B-AF6B-0E97C18E3A95}" sibTransId="{17419D49-3357-4E4C-AF82-83D13324DE2E}"/>
    <dgm:cxn modelId="{58268385-675F-E544-A283-F35E99C4CD7C}" type="presOf" srcId="{DA8C21FF-A576-4555-BCE9-F576B5CB6AB1}" destId="{D3A4F458-A5F2-494F-9D11-908A635C29AB}" srcOrd="0" destOrd="0" presId="urn:microsoft.com/office/officeart/2018/2/layout/IconLabelList"/>
    <dgm:cxn modelId="{3202339B-968B-4175-82B5-439F5625F567}" type="presOf" srcId="{F0FC2F0A-9EC7-4AFF-90FC-1FF3441FB113}" destId="{DE42C173-6DD9-4FDB-A2EB-AACCC3E5D7FB}" srcOrd="0" destOrd="0" presId="urn:microsoft.com/office/officeart/2018/2/layout/IconLabelList"/>
    <dgm:cxn modelId="{232DDCA3-BA4A-5040-ADBE-0EA1916AC749}" type="presOf" srcId="{26392BA1-A33A-43D4-A979-13DFE69F0257}" destId="{A4E3940C-FBA8-46E4-992B-A977F4A84059}" srcOrd="0" destOrd="0" presId="urn:microsoft.com/office/officeart/2018/2/layout/IconLabelList"/>
    <dgm:cxn modelId="{2D7940A4-075B-4847-9866-BA8BC6F7B0D7}" type="presOf" srcId="{8A0E471F-B502-BC4C-B4FF-BD01237A9ED2}" destId="{C15242CE-2926-2348-874A-D2D3EFCA0A4D}" srcOrd="0" destOrd="0" presId="urn:microsoft.com/office/officeart/2018/2/layout/IconLabelList"/>
    <dgm:cxn modelId="{B7CD05CC-2DD9-B442-A4D4-E25E4E10C19A}" type="presOf" srcId="{59A78408-C06F-4700-A729-8EBB1806F8B1}" destId="{ACA140EC-565D-4955-B493-AC2DE7A872B1}" srcOrd="0" destOrd="0" presId="urn:microsoft.com/office/officeart/2018/2/layout/IconLabelList"/>
    <dgm:cxn modelId="{CD9377D6-C6A0-4962-ABA3-6A917CA92812}" srcId="{F0FC2F0A-9EC7-4AFF-90FC-1FF3441FB113}" destId="{6D77B9BD-AD18-40FA-B3F3-F0E07F3FB5B8}" srcOrd="1" destOrd="0" parTransId="{C4826E9D-E67B-4B37-AE18-6484308D970B}" sibTransId="{CF98C063-E328-43D2-96AF-76B73C6D3513}"/>
    <dgm:cxn modelId="{4106A7E6-A5CC-4868-BFA8-45EA234625A6}" srcId="{F0FC2F0A-9EC7-4AFF-90FC-1FF3441FB113}" destId="{26392BA1-A33A-43D4-A979-13DFE69F0257}" srcOrd="2" destOrd="0" parTransId="{CAEB3C62-4931-42DF-8DD6-260A2753D0C1}" sibTransId="{0E21427F-CEF1-410B-BAF2-6F058A9F55EE}"/>
    <dgm:cxn modelId="{B06ABFEE-5A6A-E442-ACD7-74E9D3861F77}" type="presOf" srcId="{6D77B9BD-AD18-40FA-B3F3-F0E07F3FB5B8}" destId="{9D586564-EA95-4542-80C8-534CD150B628}" srcOrd="0" destOrd="0" presId="urn:microsoft.com/office/officeart/2018/2/layout/IconLabelList"/>
    <dgm:cxn modelId="{C4D96FF3-9F71-5549-A41D-67295F4C9C9C}" type="presOf" srcId="{AFA4531E-E276-4D91-8945-E71795584D9A}" destId="{7447E37B-12A5-433E-B43A-DE660C5717CF}" srcOrd="0" destOrd="0" presId="urn:microsoft.com/office/officeart/2018/2/layout/IconLabelList"/>
    <dgm:cxn modelId="{1A1C3510-5880-F348-AB08-0E1E737F80DE}" type="presParOf" srcId="{DE42C173-6DD9-4FDB-A2EB-AACCC3E5D7FB}" destId="{B4F86961-D600-4A09-BC5E-2A002EAEB360}" srcOrd="0" destOrd="0" presId="urn:microsoft.com/office/officeart/2018/2/layout/IconLabelList"/>
    <dgm:cxn modelId="{A2FFDE08-59E9-0A4D-80AA-64FEE1402635}" type="presParOf" srcId="{B4F86961-D600-4A09-BC5E-2A002EAEB360}" destId="{A65F4192-A05A-4E73-A692-45DEF71D737B}" srcOrd="0" destOrd="0" presId="urn:microsoft.com/office/officeart/2018/2/layout/IconLabelList"/>
    <dgm:cxn modelId="{DA104A8B-CDDD-3745-A437-B00BC56A0895}" type="presParOf" srcId="{B4F86961-D600-4A09-BC5E-2A002EAEB360}" destId="{C4C84F14-4B5B-427C-97DC-D0E2C4961EE0}" srcOrd="1" destOrd="0" presId="urn:microsoft.com/office/officeart/2018/2/layout/IconLabelList"/>
    <dgm:cxn modelId="{FA3E07BB-1FA1-9E4F-9CDD-5B6F07E8DEEF}" type="presParOf" srcId="{B4F86961-D600-4A09-BC5E-2A002EAEB360}" destId="{296B3147-950E-497B-B50F-B103640D66BC}" srcOrd="2" destOrd="0" presId="urn:microsoft.com/office/officeart/2018/2/layout/IconLabelList"/>
    <dgm:cxn modelId="{E19F9646-4C4E-944A-87D3-682B11AC2B14}" type="presParOf" srcId="{DE42C173-6DD9-4FDB-A2EB-AACCC3E5D7FB}" destId="{F85CE583-90AE-4C7B-81E0-B9CF7D9D5158}" srcOrd="1" destOrd="0" presId="urn:microsoft.com/office/officeart/2018/2/layout/IconLabelList"/>
    <dgm:cxn modelId="{9436E766-970F-1943-89D8-3E90D949E1CB}" type="presParOf" srcId="{DE42C173-6DD9-4FDB-A2EB-AACCC3E5D7FB}" destId="{1A9BFFD0-2B88-4D8C-9B16-DF8D393E87E6}" srcOrd="2" destOrd="0" presId="urn:microsoft.com/office/officeart/2018/2/layout/IconLabelList"/>
    <dgm:cxn modelId="{CC06D509-CED5-484F-A51B-6B62963B2007}" type="presParOf" srcId="{1A9BFFD0-2B88-4D8C-9B16-DF8D393E87E6}" destId="{3D5E05B4-02FC-40B7-BB17-CC37C97D5E09}" srcOrd="0" destOrd="0" presId="urn:microsoft.com/office/officeart/2018/2/layout/IconLabelList"/>
    <dgm:cxn modelId="{DBF81C02-F080-084F-9BFE-4910A4FDAA68}" type="presParOf" srcId="{1A9BFFD0-2B88-4D8C-9B16-DF8D393E87E6}" destId="{076B3235-247A-4C36-92FE-D13C6C77E8A0}" srcOrd="1" destOrd="0" presId="urn:microsoft.com/office/officeart/2018/2/layout/IconLabelList"/>
    <dgm:cxn modelId="{623E772B-BC05-7241-9F52-6FCF6793624B}" type="presParOf" srcId="{1A9BFFD0-2B88-4D8C-9B16-DF8D393E87E6}" destId="{9D586564-EA95-4542-80C8-534CD150B628}" srcOrd="2" destOrd="0" presId="urn:microsoft.com/office/officeart/2018/2/layout/IconLabelList"/>
    <dgm:cxn modelId="{1BF89FE1-04F1-AB4D-9CD5-CC3A93F2807F}" type="presParOf" srcId="{DE42C173-6DD9-4FDB-A2EB-AACCC3E5D7FB}" destId="{6302129D-5A56-4D46-9273-5BA96035F728}" srcOrd="3" destOrd="0" presId="urn:microsoft.com/office/officeart/2018/2/layout/IconLabelList"/>
    <dgm:cxn modelId="{4D516C4B-2C97-0C48-8A22-8042B9890C2D}" type="presParOf" srcId="{DE42C173-6DD9-4FDB-A2EB-AACCC3E5D7FB}" destId="{0396BD63-FDFC-47EA-8539-6634DE2DFDE9}" srcOrd="4" destOrd="0" presId="urn:microsoft.com/office/officeart/2018/2/layout/IconLabelList"/>
    <dgm:cxn modelId="{B1E0CB92-0189-2A4F-98CA-E7A23414A2FF}" type="presParOf" srcId="{0396BD63-FDFC-47EA-8539-6634DE2DFDE9}" destId="{B4D9FBE2-B9DF-47E6-8293-323FB4B15DC0}" srcOrd="0" destOrd="0" presId="urn:microsoft.com/office/officeart/2018/2/layout/IconLabelList"/>
    <dgm:cxn modelId="{A831EF4E-0899-EE42-BB8A-5A6687D8180E}" type="presParOf" srcId="{0396BD63-FDFC-47EA-8539-6634DE2DFDE9}" destId="{24AB1DED-2362-4D7A-8B40-92E26D2627FA}" srcOrd="1" destOrd="0" presId="urn:microsoft.com/office/officeart/2018/2/layout/IconLabelList"/>
    <dgm:cxn modelId="{058F8A26-053F-4047-8D49-D1273915E857}" type="presParOf" srcId="{0396BD63-FDFC-47EA-8539-6634DE2DFDE9}" destId="{A4E3940C-FBA8-46E4-992B-A977F4A84059}" srcOrd="2" destOrd="0" presId="urn:microsoft.com/office/officeart/2018/2/layout/IconLabelList"/>
    <dgm:cxn modelId="{162F6F68-F2F2-F44F-AAD2-9CC12C0B90AF}" type="presParOf" srcId="{DE42C173-6DD9-4FDB-A2EB-AACCC3E5D7FB}" destId="{50C01F1B-3E19-4CD6-B97B-5B7BE54451C6}" srcOrd="5" destOrd="0" presId="urn:microsoft.com/office/officeart/2018/2/layout/IconLabelList"/>
    <dgm:cxn modelId="{F4687707-8495-1B40-AE9F-BFA1D85949C6}" type="presParOf" srcId="{DE42C173-6DD9-4FDB-A2EB-AACCC3E5D7FB}" destId="{663E40F2-0D33-4EFD-A3E0-11D8D8E0DC36}" srcOrd="6" destOrd="0" presId="urn:microsoft.com/office/officeart/2018/2/layout/IconLabelList"/>
    <dgm:cxn modelId="{B8D4DF94-DBB2-CC46-BB8F-E8D37533BFB6}" type="presParOf" srcId="{663E40F2-0D33-4EFD-A3E0-11D8D8E0DC36}" destId="{FA141D70-4C36-4940-B05F-765C807DFF60}" srcOrd="0" destOrd="0" presId="urn:microsoft.com/office/officeart/2018/2/layout/IconLabelList"/>
    <dgm:cxn modelId="{B44450F1-F988-794D-A466-2EC8A751787E}" type="presParOf" srcId="{663E40F2-0D33-4EFD-A3E0-11D8D8E0DC36}" destId="{3DA74616-1925-4B8A-BA3B-9E55EE4B61C5}" srcOrd="1" destOrd="0" presId="urn:microsoft.com/office/officeart/2018/2/layout/IconLabelList"/>
    <dgm:cxn modelId="{D62F768A-BE75-304A-95D3-38301B094056}" type="presParOf" srcId="{663E40F2-0D33-4EFD-A3E0-11D8D8E0DC36}" destId="{ACA140EC-565D-4955-B493-AC2DE7A872B1}" srcOrd="2" destOrd="0" presId="urn:microsoft.com/office/officeart/2018/2/layout/IconLabelList"/>
    <dgm:cxn modelId="{A74AC37B-6249-1540-8223-056462D7ACF1}" type="presParOf" srcId="{DE42C173-6DD9-4FDB-A2EB-AACCC3E5D7FB}" destId="{57D2003F-F5D0-4961-83F8-8FE49FA1D439}" srcOrd="7" destOrd="0" presId="urn:microsoft.com/office/officeart/2018/2/layout/IconLabelList"/>
    <dgm:cxn modelId="{1F0195EC-47F5-C544-BE7B-7F2DD9284721}" type="presParOf" srcId="{DE42C173-6DD9-4FDB-A2EB-AACCC3E5D7FB}" destId="{376C8A9A-88F7-44D2-B29C-94353F4B0A23}" srcOrd="8" destOrd="0" presId="urn:microsoft.com/office/officeart/2018/2/layout/IconLabelList"/>
    <dgm:cxn modelId="{0978A7AD-7296-1848-809A-02E6ABBE415E}" type="presParOf" srcId="{376C8A9A-88F7-44D2-B29C-94353F4B0A23}" destId="{E5AE13BE-D483-4E99-B2AB-BF42D28BD1A9}" srcOrd="0" destOrd="0" presId="urn:microsoft.com/office/officeart/2018/2/layout/IconLabelList"/>
    <dgm:cxn modelId="{3DE43476-EB21-2F42-8613-3BDD977803D3}" type="presParOf" srcId="{376C8A9A-88F7-44D2-B29C-94353F4B0A23}" destId="{A8DA7C29-9AB1-4545-90E7-E3C339CDF153}" srcOrd="1" destOrd="0" presId="urn:microsoft.com/office/officeart/2018/2/layout/IconLabelList"/>
    <dgm:cxn modelId="{24E63846-EF98-AF4A-8510-F8FE7A61231F}" type="presParOf" srcId="{376C8A9A-88F7-44D2-B29C-94353F4B0A23}" destId="{D3A4F458-A5F2-494F-9D11-908A635C29AB}" srcOrd="2" destOrd="0" presId="urn:microsoft.com/office/officeart/2018/2/layout/IconLabelList"/>
    <dgm:cxn modelId="{769FA998-09E8-2F48-943F-7737895A55E1}" type="presParOf" srcId="{DE42C173-6DD9-4FDB-A2EB-AACCC3E5D7FB}" destId="{27C802B4-08F0-4634-9F6E-E622B63A2F5C}" srcOrd="9" destOrd="0" presId="urn:microsoft.com/office/officeart/2018/2/layout/IconLabelList"/>
    <dgm:cxn modelId="{BEF13F48-1C94-D34A-816E-8C245A8BF4F9}" type="presParOf" srcId="{DE42C173-6DD9-4FDB-A2EB-AACCC3E5D7FB}" destId="{7593A8F8-4194-FB41-9B2A-1C2843384FEF}" srcOrd="10" destOrd="0" presId="urn:microsoft.com/office/officeart/2018/2/layout/IconLabelList"/>
    <dgm:cxn modelId="{394DCECB-A297-6D41-913A-747F3E9BA9B4}" type="presParOf" srcId="{7593A8F8-4194-FB41-9B2A-1C2843384FEF}" destId="{A74C6E0C-C415-2B48-9C36-526E19E21B21}" srcOrd="0" destOrd="0" presId="urn:microsoft.com/office/officeart/2018/2/layout/IconLabelList"/>
    <dgm:cxn modelId="{A25B6923-8933-B64C-88B7-9C68D6DA5D19}" type="presParOf" srcId="{7593A8F8-4194-FB41-9B2A-1C2843384FEF}" destId="{3D8B28D7-1610-464E-8262-BCD76DCAA332}" srcOrd="1" destOrd="0" presId="urn:microsoft.com/office/officeart/2018/2/layout/IconLabelList"/>
    <dgm:cxn modelId="{1D649544-EFF5-3A4B-BBB7-DFA6F74E05EE}" type="presParOf" srcId="{7593A8F8-4194-FB41-9B2A-1C2843384FEF}" destId="{C15242CE-2926-2348-874A-D2D3EFCA0A4D}" srcOrd="2" destOrd="0" presId="urn:microsoft.com/office/officeart/2018/2/layout/IconLabelList"/>
    <dgm:cxn modelId="{A2A69CF5-FAC1-BE47-9C45-E75903C53491}" type="presParOf" srcId="{DE42C173-6DD9-4FDB-A2EB-AACCC3E5D7FB}" destId="{9B094103-6345-AD44-8B1A-804AF8A5EE86}" srcOrd="11" destOrd="0" presId="urn:microsoft.com/office/officeart/2018/2/layout/IconLabelList"/>
    <dgm:cxn modelId="{78B9B401-BC9F-3F46-BD2A-9FA9F39608F8}" type="presParOf" srcId="{DE42C173-6DD9-4FDB-A2EB-AACCC3E5D7FB}" destId="{1614E892-A31C-4F99-A164-68037017F060}" srcOrd="12" destOrd="0" presId="urn:microsoft.com/office/officeart/2018/2/layout/IconLabelList"/>
    <dgm:cxn modelId="{3B2D4B9D-A26A-1145-A256-223B5367C83F}" type="presParOf" srcId="{1614E892-A31C-4F99-A164-68037017F060}" destId="{8D3882EB-D7AD-4389-AB5F-32B9C478683E}" srcOrd="0" destOrd="0" presId="urn:microsoft.com/office/officeart/2018/2/layout/IconLabelList"/>
    <dgm:cxn modelId="{438521CD-6C75-994A-B93F-20A0FFB6CFE3}" type="presParOf" srcId="{1614E892-A31C-4F99-A164-68037017F060}" destId="{5B6D7692-240E-42BA-82FF-2665754D4F48}" srcOrd="1" destOrd="0" presId="urn:microsoft.com/office/officeart/2018/2/layout/IconLabelList"/>
    <dgm:cxn modelId="{61092719-1769-BF4A-AA96-7FD39FB6AEF1}" type="presParOf" srcId="{1614E892-A31C-4F99-A164-68037017F060}" destId="{7447E37B-12A5-433E-B43A-DE660C5717C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D8D773-7AC4-4814-9322-904E7FEDA491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D86556C-7B42-4EAF-937F-9764A246459F}">
      <dgm:prSet custT="1"/>
      <dgm:spPr>
        <a:solidFill>
          <a:schemeClr val="bg1"/>
        </a:solidFill>
      </dgm:spPr>
      <dgm:t>
        <a:bodyPr/>
        <a:lstStyle/>
        <a:p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Collaborez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768A83-84E8-41EE-85F3-8217CF96AD37}" type="parTrans" cxnId="{7E679097-8C69-4477-90D6-14930019982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D5861E-B0F8-4262-A1EE-FE8DC9517B6B}" type="sibTrans" cxnId="{7E679097-8C69-4477-90D6-14930019982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71EE70-77B3-4619-977E-CF33EF26A531}">
      <dgm:prSet custT="1"/>
      <dgm:spPr/>
      <dgm:t>
        <a:bodyPr/>
        <a:lstStyle/>
        <a:p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Collaborez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avec des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groupes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locaux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personnes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situation de handicap, des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fournisseurs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de services et des centres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communautaires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85EF2-6528-4F37-B250-D20901FE9C83}" type="parTrans" cxnId="{FCCB7F0B-86DF-4E0D-A279-50A06D22CA1B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E572FF-AB71-4FCF-8D32-85FF04523C06}" type="sibTrans" cxnId="{FCCB7F0B-86DF-4E0D-A279-50A06D22CA1B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BB0CA4-2AC2-4DF8-A52A-7DC84153AA08}">
      <dgm:prSet custT="1"/>
      <dgm:spPr>
        <a:solidFill>
          <a:schemeClr val="bg1"/>
        </a:solidFill>
      </dgm:spPr>
      <dgm:t>
        <a:bodyPr/>
        <a:lstStyle/>
        <a:p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Explorez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F75EF6-4170-45B8-8DEB-BBBABD54F475}" type="parTrans" cxnId="{95318D60-9581-4D1D-8946-085C6D4089F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27A67B-21EA-4BE7-AF46-6156799F0217}" type="sibTrans" cxnId="{95318D60-9581-4D1D-8946-085C6D4089F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0C67C3-900D-40E4-8D02-015DC8F40490}">
      <dgm:prSet custT="1"/>
      <dgm:spPr/>
      <dgm:t>
        <a:bodyPr/>
        <a:lstStyle/>
        <a:p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Créez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un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comité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consultatif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composé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d’aidants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d’experts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personnes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situation de handicap,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d’artistes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praticiens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, et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d’autres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parties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prenantes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9172AA-249E-4F8B-9D49-89CA8F539B6B}" type="parTrans" cxnId="{517EA325-3FE3-4789-AD94-4E393CED948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7F4E34-1646-4D30-B8DB-BB52404684C4}" type="sibTrans" cxnId="{517EA325-3FE3-4789-AD94-4E393CED9486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56419E-0CE6-4DF8-9E02-C66A0FB1423D}">
      <dgm:prSet custT="1"/>
      <dgm:spPr>
        <a:solidFill>
          <a:schemeClr val="bg1"/>
        </a:solidFill>
      </dgm:spPr>
      <dgm:t>
        <a:bodyPr/>
        <a:lstStyle/>
        <a:p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Écoutez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954479-59BB-4F87-8745-22350B7B3974}" type="parTrans" cxnId="{E77ADCC8-1E61-4B3A-AA2D-DCA61520EAD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C5B6DF-635B-47F7-9B44-195ECBD64AB0}" type="sibTrans" cxnId="{E77ADCC8-1E61-4B3A-AA2D-DCA61520EADA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748C73-2205-4D58-90DF-80E9C3EA0F85}">
      <dgm:prSet custT="1"/>
      <dgm:spPr/>
      <dgm:t>
        <a:bodyPr/>
        <a:lstStyle/>
        <a:p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Mettez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place des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mécanismes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rétroaction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(sondages, </a:t>
          </a:r>
          <a:r>
            <a:rPr lang="en-CA" sz="1600" b="0" i="0" u="none" dirty="0" err="1">
              <a:latin typeface="Arial" panose="020B0604020202020204" pitchFamily="34" charset="0"/>
              <a:cs typeface="Arial" panose="020B0604020202020204" pitchFamily="34" charset="0"/>
            </a:rPr>
            <a:t>groupes</a:t>
          </a:r>
          <a:r>
            <a:rPr lang="en-CA" sz="1600" b="0" i="0" u="none" dirty="0">
              <a:latin typeface="Arial" panose="020B0604020202020204" pitchFamily="34" charset="0"/>
              <a:cs typeface="Arial" panose="020B0604020202020204" pitchFamily="34" charset="0"/>
            </a:rPr>
            <a:t> de discussion, forums).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4C447D44-99E8-49F7-A03C-7A24B7EAAA88}" type="parTrans" cxnId="{75CF68FC-149C-4865-8C7A-97F67BDD2ED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6F8BA29-D50F-4865-9F5F-EBED0005B5E8}" type="sibTrans" cxnId="{75CF68FC-149C-4865-8C7A-97F67BDD2ED0}">
      <dgm:prSet/>
      <dgm:spPr/>
      <dgm:t>
        <a:bodyPr/>
        <a:lstStyle/>
        <a:p>
          <a:endParaRPr lang="en-US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193D4D-A7E7-EF4C-9E52-9B021958E1B4}" type="pres">
      <dgm:prSet presAssocID="{A1D8D773-7AC4-4814-9322-904E7FEDA491}" presName="Name0" presStyleCnt="0">
        <dgm:presLayoutVars>
          <dgm:dir/>
          <dgm:animLvl val="lvl"/>
          <dgm:resizeHandles val="exact"/>
        </dgm:presLayoutVars>
      </dgm:prSet>
      <dgm:spPr/>
    </dgm:pt>
    <dgm:pt modelId="{9DA61603-03CA-3B4A-AAB4-B1C155541F2D}" type="pres">
      <dgm:prSet presAssocID="{7D86556C-7B42-4EAF-937F-9764A246459F}" presName="linNode" presStyleCnt="0"/>
      <dgm:spPr/>
    </dgm:pt>
    <dgm:pt modelId="{C9DE78E6-38D1-D049-AE14-EE9687A38158}" type="pres">
      <dgm:prSet presAssocID="{7D86556C-7B42-4EAF-937F-9764A246459F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1BA3F56D-4430-3B42-B34A-AD744C53E3E4}" type="pres">
      <dgm:prSet presAssocID="{7D86556C-7B42-4EAF-937F-9764A246459F}" presName="descendantText" presStyleLbl="alignNode1" presStyleIdx="0" presStyleCnt="3">
        <dgm:presLayoutVars>
          <dgm:bulletEnabled/>
        </dgm:presLayoutVars>
      </dgm:prSet>
      <dgm:spPr/>
    </dgm:pt>
    <dgm:pt modelId="{7AEEC70E-17FB-5B43-B065-CC722FC163DD}" type="pres">
      <dgm:prSet presAssocID="{45D5861E-B0F8-4262-A1EE-FE8DC9517B6B}" presName="sp" presStyleCnt="0"/>
      <dgm:spPr/>
    </dgm:pt>
    <dgm:pt modelId="{583F1399-2ACD-1147-BA6C-AF7EE2369093}" type="pres">
      <dgm:prSet presAssocID="{F7BB0CA4-2AC2-4DF8-A52A-7DC84153AA08}" presName="linNode" presStyleCnt="0"/>
      <dgm:spPr/>
    </dgm:pt>
    <dgm:pt modelId="{8160F7B4-67DF-4640-9DAA-0989E85CE4A4}" type="pres">
      <dgm:prSet presAssocID="{F7BB0CA4-2AC2-4DF8-A52A-7DC84153AA08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F2D1E4D7-6A32-4641-A939-F10A39426D24}" type="pres">
      <dgm:prSet presAssocID="{F7BB0CA4-2AC2-4DF8-A52A-7DC84153AA08}" presName="descendantText" presStyleLbl="alignNode1" presStyleIdx="1" presStyleCnt="3">
        <dgm:presLayoutVars>
          <dgm:bulletEnabled/>
        </dgm:presLayoutVars>
      </dgm:prSet>
      <dgm:spPr/>
    </dgm:pt>
    <dgm:pt modelId="{545E200B-300E-5643-BE0A-CD1CC16BA905}" type="pres">
      <dgm:prSet presAssocID="{B627A67B-21EA-4BE7-AF46-6156799F0217}" presName="sp" presStyleCnt="0"/>
      <dgm:spPr/>
    </dgm:pt>
    <dgm:pt modelId="{3A504798-A8DD-3D47-816A-204F8E9D4263}" type="pres">
      <dgm:prSet presAssocID="{8456419E-0CE6-4DF8-9E02-C66A0FB1423D}" presName="linNode" presStyleCnt="0"/>
      <dgm:spPr/>
    </dgm:pt>
    <dgm:pt modelId="{0B6F78FF-F8C7-BB43-849D-7BF709F7E64E}" type="pres">
      <dgm:prSet presAssocID="{8456419E-0CE6-4DF8-9E02-C66A0FB1423D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9AAE4047-1394-E641-9B16-5E6C4F72A068}" type="pres">
      <dgm:prSet presAssocID="{8456419E-0CE6-4DF8-9E02-C66A0FB1423D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28BE6309-85BA-8442-8E29-E74D88681A51}" type="presOf" srcId="{780C67C3-900D-40E4-8D02-015DC8F40490}" destId="{F2D1E4D7-6A32-4641-A939-F10A39426D24}" srcOrd="0" destOrd="0" presId="urn:microsoft.com/office/officeart/2016/7/layout/VerticalHollowActionList"/>
    <dgm:cxn modelId="{FCCB7F0B-86DF-4E0D-A279-50A06D22CA1B}" srcId="{7D86556C-7B42-4EAF-937F-9764A246459F}" destId="{1171EE70-77B3-4619-977E-CF33EF26A531}" srcOrd="0" destOrd="0" parTransId="{D6485EF2-6528-4F37-B250-D20901FE9C83}" sibTransId="{F6E572FF-AB71-4FCF-8D32-85FF04523C06}"/>
    <dgm:cxn modelId="{A3AEA71C-34CA-DB43-95E5-C8212766AE7F}" type="presOf" srcId="{7D86556C-7B42-4EAF-937F-9764A246459F}" destId="{C9DE78E6-38D1-D049-AE14-EE9687A38158}" srcOrd="0" destOrd="0" presId="urn:microsoft.com/office/officeart/2016/7/layout/VerticalHollowActionList"/>
    <dgm:cxn modelId="{517EA325-3FE3-4789-AD94-4E393CED9486}" srcId="{F7BB0CA4-2AC2-4DF8-A52A-7DC84153AA08}" destId="{780C67C3-900D-40E4-8D02-015DC8F40490}" srcOrd="0" destOrd="0" parTransId="{D39172AA-249E-4F8B-9D49-89CA8F539B6B}" sibTransId="{FD7F4E34-1646-4D30-B8DB-BB52404684C4}"/>
    <dgm:cxn modelId="{0AA01238-C5EC-CE42-B063-0EEEC0FC64CD}" type="presOf" srcId="{A1D8D773-7AC4-4814-9322-904E7FEDA491}" destId="{DD193D4D-A7E7-EF4C-9E52-9B021958E1B4}" srcOrd="0" destOrd="0" presId="urn:microsoft.com/office/officeart/2016/7/layout/VerticalHollowActionList"/>
    <dgm:cxn modelId="{8999CC41-D769-5644-930B-BDB2FEA3D18F}" type="presOf" srcId="{F7BB0CA4-2AC2-4DF8-A52A-7DC84153AA08}" destId="{8160F7B4-67DF-4640-9DAA-0989E85CE4A4}" srcOrd="0" destOrd="0" presId="urn:microsoft.com/office/officeart/2016/7/layout/VerticalHollowActionList"/>
    <dgm:cxn modelId="{95318D60-9581-4D1D-8946-085C6D4089FA}" srcId="{A1D8D773-7AC4-4814-9322-904E7FEDA491}" destId="{F7BB0CA4-2AC2-4DF8-A52A-7DC84153AA08}" srcOrd="1" destOrd="0" parTransId="{7AF75EF6-4170-45B8-8DEB-BBBABD54F475}" sibTransId="{B627A67B-21EA-4BE7-AF46-6156799F0217}"/>
    <dgm:cxn modelId="{7E679097-8C69-4477-90D6-149300199826}" srcId="{A1D8D773-7AC4-4814-9322-904E7FEDA491}" destId="{7D86556C-7B42-4EAF-937F-9764A246459F}" srcOrd="0" destOrd="0" parTransId="{79768A83-84E8-41EE-85F3-8217CF96AD37}" sibTransId="{45D5861E-B0F8-4262-A1EE-FE8DC9517B6B}"/>
    <dgm:cxn modelId="{4C7FD19F-F1EF-E042-A771-E8AA22CCE442}" type="presOf" srcId="{8456419E-0CE6-4DF8-9E02-C66A0FB1423D}" destId="{0B6F78FF-F8C7-BB43-849D-7BF709F7E64E}" srcOrd="0" destOrd="0" presId="urn:microsoft.com/office/officeart/2016/7/layout/VerticalHollowActionList"/>
    <dgm:cxn modelId="{27DCF9C4-9F0C-534A-BBB4-E79DCFA3FD2D}" type="presOf" srcId="{1171EE70-77B3-4619-977E-CF33EF26A531}" destId="{1BA3F56D-4430-3B42-B34A-AD744C53E3E4}" srcOrd="0" destOrd="0" presId="urn:microsoft.com/office/officeart/2016/7/layout/VerticalHollowActionList"/>
    <dgm:cxn modelId="{E77ADCC8-1E61-4B3A-AA2D-DCA61520EADA}" srcId="{A1D8D773-7AC4-4814-9322-904E7FEDA491}" destId="{8456419E-0CE6-4DF8-9E02-C66A0FB1423D}" srcOrd="2" destOrd="0" parTransId="{4B954479-59BB-4F87-8745-22350B7B3974}" sibTransId="{08C5B6DF-635B-47F7-9B44-195ECBD64AB0}"/>
    <dgm:cxn modelId="{1405A8DA-A547-2B4B-9677-1115A78F331F}" type="presOf" srcId="{D9748C73-2205-4D58-90DF-80E9C3EA0F85}" destId="{9AAE4047-1394-E641-9B16-5E6C4F72A068}" srcOrd="0" destOrd="0" presId="urn:microsoft.com/office/officeart/2016/7/layout/VerticalHollowActionList"/>
    <dgm:cxn modelId="{75CF68FC-149C-4865-8C7A-97F67BDD2ED0}" srcId="{8456419E-0CE6-4DF8-9E02-C66A0FB1423D}" destId="{D9748C73-2205-4D58-90DF-80E9C3EA0F85}" srcOrd="0" destOrd="0" parTransId="{4C447D44-99E8-49F7-A03C-7A24B7EAAA88}" sibTransId="{56F8BA29-D50F-4865-9F5F-EBED0005B5E8}"/>
    <dgm:cxn modelId="{AF085492-57C0-FD4C-B309-4974465CBD95}" type="presParOf" srcId="{DD193D4D-A7E7-EF4C-9E52-9B021958E1B4}" destId="{9DA61603-03CA-3B4A-AAB4-B1C155541F2D}" srcOrd="0" destOrd="0" presId="urn:microsoft.com/office/officeart/2016/7/layout/VerticalHollowActionList"/>
    <dgm:cxn modelId="{16A3B3E4-83FD-EA47-A667-D7AA0CBA24D3}" type="presParOf" srcId="{9DA61603-03CA-3B4A-AAB4-B1C155541F2D}" destId="{C9DE78E6-38D1-D049-AE14-EE9687A38158}" srcOrd="0" destOrd="0" presId="urn:microsoft.com/office/officeart/2016/7/layout/VerticalHollowActionList"/>
    <dgm:cxn modelId="{6EE357BA-BF49-6D45-8CA9-260A3D84A510}" type="presParOf" srcId="{9DA61603-03CA-3B4A-AAB4-B1C155541F2D}" destId="{1BA3F56D-4430-3B42-B34A-AD744C53E3E4}" srcOrd="1" destOrd="0" presId="urn:microsoft.com/office/officeart/2016/7/layout/VerticalHollowActionList"/>
    <dgm:cxn modelId="{9B03E6DE-5EC4-2A4E-BA10-58D9BD63280F}" type="presParOf" srcId="{DD193D4D-A7E7-EF4C-9E52-9B021958E1B4}" destId="{7AEEC70E-17FB-5B43-B065-CC722FC163DD}" srcOrd="1" destOrd="0" presId="urn:microsoft.com/office/officeart/2016/7/layout/VerticalHollowActionList"/>
    <dgm:cxn modelId="{7760E427-2BFC-644F-BF1A-B027436A6C40}" type="presParOf" srcId="{DD193D4D-A7E7-EF4C-9E52-9B021958E1B4}" destId="{583F1399-2ACD-1147-BA6C-AF7EE2369093}" srcOrd="2" destOrd="0" presId="urn:microsoft.com/office/officeart/2016/7/layout/VerticalHollowActionList"/>
    <dgm:cxn modelId="{BF3292ED-B0C6-E848-9C93-13FAF94DDF22}" type="presParOf" srcId="{583F1399-2ACD-1147-BA6C-AF7EE2369093}" destId="{8160F7B4-67DF-4640-9DAA-0989E85CE4A4}" srcOrd="0" destOrd="0" presId="urn:microsoft.com/office/officeart/2016/7/layout/VerticalHollowActionList"/>
    <dgm:cxn modelId="{B4D74813-1FBC-5A48-9FE8-990B35D07956}" type="presParOf" srcId="{583F1399-2ACD-1147-BA6C-AF7EE2369093}" destId="{F2D1E4D7-6A32-4641-A939-F10A39426D24}" srcOrd="1" destOrd="0" presId="urn:microsoft.com/office/officeart/2016/7/layout/VerticalHollowActionList"/>
    <dgm:cxn modelId="{0FE13062-3DA9-1643-8877-6D0150486148}" type="presParOf" srcId="{DD193D4D-A7E7-EF4C-9E52-9B021958E1B4}" destId="{545E200B-300E-5643-BE0A-CD1CC16BA905}" srcOrd="3" destOrd="0" presId="urn:microsoft.com/office/officeart/2016/7/layout/VerticalHollowActionList"/>
    <dgm:cxn modelId="{34923CCB-F38C-3D4D-BC55-46E289DCD00C}" type="presParOf" srcId="{DD193D4D-A7E7-EF4C-9E52-9B021958E1B4}" destId="{3A504798-A8DD-3D47-816A-204F8E9D4263}" srcOrd="4" destOrd="0" presId="urn:microsoft.com/office/officeart/2016/7/layout/VerticalHollowActionList"/>
    <dgm:cxn modelId="{05D6616C-E5FD-6A4A-8065-5917C3903FE1}" type="presParOf" srcId="{3A504798-A8DD-3D47-816A-204F8E9D4263}" destId="{0B6F78FF-F8C7-BB43-849D-7BF709F7E64E}" srcOrd="0" destOrd="0" presId="urn:microsoft.com/office/officeart/2016/7/layout/VerticalHollowActionList"/>
    <dgm:cxn modelId="{5E123755-EDBD-0046-AE40-600877CDCBFC}" type="presParOf" srcId="{3A504798-A8DD-3D47-816A-204F8E9D4263}" destId="{9AAE4047-1394-E641-9B16-5E6C4F72A068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2AC44-EC80-2F43-A8AE-48D1E8EA520E}">
      <dsp:nvSpPr>
        <dsp:cNvPr id="0" name=""/>
        <dsp:cNvSpPr/>
      </dsp:nvSpPr>
      <dsp:spPr>
        <a:xfrm>
          <a:off x="1288726" y="1640"/>
          <a:ext cx="5154905" cy="1681210"/>
        </a:xfrm>
        <a:prstGeom prst="rect">
          <a:avLst/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9" tIns="427027" rIns="100019" bIns="42702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Définir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l'inclusivité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l'accessibilité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et les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termes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clés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l'ÉDI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pertinents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pour les arts de la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scène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;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8726" y="1640"/>
        <a:ext cx="5154905" cy="1681210"/>
      </dsp:txXfrm>
    </dsp:sp>
    <dsp:sp modelId="{A58C8EBA-1C88-044F-8C58-76C13E87F67C}">
      <dsp:nvSpPr>
        <dsp:cNvPr id="0" name=""/>
        <dsp:cNvSpPr/>
      </dsp:nvSpPr>
      <dsp:spPr>
        <a:xfrm>
          <a:off x="0" y="1640"/>
          <a:ext cx="1288726" cy="16812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95" tIns="166066" rIns="68195" bIns="16606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640"/>
        <a:ext cx="1288726" cy="1681210"/>
      </dsp:txXfrm>
    </dsp:sp>
    <dsp:sp modelId="{031E22C7-D672-8141-B21E-175207811BE4}">
      <dsp:nvSpPr>
        <dsp:cNvPr id="0" name=""/>
        <dsp:cNvSpPr/>
      </dsp:nvSpPr>
      <dsp:spPr>
        <a:xfrm>
          <a:off x="1288726" y="1783723"/>
          <a:ext cx="5154905" cy="1681210"/>
        </a:xfrm>
        <a:prstGeom prst="rect">
          <a:avLst/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9" tIns="427027" rIns="100019" bIns="42702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Analyser et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réfléchir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aux pratiques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actuelles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d'inclusivité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dans le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secteur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des arts de la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scène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pour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mieux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comprendre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les initiatives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cours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au Canada (et à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l'échelle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mondiale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) ;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8726" y="1783723"/>
        <a:ext cx="5154905" cy="1681210"/>
      </dsp:txXfrm>
    </dsp:sp>
    <dsp:sp modelId="{84395165-D4EE-1947-A49E-FBA6F0AB4068}">
      <dsp:nvSpPr>
        <dsp:cNvPr id="0" name=""/>
        <dsp:cNvSpPr/>
      </dsp:nvSpPr>
      <dsp:spPr>
        <a:xfrm>
          <a:off x="0" y="1783723"/>
          <a:ext cx="1288726" cy="16812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95" tIns="166066" rIns="68195" bIns="16606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83723"/>
        <a:ext cx="1288726" cy="1681210"/>
      </dsp:txXfrm>
    </dsp:sp>
    <dsp:sp modelId="{B0B8A27F-D252-3341-9CD5-E3026E7B02C4}">
      <dsp:nvSpPr>
        <dsp:cNvPr id="0" name=""/>
        <dsp:cNvSpPr/>
      </dsp:nvSpPr>
      <dsp:spPr>
        <a:xfrm>
          <a:off x="1288726" y="3565806"/>
          <a:ext cx="5154905" cy="1681210"/>
        </a:xfrm>
        <a:prstGeom prst="rect">
          <a:avLst/>
        </a:pr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19" tIns="427027" rIns="100019" bIns="42702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Construire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une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liste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ressources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complète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pour localiser des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informations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pertinentes</a:t>
          </a:r>
          <a:r>
            <a:rPr lang="en-CA" sz="20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000" kern="1200" dirty="0" err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appropriées</a:t>
          </a:r>
          <a:endParaRPr lang="en-US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88726" y="3565806"/>
        <a:ext cx="5154905" cy="1681210"/>
      </dsp:txXfrm>
    </dsp:sp>
    <dsp:sp modelId="{4C0A4D11-5E98-E049-A7C5-FC5189FAC26E}">
      <dsp:nvSpPr>
        <dsp:cNvPr id="0" name=""/>
        <dsp:cNvSpPr/>
      </dsp:nvSpPr>
      <dsp:spPr>
        <a:xfrm>
          <a:off x="0" y="3565806"/>
          <a:ext cx="1288726" cy="16812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95" tIns="166066" rIns="68195" bIns="16606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565806"/>
        <a:ext cx="1288726" cy="1681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D8437-9623-104B-9225-64B4C683C9E1}">
      <dsp:nvSpPr>
        <dsp:cNvPr id="0" name=""/>
        <dsp:cNvSpPr/>
      </dsp:nvSpPr>
      <dsp:spPr>
        <a:xfrm>
          <a:off x="0" y="3007"/>
          <a:ext cx="6839527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A0E041-C9A3-4B47-91D1-DA1A49A330B8}">
      <dsp:nvSpPr>
        <dsp:cNvPr id="0" name=""/>
        <dsp:cNvSpPr/>
      </dsp:nvSpPr>
      <dsp:spPr>
        <a:xfrm>
          <a:off x="0" y="3007"/>
          <a:ext cx="6839527" cy="205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Accessibilité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Spécifique</a:t>
          </a:r>
          <a:endParaRPr lang="en-CA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Centrée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sur la suppression des obstacles physiques,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sensoriels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cognitifs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007"/>
        <a:ext cx="6839527" cy="2050899"/>
      </dsp:txXfrm>
    </dsp:sp>
    <dsp:sp modelId="{86660FC9-10A3-894A-82DC-6660D25B07FF}">
      <dsp:nvSpPr>
        <dsp:cNvPr id="0" name=""/>
        <dsp:cNvSpPr/>
      </dsp:nvSpPr>
      <dsp:spPr>
        <a:xfrm>
          <a:off x="0" y="2053906"/>
          <a:ext cx="6839527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6B33A5-4E39-3B47-A8E1-7512538276C0}">
      <dsp:nvSpPr>
        <dsp:cNvPr id="0" name=""/>
        <dsp:cNvSpPr/>
      </dsp:nvSpPr>
      <dsp:spPr>
        <a:xfrm>
          <a:off x="0" y="2053906"/>
          <a:ext cx="6839527" cy="205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Inclusivité</a:t>
          </a:r>
          <a:endParaRPr lang="en-US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Moins</a:t>
          </a: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spécifique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Se concentre sur la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création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d'environnements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accueillants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pour la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diversité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sociale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culturelle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053906"/>
        <a:ext cx="6839527" cy="2050899"/>
      </dsp:txXfrm>
    </dsp:sp>
    <dsp:sp modelId="{9039933E-1FDF-8842-B7CF-B780B010C049}">
      <dsp:nvSpPr>
        <dsp:cNvPr id="0" name=""/>
        <dsp:cNvSpPr/>
      </dsp:nvSpPr>
      <dsp:spPr>
        <a:xfrm>
          <a:off x="0" y="4104805"/>
          <a:ext cx="6839527" cy="0"/>
        </a:xfrm>
        <a:prstGeom prst="line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F441FD-D77D-4848-8F9F-3CB95D5A1383}">
      <dsp:nvSpPr>
        <dsp:cNvPr id="0" name=""/>
        <dsp:cNvSpPr/>
      </dsp:nvSpPr>
      <dsp:spPr>
        <a:xfrm>
          <a:off x="0" y="4104805"/>
          <a:ext cx="6839527" cy="2050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Arial" panose="020B0604020202020204" pitchFamily="34" charset="0"/>
              <a:cs typeface="Arial" panose="020B0604020202020204" pitchFamily="34" charset="0"/>
            </a:rPr>
            <a:t>IDÉA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La plus large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portée</a:t>
          </a:r>
          <a:endParaRPr lang="en-CA" sz="2400" b="0" i="0" u="none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Englobe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l'accessibilité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l'inclusivité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, la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diversité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l'équité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abordant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les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biais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historiques</a:t>
          </a:r>
          <a:r>
            <a:rPr lang="en-CA" sz="2400" kern="1200" dirty="0">
              <a:latin typeface="Arial" panose="020B0604020202020204" pitchFamily="34" charset="0"/>
              <a:cs typeface="Arial" panose="020B0604020202020204" pitchFamily="34" charset="0"/>
            </a:rPr>
            <a:t> et </a:t>
          </a:r>
          <a:r>
            <a:rPr lang="en-CA" sz="2400" kern="1200" dirty="0" err="1">
              <a:latin typeface="Arial" panose="020B0604020202020204" pitchFamily="34" charset="0"/>
              <a:cs typeface="Arial" panose="020B0604020202020204" pitchFamily="34" charset="0"/>
            </a:rPr>
            <a:t>structurels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4104805"/>
        <a:ext cx="6839527" cy="2050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5552E-D4AE-B345-8F41-D963267F8607}">
      <dsp:nvSpPr>
        <dsp:cNvPr id="0" name=""/>
        <dsp:cNvSpPr/>
      </dsp:nvSpPr>
      <dsp:spPr>
        <a:xfrm>
          <a:off x="1110093" y="766"/>
          <a:ext cx="2595356" cy="15572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Des cache-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oreilles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antibruit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des casques à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réduction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de bruit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0093" y="766"/>
        <a:ext cx="2595356" cy="1557213"/>
      </dsp:txXfrm>
    </dsp:sp>
    <dsp:sp modelId="{626A8D5A-6226-1A4A-B787-747F9B5D96AB}">
      <dsp:nvSpPr>
        <dsp:cNvPr id="0" name=""/>
        <dsp:cNvSpPr/>
      </dsp:nvSpPr>
      <dsp:spPr>
        <a:xfrm>
          <a:off x="3964985" y="766"/>
          <a:ext cx="2595356" cy="15572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Des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dispositifs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d’aide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à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l’écoute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4985" y="766"/>
        <a:ext cx="2595356" cy="1557213"/>
      </dsp:txXfrm>
    </dsp:sp>
    <dsp:sp modelId="{804DB627-F98C-1442-9729-4080CB96A91D}">
      <dsp:nvSpPr>
        <dsp:cNvPr id="0" name=""/>
        <dsp:cNvSpPr/>
      </dsp:nvSpPr>
      <dsp:spPr>
        <a:xfrm>
          <a:off x="6819877" y="766"/>
          <a:ext cx="2595356" cy="155721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Le sous-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titrage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et la description audio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19877" y="766"/>
        <a:ext cx="2595356" cy="1557213"/>
      </dsp:txXfrm>
    </dsp:sp>
    <dsp:sp modelId="{94DBCE71-C1D8-B94D-83CD-0A8D51D6A0B8}">
      <dsp:nvSpPr>
        <dsp:cNvPr id="0" name=""/>
        <dsp:cNvSpPr/>
      </dsp:nvSpPr>
      <dsp:spPr>
        <a:xfrm>
          <a:off x="1110093" y="1817516"/>
          <a:ext cx="2595356" cy="15572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La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réduction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ou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la modification des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niveaux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sonores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10093" y="1817516"/>
        <a:ext cx="2595356" cy="1557213"/>
      </dsp:txXfrm>
    </dsp:sp>
    <dsp:sp modelId="{556FF38F-278C-AA45-97F2-9BD5798F33E3}">
      <dsp:nvSpPr>
        <dsp:cNvPr id="0" name=""/>
        <dsp:cNvSpPr/>
      </dsp:nvSpPr>
      <dsp:spPr>
        <a:xfrm>
          <a:off x="3964985" y="1817516"/>
          <a:ext cx="2595356" cy="15572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La modification de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l’éclairage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64985" y="1817516"/>
        <a:ext cx="2595356" cy="1557213"/>
      </dsp:txXfrm>
    </dsp:sp>
    <dsp:sp modelId="{A96C26CD-4A4C-034E-948B-20BD1AC8DF64}">
      <dsp:nvSpPr>
        <dsp:cNvPr id="0" name=""/>
        <dsp:cNvSpPr/>
      </dsp:nvSpPr>
      <dsp:spPr>
        <a:xfrm>
          <a:off x="6819877" y="1817516"/>
          <a:ext cx="2595356" cy="155721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La mise à disposition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d’espaces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calmes</a:t>
          </a:r>
          <a:r>
            <a:rPr lang="en-CA" sz="24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24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désignés</a:t>
          </a:r>
          <a:endParaRPr lang="en-US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19877" y="1817516"/>
        <a:ext cx="2595356" cy="15572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5F4192-A05A-4E73-A692-45DEF71D737B}">
      <dsp:nvSpPr>
        <dsp:cNvPr id="0" name=""/>
        <dsp:cNvSpPr/>
      </dsp:nvSpPr>
      <dsp:spPr>
        <a:xfrm>
          <a:off x="797192" y="388154"/>
          <a:ext cx="589306" cy="5893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6B3147-950E-497B-B50F-B103640D66BC}">
      <dsp:nvSpPr>
        <dsp:cNvPr id="0" name=""/>
        <dsp:cNvSpPr/>
      </dsp:nvSpPr>
      <dsp:spPr>
        <a:xfrm>
          <a:off x="165979" y="1204504"/>
          <a:ext cx="1851732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Programmation</a:t>
          </a: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diversifiée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5979" y="1204504"/>
        <a:ext cx="1851732" cy="523828"/>
      </dsp:txXfrm>
    </dsp:sp>
    <dsp:sp modelId="{3D5E05B4-02FC-40B7-BB17-CC37C97D5E09}">
      <dsp:nvSpPr>
        <dsp:cNvPr id="0" name=""/>
        <dsp:cNvSpPr/>
      </dsp:nvSpPr>
      <dsp:spPr>
        <a:xfrm>
          <a:off x="2607018" y="388154"/>
          <a:ext cx="589306" cy="5893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86564-EA95-4542-80C8-534CD150B628}">
      <dsp:nvSpPr>
        <dsp:cNvPr id="0" name=""/>
        <dsp:cNvSpPr/>
      </dsp:nvSpPr>
      <dsp:spPr>
        <a:xfrm>
          <a:off x="2246886" y="1204504"/>
          <a:ext cx="1309570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Lieux </a:t>
          </a:r>
          <a:r>
            <a:rPr lang="en-CA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accessibles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46886" y="1204504"/>
        <a:ext cx="1309570" cy="523828"/>
      </dsp:txXfrm>
    </dsp:sp>
    <dsp:sp modelId="{B4D9FBE2-B9DF-47E6-8293-323FB4B15DC0}">
      <dsp:nvSpPr>
        <dsp:cNvPr id="0" name=""/>
        <dsp:cNvSpPr/>
      </dsp:nvSpPr>
      <dsp:spPr>
        <a:xfrm>
          <a:off x="4145763" y="388154"/>
          <a:ext cx="589306" cy="5893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E3940C-FBA8-46E4-992B-A977F4A84059}">
      <dsp:nvSpPr>
        <dsp:cNvPr id="0" name=""/>
        <dsp:cNvSpPr/>
      </dsp:nvSpPr>
      <dsp:spPr>
        <a:xfrm>
          <a:off x="3785631" y="1204504"/>
          <a:ext cx="1309570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Marketing </a:t>
          </a:r>
          <a:r>
            <a:rPr lang="en-CA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incusif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85631" y="1204504"/>
        <a:ext cx="1309570" cy="523828"/>
      </dsp:txXfrm>
    </dsp:sp>
    <dsp:sp modelId="{FA141D70-4C36-4940-B05F-765C807DFF60}">
      <dsp:nvSpPr>
        <dsp:cNvPr id="0" name=""/>
        <dsp:cNvSpPr/>
      </dsp:nvSpPr>
      <dsp:spPr>
        <a:xfrm>
          <a:off x="6020498" y="388154"/>
          <a:ext cx="589306" cy="5893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140EC-565D-4955-B493-AC2DE7A872B1}">
      <dsp:nvSpPr>
        <dsp:cNvPr id="0" name=""/>
        <dsp:cNvSpPr/>
      </dsp:nvSpPr>
      <dsp:spPr>
        <a:xfrm>
          <a:off x="5324376" y="1204504"/>
          <a:ext cx="1981550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Environnements</a:t>
          </a: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sécuritaires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24376" y="1204504"/>
        <a:ext cx="1981550" cy="523828"/>
      </dsp:txXfrm>
    </dsp:sp>
    <dsp:sp modelId="{E5AE13BE-D483-4E99-B2AB-BF42D28BD1A9}">
      <dsp:nvSpPr>
        <dsp:cNvPr id="0" name=""/>
        <dsp:cNvSpPr/>
      </dsp:nvSpPr>
      <dsp:spPr>
        <a:xfrm>
          <a:off x="3229598" y="2264919"/>
          <a:ext cx="589306" cy="58930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4F458-A5F2-494F-9D11-908A635C29AB}">
      <dsp:nvSpPr>
        <dsp:cNvPr id="0" name=""/>
        <dsp:cNvSpPr/>
      </dsp:nvSpPr>
      <dsp:spPr>
        <a:xfrm>
          <a:off x="2869469" y="3121720"/>
          <a:ext cx="1309570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>
              <a:latin typeface="Arial" panose="020B0604020202020204" pitchFamily="34" charset="0"/>
              <a:cs typeface="Arial" panose="020B0604020202020204" pitchFamily="34" charset="0"/>
            </a:rPr>
            <a:t>Engagement du public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69469" y="3121720"/>
        <a:ext cx="1309570" cy="523828"/>
      </dsp:txXfrm>
    </dsp:sp>
    <dsp:sp modelId="{A74C6E0C-C415-2B48-9C36-526E19E21B21}">
      <dsp:nvSpPr>
        <dsp:cNvPr id="0" name=""/>
        <dsp:cNvSpPr/>
      </dsp:nvSpPr>
      <dsp:spPr>
        <a:xfrm>
          <a:off x="1010215" y="2299403"/>
          <a:ext cx="589306" cy="589306"/>
        </a:xfrm>
        <a:prstGeom prst="rect">
          <a:avLst/>
        </a:prstGeom>
        <a:blipFill>
          <a:blip xmlns:r="http://schemas.openxmlformats.org/officeDocument/2006/relationships" r:embed="rId11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242CE-2926-2348-874A-D2D3EFCA0A4D}">
      <dsp:nvSpPr>
        <dsp:cNvPr id="0" name=""/>
        <dsp:cNvSpPr/>
      </dsp:nvSpPr>
      <dsp:spPr>
        <a:xfrm>
          <a:off x="139316" y="3121721"/>
          <a:ext cx="2407291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Partenariats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communautaires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9316" y="3121721"/>
        <a:ext cx="2407291" cy="523828"/>
      </dsp:txXfrm>
    </dsp:sp>
    <dsp:sp modelId="{8D3882EB-D7AD-4389-AB5F-32B9C478683E}">
      <dsp:nvSpPr>
        <dsp:cNvPr id="0" name=""/>
        <dsp:cNvSpPr/>
      </dsp:nvSpPr>
      <dsp:spPr>
        <a:xfrm>
          <a:off x="5300307" y="2360526"/>
          <a:ext cx="589306" cy="58930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47E37B-12A5-433E-B43A-DE660C5717CF}">
      <dsp:nvSpPr>
        <dsp:cNvPr id="0" name=""/>
        <dsp:cNvSpPr/>
      </dsp:nvSpPr>
      <dsp:spPr>
        <a:xfrm>
          <a:off x="4978270" y="3121721"/>
          <a:ext cx="1309570" cy="52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Concerts </a:t>
          </a:r>
          <a:r>
            <a:rPr lang="en-US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Adaptif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78270" y="3121721"/>
        <a:ext cx="1309570" cy="5238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3F56D-4430-3B42-B34A-AD744C53E3E4}">
      <dsp:nvSpPr>
        <dsp:cNvPr id="0" name=""/>
        <dsp:cNvSpPr/>
      </dsp:nvSpPr>
      <dsp:spPr>
        <a:xfrm>
          <a:off x="1182841" y="1640"/>
          <a:ext cx="4731367" cy="1681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802" tIns="427027" rIns="91802" bIns="4270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Collaborez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avec des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groupes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locaux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personnes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situation de handicap, des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fournisseurs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de services et des centres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communautaires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82841" y="1640"/>
        <a:ext cx="4731367" cy="1681210"/>
      </dsp:txXfrm>
    </dsp:sp>
    <dsp:sp modelId="{C9DE78E6-38D1-D049-AE14-EE9687A38158}">
      <dsp:nvSpPr>
        <dsp:cNvPr id="0" name=""/>
        <dsp:cNvSpPr/>
      </dsp:nvSpPr>
      <dsp:spPr>
        <a:xfrm>
          <a:off x="0" y="1640"/>
          <a:ext cx="1182841" cy="168121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592" tIns="166066" rIns="62592" bIns="16606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Collaborez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640"/>
        <a:ext cx="1182841" cy="1681210"/>
      </dsp:txXfrm>
    </dsp:sp>
    <dsp:sp modelId="{F2D1E4D7-6A32-4641-A939-F10A39426D24}">
      <dsp:nvSpPr>
        <dsp:cNvPr id="0" name=""/>
        <dsp:cNvSpPr/>
      </dsp:nvSpPr>
      <dsp:spPr>
        <a:xfrm>
          <a:off x="1182841" y="1783723"/>
          <a:ext cx="4731367" cy="1681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802" tIns="427027" rIns="91802" bIns="4270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Créez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un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comité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consultatif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composé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d’aidants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d’experts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personnes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situation de handicap,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d’artistes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, de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praticiens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, et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d’autres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parties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prenantes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82841" y="1783723"/>
        <a:ext cx="4731367" cy="1681210"/>
      </dsp:txXfrm>
    </dsp:sp>
    <dsp:sp modelId="{8160F7B4-67DF-4640-9DAA-0989E85CE4A4}">
      <dsp:nvSpPr>
        <dsp:cNvPr id="0" name=""/>
        <dsp:cNvSpPr/>
      </dsp:nvSpPr>
      <dsp:spPr>
        <a:xfrm>
          <a:off x="0" y="1783723"/>
          <a:ext cx="1182841" cy="168121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592" tIns="166066" rIns="62592" bIns="16606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Explorez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783723"/>
        <a:ext cx="1182841" cy="1681210"/>
      </dsp:txXfrm>
    </dsp:sp>
    <dsp:sp modelId="{9AAE4047-1394-E641-9B16-5E6C4F72A068}">
      <dsp:nvSpPr>
        <dsp:cNvPr id="0" name=""/>
        <dsp:cNvSpPr/>
      </dsp:nvSpPr>
      <dsp:spPr>
        <a:xfrm>
          <a:off x="1182841" y="3565806"/>
          <a:ext cx="4731367" cy="168121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802" tIns="427027" rIns="91802" bIns="42702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Mettez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place des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mécanismes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rétroaction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(sondages, </a:t>
          </a: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groupes</a:t>
          </a:r>
          <a:r>
            <a:rPr lang="en-CA" sz="1600" b="0" i="0" u="none" kern="1200" dirty="0">
              <a:latin typeface="Arial" panose="020B0604020202020204" pitchFamily="34" charset="0"/>
              <a:cs typeface="Arial" panose="020B0604020202020204" pitchFamily="34" charset="0"/>
            </a:rPr>
            <a:t> de discussion, forums).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1182841" y="3565806"/>
        <a:ext cx="4731367" cy="1681210"/>
      </dsp:txXfrm>
    </dsp:sp>
    <dsp:sp modelId="{0B6F78FF-F8C7-BB43-849D-7BF709F7E64E}">
      <dsp:nvSpPr>
        <dsp:cNvPr id="0" name=""/>
        <dsp:cNvSpPr/>
      </dsp:nvSpPr>
      <dsp:spPr>
        <a:xfrm>
          <a:off x="0" y="3565806"/>
          <a:ext cx="1182841" cy="168121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592" tIns="166066" rIns="62592" bIns="16606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i="0" u="none" kern="1200" dirty="0" err="1">
              <a:latin typeface="Arial" panose="020B0604020202020204" pitchFamily="34" charset="0"/>
              <a:cs typeface="Arial" panose="020B0604020202020204" pitchFamily="34" charset="0"/>
            </a:rPr>
            <a:t>Écoutez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565806"/>
        <a:ext cx="1182841" cy="1681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E99D5E94-228D-E340-A672-B754BECCA1E3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84F6369-B405-434F-AF35-16E096FE27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0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4F6369-B405-434F-AF35-16E096FE27B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6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B61BEF0D-F0BB-DE4B-95CE-6DB70DBA9567}" type="datetimeFigureOut">
              <a:rPr lang="en-US" smtClean="0"/>
              <a:pPr/>
              <a:t>5/17/25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b="0" i="0" kern="1200" cap="none">
          <a:solidFill>
            <a:schemeClr val="tx1">
              <a:lumMod val="85000"/>
              <a:lumOff val="15000"/>
            </a:schemeClr>
          </a:solidFill>
          <a:effectLst/>
          <a:latin typeface="Arial" panose="020B0604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.png"/><Relationship Id="rId7" Type="http://schemas.openxmlformats.org/officeDocument/2006/relationships/image" Target="../media/image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jp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3.sv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g"/><Relationship Id="rId3" Type="http://schemas.openxmlformats.org/officeDocument/2006/relationships/image" Target="../media/image5.png"/><Relationship Id="rId7" Type="http://schemas.openxmlformats.org/officeDocument/2006/relationships/image" Target="../media/image7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76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svg"/><Relationship Id="rId5" Type="http://schemas.openxmlformats.org/officeDocument/2006/relationships/image" Target="../media/image79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ratfordfestival.ca/landingpages/EDI%202025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5.png"/><Relationship Id="rId7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2FA-BD2C-121D-7D94-3AE29249E6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000" b="1" dirty="0" err="1">
                <a:effectLst/>
                <a:ea typeface="Times New Roman" panose="02020603050405020304" pitchFamily="18" charset="0"/>
              </a:rPr>
              <a:t>Inclusivité</a:t>
            </a:r>
            <a:r>
              <a:rPr lang="en-CA" sz="3000" b="1" dirty="0">
                <a:effectLst/>
                <a:ea typeface="Times New Roman" panose="02020603050405020304" pitchFamily="18" charset="0"/>
              </a:rPr>
              <a:t> et </a:t>
            </a:r>
            <a:r>
              <a:rPr lang="en-CA" sz="3000" b="1" dirty="0" err="1">
                <a:effectLst/>
                <a:ea typeface="Times New Roman" panose="02020603050405020304" pitchFamily="18" charset="0"/>
              </a:rPr>
              <a:t>Accessibilité</a:t>
            </a:r>
            <a:r>
              <a:rPr lang="en-CA" sz="3000" b="1" dirty="0">
                <a:effectLst/>
                <a:ea typeface="Times New Roman" panose="02020603050405020304" pitchFamily="18" charset="0"/>
              </a:rPr>
              <a:t> dans les Arts de la </a:t>
            </a:r>
            <a:r>
              <a:rPr lang="en-CA" sz="3000" b="1" dirty="0" err="1">
                <a:effectLst/>
                <a:ea typeface="Times New Roman" panose="02020603050405020304" pitchFamily="18" charset="0"/>
              </a:rPr>
              <a:t>Scène</a:t>
            </a:r>
            <a:endParaRPr lang="en-US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3F2FCF-EE75-F47A-501F-C43045497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44472" y="3522765"/>
            <a:ext cx="2412786" cy="1228202"/>
          </a:xfrm>
        </p:spPr>
        <p:txBody>
          <a:bodyPr>
            <a:noAutofit/>
          </a:bodyPr>
          <a:lstStyle/>
          <a:p>
            <a:r>
              <a:rPr lang="en-US" sz="2200" dirty="0"/>
              <a:t>Grâce à:</a:t>
            </a:r>
          </a:p>
          <a:p>
            <a:r>
              <a:rPr lang="en-US" sz="2200" dirty="0"/>
              <a:t>Dr. Erin Parkes</a:t>
            </a:r>
          </a:p>
          <a:p>
            <a:r>
              <a:rPr lang="en-US" sz="2200" dirty="0"/>
              <a:t>Jenna Richards</a:t>
            </a:r>
          </a:p>
        </p:txBody>
      </p:sp>
      <p:pic>
        <p:nvPicPr>
          <p:cNvPr id="5" name="Graphic 4" descr="Piano outline">
            <a:extLst>
              <a:ext uri="{FF2B5EF4-FFF2-40B4-BE49-F238E27FC236}">
                <a16:creationId xmlns:a16="http://schemas.microsoft.com/office/drawing/2014/main" id="{14953242-37C0-B677-EA57-59ACD6D77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9963" y="4236481"/>
            <a:ext cx="914400" cy="914400"/>
          </a:xfrm>
          <a:prstGeom prst="rect">
            <a:avLst/>
          </a:prstGeom>
        </p:spPr>
      </p:pic>
      <p:pic>
        <p:nvPicPr>
          <p:cNvPr id="7" name="Graphic 6" descr="Bongo with solid fill">
            <a:extLst>
              <a:ext uri="{FF2B5EF4-FFF2-40B4-BE49-F238E27FC236}">
                <a16:creationId xmlns:a16="http://schemas.microsoft.com/office/drawing/2014/main" id="{DAE27B44-0AF7-EA92-C5C6-95EF40A7C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63733" y="3594694"/>
            <a:ext cx="914400" cy="914400"/>
          </a:xfrm>
          <a:prstGeom prst="rect">
            <a:avLst/>
          </a:prstGeom>
        </p:spPr>
      </p:pic>
      <p:pic>
        <p:nvPicPr>
          <p:cNvPr id="9" name="Graphic 8" descr="Violin outline">
            <a:extLst>
              <a:ext uri="{FF2B5EF4-FFF2-40B4-BE49-F238E27FC236}">
                <a16:creationId xmlns:a16="http://schemas.microsoft.com/office/drawing/2014/main" id="{8F66C28A-0D02-5FFA-A438-56D26377ED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36693" y="4293767"/>
            <a:ext cx="914400" cy="914400"/>
          </a:xfrm>
          <a:prstGeom prst="rect">
            <a:avLst/>
          </a:prstGeom>
        </p:spPr>
      </p:pic>
      <p:pic>
        <p:nvPicPr>
          <p:cNvPr id="11" name="Graphic 10" descr="Circus Tent with solid fill">
            <a:extLst>
              <a:ext uri="{FF2B5EF4-FFF2-40B4-BE49-F238E27FC236}">
                <a16:creationId xmlns:a16="http://schemas.microsoft.com/office/drawing/2014/main" id="{06E1EA36-319A-1B56-1BA4-22C19E9BC5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40792" y="4194168"/>
            <a:ext cx="914400" cy="914400"/>
          </a:xfrm>
          <a:prstGeom prst="rect">
            <a:avLst/>
          </a:prstGeom>
        </p:spPr>
      </p:pic>
      <p:pic>
        <p:nvPicPr>
          <p:cNvPr id="13" name="Graphic 12" descr="Performance Curtains outline">
            <a:extLst>
              <a:ext uri="{FF2B5EF4-FFF2-40B4-BE49-F238E27FC236}">
                <a16:creationId xmlns:a16="http://schemas.microsoft.com/office/drawing/2014/main" id="{3A765A81-25E0-025F-EEDE-5ACD01B6CCA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26029" y="3605177"/>
            <a:ext cx="914400" cy="914400"/>
          </a:xfrm>
          <a:prstGeom prst="rect">
            <a:avLst/>
          </a:prstGeom>
        </p:spPr>
      </p:pic>
      <p:pic>
        <p:nvPicPr>
          <p:cNvPr id="15" name="Graphic 14" descr="Drama outline">
            <a:extLst>
              <a:ext uri="{FF2B5EF4-FFF2-40B4-BE49-F238E27FC236}">
                <a16:creationId xmlns:a16="http://schemas.microsoft.com/office/drawing/2014/main" id="{C20296C4-68D5-5EC9-4132-2D832DE741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94716" y="4236481"/>
            <a:ext cx="914400" cy="914400"/>
          </a:xfrm>
          <a:prstGeom prst="rect">
            <a:avLst/>
          </a:prstGeom>
        </p:spPr>
      </p:pic>
      <p:pic>
        <p:nvPicPr>
          <p:cNvPr id="17" name="Graphic 16" descr="Trumpet outline">
            <a:extLst>
              <a:ext uri="{FF2B5EF4-FFF2-40B4-BE49-F238E27FC236}">
                <a16:creationId xmlns:a16="http://schemas.microsoft.com/office/drawing/2014/main" id="{20ED8DEA-0A25-5594-C3DC-9C4081DFB4A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671509" y="3515683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90E6B1-049E-5684-2F14-CF7A8ECE1253}"/>
              </a:ext>
            </a:extLst>
          </p:cNvPr>
          <p:cNvSpPr txBox="1"/>
          <p:nvPr/>
        </p:nvSpPr>
        <p:spPr>
          <a:xfrm>
            <a:off x="7426775" y="4950826"/>
            <a:ext cx="2248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CC-BY NC SA 4.0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20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1823F-ED7F-9DB4-3F25-1DB08EF8B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 err="1"/>
              <a:t>Définition</a:t>
            </a:r>
            <a:r>
              <a:rPr lang="en-US" dirty="0"/>
              <a:t> de </a:t>
            </a:r>
            <a:r>
              <a:rPr lang="en-US" dirty="0" err="1"/>
              <a:t>l'IDÉA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DA0C8-AF6C-784E-578D-36F1533FC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01180"/>
            <a:ext cx="6506686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sz="2200" dirty="0">
                <a:effectLst/>
                <a:ea typeface="Times New Roman" panose="02020603050405020304" pitchFamily="18" charset="0"/>
              </a:rPr>
              <a:t>UCB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définit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la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diversité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comme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personnes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différentes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origines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âges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capacités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, races, cultures,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nationalités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identités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 genre, orientations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sexuelles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croyances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statuts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socio-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économiques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et plus. </a:t>
            </a:r>
          </a:p>
          <a:p>
            <a:pPr>
              <a:buClrTx/>
            </a:pPr>
            <a:r>
              <a:rPr lang="en-CA" sz="2200" dirty="0">
                <a:ea typeface="Times New Roman" panose="02020603050405020304" pitchFamily="18" charset="0"/>
              </a:rPr>
              <a:t>IDÉA (</a:t>
            </a:r>
            <a:r>
              <a:rPr lang="en-CA" sz="2200" dirty="0" err="1">
                <a:ea typeface="Times New Roman" panose="02020603050405020304" pitchFamily="18" charset="0"/>
              </a:rPr>
              <a:t>Inclusivité</a:t>
            </a:r>
            <a:r>
              <a:rPr lang="en-CA" sz="2200" dirty="0"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a typeface="Times New Roman" panose="02020603050405020304" pitchFamily="18" charset="0"/>
              </a:rPr>
              <a:t>Diversité</a:t>
            </a:r>
            <a:r>
              <a:rPr lang="en-CA" sz="2200" dirty="0"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a typeface="Times New Roman" panose="02020603050405020304" pitchFamily="18" charset="0"/>
              </a:rPr>
              <a:t>Équité</a:t>
            </a:r>
            <a:r>
              <a:rPr lang="en-CA" sz="2200" dirty="0">
                <a:ea typeface="Times New Roman" panose="02020603050405020304" pitchFamily="18" charset="0"/>
              </a:rPr>
              <a:t>, </a:t>
            </a:r>
            <a:r>
              <a:rPr lang="en-CA" sz="2200" dirty="0" err="1">
                <a:ea typeface="Times New Roman" panose="02020603050405020304" pitchFamily="18" charset="0"/>
              </a:rPr>
              <a:t>Accessibilité</a:t>
            </a:r>
            <a:r>
              <a:rPr lang="en-CA" sz="2200" dirty="0">
                <a:ea typeface="Times New Roman" panose="02020603050405020304" pitchFamily="18" charset="0"/>
              </a:rPr>
              <a:t>) </a:t>
            </a:r>
            <a:r>
              <a:rPr lang="en-CA" sz="2200" dirty="0" err="1">
                <a:ea typeface="Times New Roman" panose="02020603050405020304" pitchFamily="18" charset="0"/>
              </a:rPr>
              <a:t>ajoute</a:t>
            </a:r>
            <a:r>
              <a:rPr lang="en-CA" sz="2200" dirty="0"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a typeface="Times New Roman" panose="02020603050405020304" pitchFamily="18" charset="0"/>
              </a:rPr>
              <a:t>l'accessibilité</a:t>
            </a:r>
            <a:r>
              <a:rPr lang="en-CA" sz="2200" dirty="0">
                <a:ea typeface="Times New Roman" panose="02020603050405020304" pitchFamily="18" charset="0"/>
              </a:rPr>
              <a:t> pour </a:t>
            </a:r>
            <a:r>
              <a:rPr lang="en-CA" sz="2200" dirty="0" err="1">
                <a:ea typeface="Times New Roman" panose="02020603050405020304" pitchFamily="18" charset="0"/>
              </a:rPr>
              <a:t>souligner</a:t>
            </a:r>
            <a:r>
              <a:rPr lang="en-CA" sz="2200" dirty="0">
                <a:ea typeface="Times New Roman" panose="02020603050405020304" pitchFamily="18" charset="0"/>
              </a:rPr>
              <a:t> les </a:t>
            </a:r>
            <a:r>
              <a:rPr lang="en-CA" sz="2200" dirty="0" err="1">
                <a:ea typeface="Times New Roman" panose="02020603050405020304" pitchFamily="18" charset="0"/>
              </a:rPr>
              <a:t>besoins</a:t>
            </a:r>
            <a:r>
              <a:rPr lang="en-CA" sz="2200" dirty="0">
                <a:ea typeface="Times New Roman" panose="02020603050405020304" pitchFamily="18" charset="0"/>
              </a:rPr>
              <a:t> des </a:t>
            </a:r>
            <a:r>
              <a:rPr lang="en-CA" sz="2200" dirty="0" err="1">
                <a:ea typeface="Times New Roman" panose="02020603050405020304" pitchFamily="18" charset="0"/>
              </a:rPr>
              <a:t>personnes</a:t>
            </a:r>
            <a:r>
              <a:rPr lang="en-CA" sz="2200" dirty="0"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a typeface="Times New Roman" panose="02020603050405020304" pitchFamily="18" charset="0"/>
              </a:rPr>
              <a:t>en</a:t>
            </a:r>
            <a:r>
              <a:rPr lang="en-CA" sz="2200" dirty="0">
                <a:ea typeface="Times New Roman" panose="02020603050405020304" pitchFamily="18" charset="0"/>
              </a:rPr>
              <a:t> situation de handicap, </a:t>
            </a:r>
            <a:r>
              <a:rPr lang="en-CA" sz="2200" dirty="0" err="1">
                <a:ea typeface="Times New Roman" panose="02020603050405020304" pitchFamily="18" charset="0"/>
              </a:rPr>
              <a:t>souvent</a:t>
            </a:r>
            <a:r>
              <a:rPr lang="en-CA" sz="2200" dirty="0"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a typeface="Times New Roman" panose="02020603050405020304" pitchFamily="18" charset="0"/>
              </a:rPr>
              <a:t>laissées</a:t>
            </a:r>
            <a:r>
              <a:rPr lang="en-CA" sz="2200" dirty="0">
                <a:ea typeface="Times New Roman" panose="02020603050405020304" pitchFamily="18" charset="0"/>
              </a:rPr>
              <a:t> de </a:t>
            </a:r>
            <a:r>
              <a:rPr lang="en-CA" sz="2200" dirty="0" err="1">
                <a:ea typeface="Times New Roman" panose="02020603050405020304" pitchFamily="18" charset="0"/>
              </a:rPr>
              <a:t>côté</a:t>
            </a:r>
            <a:r>
              <a:rPr lang="en-CA" sz="2200" dirty="0"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4" descr="Friends laughing">
            <a:extLst>
              <a:ext uri="{FF2B5EF4-FFF2-40B4-BE49-F238E27FC236}">
                <a16:creationId xmlns:a16="http://schemas.microsoft.com/office/drawing/2014/main" id="{202EB26A-6DD4-0080-0F41-45CA7D37C3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27" r="21564"/>
          <a:stretch/>
        </p:blipFill>
        <p:spPr>
          <a:xfrm>
            <a:off x="8085026" y="2701180"/>
            <a:ext cx="2739728" cy="285264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347762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CAD27F-FE01-AE38-16B8-EE44F98C3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12" y="1055077"/>
            <a:ext cx="3552006" cy="4794578"/>
          </a:xfrm>
        </p:spPr>
        <p:txBody>
          <a:bodyPr>
            <a:normAutofit/>
          </a:bodyPr>
          <a:lstStyle/>
          <a:p>
            <a:r>
              <a:rPr lang="en-US" sz="4100" dirty="0">
                <a:solidFill>
                  <a:srgbClr val="262626"/>
                </a:solidFill>
              </a:rPr>
              <a:t>Comparaison des </a:t>
            </a:r>
            <a:r>
              <a:rPr lang="en-US" sz="4100" dirty="0" err="1">
                <a:solidFill>
                  <a:srgbClr val="262626"/>
                </a:solidFill>
              </a:rPr>
              <a:t>termes</a:t>
            </a:r>
            <a:r>
              <a:rPr lang="en-US" sz="4100" dirty="0">
                <a:solidFill>
                  <a:srgbClr val="262626"/>
                </a:solidFill>
              </a:rPr>
              <a:t> 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4C8FF9D-2582-E956-D0BB-62ED6F2FB1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479266"/>
              </p:ext>
            </p:extLst>
          </p:nvPr>
        </p:nvGraphicFramePr>
        <p:xfrm>
          <a:off x="5130799" y="496088"/>
          <a:ext cx="6839527" cy="615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7664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16F1A1B1-D72D-4219-AE30-3EDB2FD2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01FE7BE-30C9-47E1-AA23-7FC5DE0C9D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58256DDC-2B46-4CBD-98CD-4843A1D36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B299BC9-AA13-472C-B2CB-8B1A49F1D1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CEA125A-C8E0-43E9-A034-878F58FA98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C268254-A470-41D9-884E-9DE377E94B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B346DA-8BFE-2357-F7BC-84AE16EA9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564" y="982132"/>
            <a:ext cx="4667015" cy="130386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Activité</a:t>
            </a:r>
            <a:r>
              <a:rPr lang="en-US" dirty="0"/>
              <a:t> de </a:t>
            </a:r>
            <a:r>
              <a:rPr lang="en-US" dirty="0" err="1"/>
              <a:t>vocabulaire</a:t>
            </a:r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F510FDE-DE95-4B70-9D1C-7214BFCC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92391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11">
            <a:extLst>
              <a:ext uri="{FF2B5EF4-FFF2-40B4-BE49-F238E27FC236}">
                <a16:creationId xmlns:a16="http://schemas.microsoft.com/office/drawing/2014/main" id="{D626BF37-51AB-F0EA-228C-EFD22176D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238" y="2562476"/>
            <a:ext cx="4975700" cy="3474211"/>
          </a:xfrm>
        </p:spPr>
        <p:txBody>
          <a:bodyPr>
            <a:normAutofit/>
          </a:bodyPr>
          <a:lstStyle/>
          <a:p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Écrivez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un mot/phrase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lié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aux concepts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discutés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sur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une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note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adhésive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Passez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la note à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votre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voisin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Marchez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dans la salle avec la note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collée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sur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votre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front et </a:t>
            </a:r>
            <a:r>
              <a:rPr lang="en-CA" sz="18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demandez</a:t>
            </a:r>
            <a:r>
              <a:rPr lang="en-CA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des indices.</a:t>
            </a:r>
          </a:p>
        </p:txBody>
      </p:sp>
      <p:pic>
        <p:nvPicPr>
          <p:cNvPr id="5" name="Content Placeholder 4" descr="Laptop computer covered in sticky notes">
            <a:extLst>
              <a:ext uri="{FF2B5EF4-FFF2-40B4-BE49-F238E27FC236}">
                <a16:creationId xmlns:a16="http://schemas.microsoft.com/office/drawing/2014/main" id="{BE4DC36B-91A2-748C-58BF-55941D1B24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185" y="1566808"/>
            <a:ext cx="2254829" cy="1505098"/>
          </a:xfrm>
          <a:prstGeom prst="rect">
            <a:avLst/>
          </a:prstGeom>
        </p:spPr>
      </p:pic>
      <p:pic>
        <p:nvPicPr>
          <p:cNvPr id="8" name="Picture 7" descr="Range of moods sticky notes">
            <a:extLst>
              <a:ext uri="{FF2B5EF4-FFF2-40B4-BE49-F238E27FC236}">
                <a16:creationId xmlns:a16="http://schemas.microsoft.com/office/drawing/2014/main" id="{55C10902-EEC2-CA1E-4AE8-1A2197386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2311" y="3823724"/>
            <a:ext cx="2254703" cy="1505014"/>
          </a:xfrm>
          <a:prstGeom prst="rect">
            <a:avLst/>
          </a:prstGeom>
        </p:spPr>
      </p:pic>
      <p:pic>
        <p:nvPicPr>
          <p:cNvPr id="7" name="Graphic 6" descr="Pencil">
            <a:extLst>
              <a:ext uri="{FF2B5EF4-FFF2-40B4-BE49-F238E27FC236}">
                <a16:creationId xmlns:a16="http://schemas.microsoft.com/office/drawing/2014/main" id="{2603510F-2260-BC34-0A67-054CC7FB96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24859" y="1882599"/>
            <a:ext cx="2686853" cy="268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31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2723366-C73B-4ED6-ADEF-29911C6BC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7A4152-8E41-4D1C-B88C-57C5C430A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1" y="484632"/>
            <a:ext cx="11222737" cy="1479635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53BEF3-97FC-5DCE-707D-07909A4A8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21" y="796374"/>
            <a:ext cx="10583158" cy="88002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Droits </a:t>
            </a:r>
            <a:r>
              <a:rPr lang="en-US" dirty="0" err="1">
                <a:solidFill>
                  <a:schemeClr val="tx1"/>
                </a:solidFill>
              </a:rPr>
              <a:t>humains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9F76F5-72D4-4814-9169-8F535AEEB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747" y="648377"/>
            <a:ext cx="10890504" cy="115214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202988-4466-42C5-B33A-AFABF051B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62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7166D-E2AC-E44E-2E8A-574673DF5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936" y="2798014"/>
            <a:ext cx="10583157" cy="3263612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kern="0" dirty="0">
                <a:effectLst/>
                <a:ea typeface="Times New Roman" panose="02020603050405020304" pitchFamily="18" charset="0"/>
              </a:rPr>
              <a:t>“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L'exclusion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des arts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est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une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injustice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sociale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” (Kempe, 2015)</a:t>
            </a:r>
          </a:p>
          <a:p>
            <a:pPr>
              <a:buClrTx/>
            </a:pPr>
            <a:r>
              <a:rPr lang="en-CA" kern="0" dirty="0">
                <a:effectLst/>
                <a:ea typeface="Times New Roman" panose="02020603050405020304" pitchFamily="18" charset="0"/>
              </a:rPr>
              <a:t>Les attitudes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sociales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empêchent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souvent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la participation plus que les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incapacités</a:t>
            </a:r>
            <a:endParaRPr lang="en-CA" kern="0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kern="0" dirty="0">
                <a:effectLst/>
                <a:ea typeface="Times New Roman" panose="02020603050405020304" pitchFamily="18" charset="0"/>
              </a:rPr>
              <a:t>La conception inclusive doit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être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envisagée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dès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le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départ</a:t>
            </a:r>
            <a:endParaRPr lang="en-CA" kern="0" dirty="0">
              <a:effectLst/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kern="0" dirty="0" err="1">
                <a:effectLst/>
                <a:ea typeface="Times New Roman" panose="02020603050405020304" pitchFamily="18" charset="0"/>
              </a:rPr>
              <a:t>Représentation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faible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: 95 % des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rôles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de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personnages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handicapés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sont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joués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par des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acteurs</a:t>
            </a:r>
            <a:r>
              <a:rPr lang="en-CA" kern="0" dirty="0">
                <a:effectLst/>
                <a:ea typeface="Times New Roman" panose="02020603050405020304" pitchFamily="18" charset="0"/>
              </a:rPr>
              <a:t> </a:t>
            </a:r>
            <a:r>
              <a:rPr lang="en-CA" kern="0" dirty="0" err="1">
                <a:effectLst/>
                <a:ea typeface="Times New Roman" panose="02020603050405020304" pitchFamily="18" charset="0"/>
              </a:rPr>
              <a:t>valides</a:t>
            </a:r>
            <a:endParaRPr lang="en-CA" kern="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517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78BC618-3289-4C64-902D-506AF437E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3D31B1-9C37-4542-80D3-7B54026F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DBF698-223C-0408-3CA6-1F1B949E0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 err="1"/>
              <a:t>Accessibilité</a:t>
            </a:r>
            <a:r>
              <a:rPr lang="en-US" dirty="0"/>
              <a:t> dans les arts de la </a:t>
            </a:r>
            <a:r>
              <a:rPr lang="en-US" dirty="0" err="1"/>
              <a:t>scène</a:t>
            </a:r>
            <a:r>
              <a:rPr lang="en-US" dirty="0"/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D273FA-71CB-4AEB-8F60-67AB3375E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042" y="2400639"/>
            <a:ext cx="92738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B1057-B90A-7317-A550-AF18D714C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676202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Aspirer à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rendre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les spectacles,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lieux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et occasions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créatives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accessibles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à tout le monde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intégrant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des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éléments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comme</a:t>
            </a:r>
            <a:r>
              <a:rPr lang="en-CA" sz="22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: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effectLst/>
                <a:ea typeface="Times New Roman" panose="02020603050405020304" pitchFamily="18" charset="0"/>
              </a:rPr>
              <a:t>Accès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physique (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rampes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sièges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accessibles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)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effectLst/>
                <a:ea typeface="Times New Roman" panose="02020603050405020304" pitchFamily="18" charset="0"/>
              </a:rPr>
              <a:t>Accès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sensoriel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(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interprétation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LSQ, descriptions audio)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effectLst/>
                <a:ea typeface="Times New Roman" panose="02020603050405020304" pitchFamily="18" charset="0"/>
              </a:rPr>
              <a:t>Accès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numérique (sous-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titrage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,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compatibilité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avec les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lecteurs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d'écran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)</a:t>
            </a:r>
          </a:p>
          <a:p>
            <a:pPr marL="342900" lvl="0" indent="-342900" algn="ctr">
              <a:lnSpc>
                <a:spcPct val="90000"/>
              </a:lnSpc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effectLst/>
                <a:ea typeface="Times New Roman" panose="02020603050405020304" pitchFamily="18" charset="0"/>
              </a:rPr>
              <a:t>Accès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financier (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tarification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échelonnée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, programmes </a:t>
            </a:r>
            <a:r>
              <a:rPr lang="en-CA" sz="2000" dirty="0" err="1">
                <a:effectLst/>
                <a:ea typeface="Times New Roman" panose="02020603050405020304" pitchFamily="18" charset="0"/>
              </a:rPr>
              <a:t>gratuits</a:t>
            </a:r>
            <a:r>
              <a:rPr lang="en-CA" sz="2000" dirty="0">
                <a:effectLst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70887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0BA7A-F090-B14C-B16E-74237B4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1223" y="1000420"/>
            <a:ext cx="5092397" cy="1303867"/>
          </a:xfrm>
        </p:spPr>
        <p:txBody>
          <a:bodyPr>
            <a:normAutofit/>
          </a:bodyPr>
          <a:lstStyle/>
          <a:p>
            <a:r>
              <a:rPr lang="en-CA" sz="3200" b="1" dirty="0" err="1">
                <a:effectLst/>
                <a:ea typeface="Times New Roman" panose="02020603050405020304" pitchFamily="18" charset="0"/>
              </a:rPr>
              <a:t>Accessibilité</a:t>
            </a:r>
            <a:r>
              <a:rPr lang="en-CA" sz="3200" b="1" dirty="0">
                <a:effectLst/>
                <a:ea typeface="Times New Roman" panose="02020603050405020304" pitchFamily="18" charset="0"/>
              </a:rPr>
              <a:t> et bien-</a:t>
            </a:r>
            <a:r>
              <a:rPr lang="en-CA" sz="3200" b="1" dirty="0" err="1">
                <a:effectLst/>
                <a:ea typeface="Times New Roman" panose="02020603050405020304" pitchFamily="18" charset="0"/>
              </a:rPr>
              <a:t>être</a:t>
            </a:r>
            <a:r>
              <a:rPr lang="en-CA" sz="3200" dirty="0">
                <a:effectLst/>
              </a:rPr>
              <a:t> </a:t>
            </a:r>
            <a:endParaRPr lang="en-US" sz="3200" dirty="0"/>
          </a:p>
        </p:txBody>
      </p:sp>
      <p:pic>
        <p:nvPicPr>
          <p:cNvPr id="5" name="Picture 4" descr="Classmate pushing student in wheelchair">
            <a:extLst>
              <a:ext uri="{FF2B5EF4-FFF2-40B4-BE49-F238E27FC236}">
                <a16:creationId xmlns:a16="http://schemas.microsoft.com/office/drawing/2014/main" id="{D0A3EB0A-EFFD-F646-9846-AD0C3C1D2C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68" r="10969" b="-2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11A04-E3C4-CC41-A44C-EC7EE1139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8035" y="2556931"/>
            <a:ext cx="5758774" cy="3590949"/>
          </a:xfrm>
        </p:spPr>
        <p:txBody>
          <a:bodyPr>
            <a:normAutofit fontScale="92500"/>
          </a:bodyPr>
          <a:lstStyle/>
          <a:p>
            <a:pPr>
              <a:buClrTx/>
            </a:pPr>
            <a:r>
              <a:rPr lang="en-US" sz="2400" dirty="0" err="1">
                <a:solidFill>
                  <a:srgbClr val="262626"/>
                </a:solidFill>
              </a:rPr>
              <a:t>Réduction</a:t>
            </a:r>
            <a:r>
              <a:rPr lang="en-US" sz="2400" dirty="0">
                <a:solidFill>
                  <a:srgbClr val="262626"/>
                </a:solidFill>
              </a:rPr>
              <a:t> de </a:t>
            </a:r>
            <a:r>
              <a:rPr lang="en-US" sz="2400" dirty="0" err="1">
                <a:solidFill>
                  <a:srgbClr val="262626"/>
                </a:solidFill>
              </a:rPr>
              <a:t>l'isolement</a:t>
            </a:r>
            <a:endParaRPr lang="en-US" sz="2400" dirty="0">
              <a:solidFill>
                <a:srgbClr val="262626"/>
              </a:solidFill>
            </a:endParaRPr>
          </a:p>
          <a:p>
            <a:pPr>
              <a:buClrTx/>
            </a:pPr>
            <a:r>
              <a:rPr lang="en-US" sz="2400" dirty="0" err="1">
                <a:solidFill>
                  <a:srgbClr val="262626"/>
                </a:solidFill>
              </a:rPr>
              <a:t>Amélioration</a:t>
            </a:r>
            <a:r>
              <a:rPr lang="en-US" sz="2400" dirty="0">
                <a:solidFill>
                  <a:srgbClr val="262626"/>
                </a:solidFill>
              </a:rPr>
              <a:t> du bien-</a:t>
            </a:r>
            <a:r>
              <a:rPr lang="en-US" sz="2400" dirty="0" err="1">
                <a:solidFill>
                  <a:srgbClr val="262626"/>
                </a:solidFill>
              </a:rPr>
              <a:t>être</a:t>
            </a:r>
            <a:r>
              <a:rPr lang="en-US" sz="2400" dirty="0">
                <a:solidFill>
                  <a:srgbClr val="262626"/>
                </a:solidFill>
              </a:rPr>
              <a:t> mental</a:t>
            </a:r>
          </a:p>
          <a:p>
            <a:pPr>
              <a:buClrTx/>
            </a:pPr>
            <a:r>
              <a:rPr lang="en-US" sz="2400" dirty="0">
                <a:solidFill>
                  <a:srgbClr val="262626"/>
                </a:solidFill>
              </a:rPr>
              <a:t>Acceptation des </a:t>
            </a:r>
            <a:r>
              <a:rPr lang="en-US" sz="2400" dirty="0" err="1">
                <a:solidFill>
                  <a:srgbClr val="262626"/>
                </a:solidFill>
              </a:rPr>
              <a:t>comportements</a:t>
            </a:r>
            <a:r>
              <a:rPr lang="en-US" sz="2400" dirty="0">
                <a:solidFill>
                  <a:srgbClr val="262626"/>
                </a:solidFill>
              </a:rPr>
              <a:t> </a:t>
            </a:r>
            <a:r>
              <a:rPr lang="en-US" sz="2400" dirty="0" err="1">
                <a:solidFill>
                  <a:srgbClr val="262626"/>
                </a:solidFill>
              </a:rPr>
              <a:t>naturels</a:t>
            </a:r>
            <a:endParaRPr lang="en-US" sz="2400" dirty="0">
              <a:solidFill>
                <a:srgbClr val="262626"/>
              </a:solidFill>
            </a:endParaRPr>
          </a:p>
          <a:p>
            <a:pPr>
              <a:buClrTx/>
            </a:pPr>
            <a:r>
              <a:rPr lang="en-US" sz="2400" dirty="0" err="1">
                <a:solidFill>
                  <a:srgbClr val="262626"/>
                </a:solidFill>
              </a:rPr>
              <a:t>Régistration</a:t>
            </a:r>
            <a:r>
              <a:rPr lang="en-US" sz="2400" dirty="0">
                <a:solidFill>
                  <a:srgbClr val="262626"/>
                </a:solidFill>
              </a:rPr>
              <a:t> </a:t>
            </a:r>
            <a:r>
              <a:rPr lang="en-US" sz="2400" dirty="0" err="1">
                <a:solidFill>
                  <a:srgbClr val="262626"/>
                </a:solidFill>
              </a:rPr>
              <a:t>gratuit</a:t>
            </a:r>
            <a:endParaRPr lang="en-US" sz="2400" dirty="0">
              <a:solidFill>
                <a:srgbClr val="262626"/>
              </a:solidFill>
            </a:endParaRPr>
          </a:p>
          <a:p>
            <a:pPr>
              <a:buClrTx/>
            </a:pPr>
            <a:r>
              <a:rPr lang="en-US" sz="2400" dirty="0" err="1">
                <a:solidFill>
                  <a:srgbClr val="262626"/>
                </a:solidFill>
              </a:rPr>
              <a:t>Stationement</a:t>
            </a:r>
            <a:r>
              <a:rPr lang="en-US" sz="2400" dirty="0">
                <a:solidFill>
                  <a:srgbClr val="262626"/>
                </a:solidFill>
              </a:rPr>
              <a:t> </a:t>
            </a:r>
            <a:r>
              <a:rPr lang="en-US" sz="2400" dirty="0" err="1">
                <a:solidFill>
                  <a:srgbClr val="262626"/>
                </a:solidFill>
              </a:rPr>
              <a:t>gratuit</a:t>
            </a:r>
            <a:endParaRPr lang="en-US" sz="2400" dirty="0">
              <a:solidFill>
                <a:srgbClr val="262626"/>
              </a:solidFill>
            </a:endParaRPr>
          </a:p>
          <a:p>
            <a:pPr>
              <a:buClrTx/>
            </a:pPr>
            <a:r>
              <a:rPr lang="en-US" dirty="0" err="1">
                <a:solidFill>
                  <a:srgbClr val="262626"/>
                </a:solidFill>
              </a:rPr>
              <a:t>Immeuble</a:t>
            </a:r>
            <a:r>
              <a:rPr lang="en-US" dirty="0">
                <a:solidFill>
                  <a:srgbClr val="262626"/>
                </a:solidFill>
              </a:rPr>
              <a:t> accessible</a:t>
            </a:r>
            <a:endParaRPr lang="en-US" sz="2400" dirty="0">
              <a:solidFill>
                <a:srgbClr val="262626"/>
              </a:solidFill>
            </a:endParaRPr>
          </a:p>
          <a:p>
            <a:pPr>
              <a:buClrTx/>
            </a:pPr>
            <a:r>
              <a:rPr lang="en-US" dirty="0" err="1"/>
              <a:t>Prestations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ligne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65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6B001-233A-575D-383D-5E7148364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336" y="413077"/>
            <a:ext cx="10525328" cy="2874163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Accessibilité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sensorielle</a:t>
            </a:r>
            <a:br>
              <a:rPr lang="en-US" sz="2400" dirty="0"/>
            </a:br>
            <a:r>
              <a:rPr lang="en-US" sz="2400" dirty="0" err="1"/>
              <a:t>Déficiences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sensibilités</a:t>
            </a:r>
            <a:r>
              <a:rPr lang="en-US" sz="2400" dirty="0"/>
              <a:t> </a:t>
            </a:r>
            <a:r>
              <a:rPr lang="en-US" sz="2400" dirty="0" err="1"/>
              <a:t>visuelles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auditives</a:t>
            </a:r>
            <a:r>
              <a:rPr lang="en-US" sz="2400" dirty="0"/>
              <a:t>. 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Le </a:t>
            </a:r>
            <a:r>
              <a:rPr lang="en-US" sz="2400" dirty="0" err="1"/>
              <a:t>soutien</a:t>
            </a:r>
            <a:r>
              <a:rPr lang="en-US" sz="2400" dirty="0"/>
              <a:t> </a:t>
            </a:r>
            <a:r>
              <a:rPr lang="en-US" sz="2400" dirty="0" err="1"/>
              <a:t>peut</a:t>
            </a:r>
            <a:r>
              <a:rPr lang="en-US" sz="2400" dirty="0"/>
              <a:t> </a:t>
            </a:r>
            <a:r>
              <a:rPr lang="en-US" sz="2400" dirty="0" err="1"/>
              <a:t>inclure</a:t>
            </a:r>
            <a:r>
              <a:rPr lang="en-US" sz="2400" dirty="0"/>
              <a:t> :</a:t>
            </a:r>
            <a:endParaRPr lang="en-US" dirty="0">
              <a:solidFill>
                <a:srgbClr val="262626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08D94D8-92AD-2F6F-74E2-57CA775970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970039"/>
              </p:ext>
            </p:extLst>
          </p:nvPr>
        </p:nvGraphicFramePr>
        <p:xfrm>
          <a:off x="833336" y="2772384"/>
          <a:ext cx="10525327" cy="3375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05710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0993F-83E5-64A3-27F8-9F9981AD3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139" y="954756"/>
            <a:ext cx="2968487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Inclusivité</a:t>
            </a:r>
            <a:r>
              <a:rPr lang="en-US" dirty="0">
                <a:solidFill>
                  <a:schemeClr val="tx1"/>
                </a:solidFill>
              </a:rPr>
              <a:t> pour artistes et publics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05E19-2887-A312-33CC-F80CA1A50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7904" y="469900"/>
            <a:ext cx="7386536" cy="6086542"/>
          </a:xfrm>
        </p:spPr>
        <p:txBody>
          <a:bodyPr anchor="ctr">
            <a:normAutofit/>
          </a:bodyPr>
          <a:lstStyle/>
          <a:p>
            <a:pPr marL="0" indent="0">
              <a:buClrTx/>
              <a:buNone/>
            </a:pPr>
            <a:r>
              <a:rPr lang="en-CA" sz="2200" b="1" dirty="0">
                <a:effectLst/>
                <a:ea typeface="Times New Roman" panose="02020603050405020304" pitchFamily="18" charset="0"/>
              </a:rPr>
              <a:t>Pour les artistes :</a:t>
            </a:r>
          </a:p>
          <a:p>
            <a:pPr>
              <a:buClrTx/>
            </a:pPr>
            <a:r>
              <a:rPr lang="en-CA" sz="2200" dirty="0" err="1">
                <a:effectLst/>
                <a:ea typeface="Times New Roman" panose="02020603050405020304" pitchFamily="18" charset="0"/>
              </a:rPr>
              <a:t>Favorise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la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créativité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 et la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diversité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des perspectives</a:t>
            </a:r>
          </a:p>
          <a:p>
            <a:pPr>
              <a:buClrTx/>
            </a:pPr>
            <a:r>
              <a:rPr lang="en-CA" sz="2200" dirty="0" err="1">
                <a:effectLst/>
                <a:ea typeface="Times New Roman" panose="02020603050405020304" pitchFamily="18" charset="0"/>
              </a:rPr>
              <a:t>Offre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des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opportunités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aux artistes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situation de handicap</a:t>
            </a:r>
          </a:p>
          <a:p>
            <a:pPr>
              <a:buClrTx/>
            </a:pPr>
            <a:r>
              <a:rPr lang="en-CA" sz="2200" dirty="0">
                <a:effectLst/>
                <a:ea typeface="Times New Roman" panose="02020603050405020304" pitchFamily="18" charset="0"/>
              </a:rPr>
              <a:t>Aide les artistes à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s’exprimer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pleinement</a:t>
            </a:r>
            <a:endParaRPr lang="en-CA" sz="2200" dirty="0">
              <a:effectLst/>
              <a:ea typeface="Times New Roman" panose="02020603050405020304" pitchFamily="18" charset="0"/>
            </a:endParaRPr>
          </a:p>
          <a:p>
            <a:pPr marL="0" indent="0">
              <a:buClrTx/>
              <a:buNone/>
            </a:pPr>
            <a:r>
              <a:rPr lang="en-CA" sz="2200" b="1" dirty="0">
                <a:effectLst/>
                <a:ea typeface="Times New Roman" panose="02020603050405020304" pitchFamily="18" charset="0"/>
              </a:rPr>
              <a:t>Pour le public 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:</a:t>
            </a:r>
          </a:p>
          <a:p>
            <a:pPr>
              <a:buClrTx/>
            </a:pPr>
            <a:r>
              <a:rPr lang="en-CA" sz="2200" dirty="0" err="1">
                <a:effectLst/>
                <a:ea typeface="Times New Roman" panose="02020603050405020304" pitchFamily="18" charset="0"/>
              </a:rPr>
              <a:t>Permet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à un plus grand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nombre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personnes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de vivre des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expériences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artistiques</a:t>
            </a:r>
            <a:endParaRPr lang="en-CA" sz="2200" dirty="0"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sz="2200" dirty="0" err="1">
                <a:effectLst/>
                <a:ea typeface="Times New Roman" panose="02020603050405020304" pitchFamily="18" charset="0"/>
              </a:rPr>
              <a:t>Élimine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les obstacles pour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rendre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les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lieux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et les productions plus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accueillants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 pour des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personnes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diverses</a:t>
            </a:r>
            <a:endParaRPr lang="en-CA" sz="2200" dirty="0"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sz="2200" dirty="0" err="1">
                <a:effectLst/>
                <a:ea typeface="Times New Roman" panose="02020603050405020304" pitchFamily="18" charset="0"/>
              </a:rPr>
              <a:t>Élargit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le public et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enrichit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l’expérience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artistique</a:t>
            </a:r>
            <a:endParaRPr lang="en-CA" sz="2200" dirty="0">
              <a:ea typeface="Times New Roman" panose="02020603050405020304" pitchFamily="18" charset="0"/>
            </a:endParaRPr>
          </a:p>
          <a:p>
            <a:pPr>
              <a:buClrTx/>
            </a:pPr>
            <a:r>
              <a:rPr lang="en-CA" sz="2200" dirty="0" err="1">
                <a:effectLst/>
                <a:ea typeface="Times New Roman" panose="02020603050405020304" pitchFamily="18" charset="0"/>
              </a:rPr>
              <a:t>Favorise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la 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compréhension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 et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l’appréciation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 des </a:t>
            </a:r>
            <a:r>
              <a:rPr lang="en-CA" sz="2200" dirty="0" err="1">
                <a:effectLst/>
                <a:ea typeface="Times New Roman" panose="02020603050405020304" pitchFamily="18" charset="0"/>
              </a:rPr>
              <a:t>différentes</a:t>
            </a:r>
            <a:r>
              <a:rPr lang="en-CA" sz="2200" dirty="0">
                <a:effectLst/>
                <a:ea typeface="Times New Roman" panose="02020603050405020304" pitchFamily="18" charset="0"/>
              </a:rPr>
              <a:t> perspectives</a:t>
            </a:r>
          </a:p>
        </p:txBody>
      </p:sp>
    </p:spTree>
    <p:extLst>
      <p:ext uri="{BB962C8B-B14F-4D97-AF65-F5344CB8AC3E}">
        <p14:creationId xmlns:p14="http://schemas.microsoft.com/office/powerpoint/2010/main" val="252352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28BC8-D521-5522-8C23-5E97A29F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70" y="982132"/>
            <a:ext cx="10642059" cy="130386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A" sz="41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Sept </a:t>
            </a:r>
            <a:r>
              <a:rPr lang="en-CA" sz="4100" dirty="0" err="1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considérations</a:t>
            </a:r>
            <a:r>
              <a:rPr lang="en-CA" sz="41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 pour </a:t>
            </a:r>
            <a:r>
              <a:rPr lang="en-CA" sz="4100" dirty="0" err="1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l'inclusivité</a:t>
            </a:r>
            <a:r>
              <a:rPr lang="en-CA" sz="41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 et </a:t>
            </a:r>
            <a:r>
              <a:rPr lang="en-CA" sz="4100" dirty="0" err="1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l'accessibilité</a:t>
            </a:r>
            <a:r>
              <a:rPr lang="en-CA" sz="4100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 </a:t>
            </a:r>
            <a:endParaRPr lang="en-US" sz="4100" dirty="0">
              <a:solidFill>
                <a:srgbClr val="262626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305B452-7895-80DF-0610-813194356E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866889"/>
              </p:ext>
            </p:extLst>
          </p:nvPr>
        </p:nvGraphicFramePr>
        <p:xfrm>
          <a:off x="2571749" y="2492235"/>
          <a:ext cx="9010651" cy="3784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0735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EB8E3BF-F464-4900-8994-851061A9A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People playing instruments">
            <a:extLst>
              <a:ext uri="{FF2B5EF4-FFF2-40B4-BE49-F238E27FC236}">
                <a16:creationId xmlns:a16="http://schemas.microsoft.com/office/drawing/2014/main" id="{0ACFF38C-7FF0-B2C5-816A-6CCF2DDAE2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 t="7503" b="82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5921EB-E531-FADF-A815-5D0EA1A4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Programmation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Diversifiée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E0602D6-3A81-42F8-AE67-1BAAFC967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2421466"/>
            <a:ext cx="9144000" cy="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8D64C-46E1-43E3-F8D6-F1C7FC51B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0444" y="3005060"/>
            <a:ext cx="8371112" cy="2252740"/>
          </a:xfrm>
          <a:solidFill>
            <a:schemeClr val="tx1"/>
          </a:solidFill>
        </p:spPr>
        <p:txBody>
          <a:bodyPr>
            <a:normAutofit fontScale="92500"/>
          </a:bodyPr>
          <a:lstStyle/>
          <a:p>
            <a:pPr>
              <a:buClrTx/>
            </a:pP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Inclure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des artistes et des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interprètes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issus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de divers horizons, cultures et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identités</a:t>
            </a:r>
            <a:endParaRPr lang="en-CA" dirty="0">
              <a:solidFill>
                <a:schemeClr val="bg1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>
              <a:buClrTx/>
            </a:pP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Envisager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de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collaborer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avec des organisations locales qui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soutiennent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les artistes et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interprètes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issus</a:t>
            </a: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 de la </a:t>
            </a:r>
            <a:r>
              <a:rPr lang="en-CA" dirty="0" err="1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diversité</a:t>
            </a:r>
            <a:endParaRPr lang="en-CA" dirty="0">
              <a:solidFill>
                <a:schemeClr val="bg1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>
              <a:buClrTx/>
            </a:pPr>
            <a:r>
              <a:rPr lang="en-CA" dirty="0">
                <a:solidFill>
                  <a:schemeClr val="bg1"/>
                </a:solidFill>
                <a:ea typeface="Times New Roman" panose="02020603050405020304" pitchFamily="18" charset="0"/>
                <a:cs typeface="Poppins" pitchFamily="2" charset="77"/>
              </a:rPr>
              <a:t>Varier les types de spectacles et de genres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54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D27912-B805-F965-24D7-B9CA10BBF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954756"/>
            <a:ext cx="2944368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700" dirty="0">
                <a:solidFill>
                  <a:schemeClr val="tx1"/>
                </a:solidFill>
              </a:rPr>
              <a:t>Cours </a:t>
            </a:r>
            <a:r>
              <a:rPr lang="en-US" sz="3700" dirty="0" err="1">
                <a:solidFill>
                  <a:schemeClr val="tx1"/>
                </a:solidFill>
              </a:rPr>
              <a:t>d'aujourd'hui</a:t>
            </a:r>
            <a:endParaRPr lang="en-US" sz="37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C70CD-9014-DF64-B0B9-A02D7E114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0873" y="816524"/>
            <a:ext cx="5953630" cy="5405968"/>
          </a:xfrm>
        </p:spPr>
        <p:txBody>
          <a:bodyPr anchor="ctr">
            <a:normAutofit/>
          </a:bodyPr>
          <a:lstStyle/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bjectifs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d'apprentissage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module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ntroduire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le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sujet</a:t>
            </a:r>
            <a:endParaRPr lang="en-C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Définir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l'inclusivité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l'accessibilité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et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d'autres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terminologies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pertinentes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liées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à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l'ÉDI</a:t>
            </a:r>
            <a:endParaRPr lang="en-C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xaminer les pratiques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existantes</a:t>
            </a:r>
            <a:endParaRPr lang="en-C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ctivités</a:t>
            </a:r>
            <a:r>
              <a:rPr lang="en-C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tout au long du </a:t>
            </a:r>
            <a:r>
              <a:rPr lang="en-C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cours</a:t>
            </a:r>
            <a:endParaRPr lang="en-C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28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2FB12-7254-C3CF-24E1-F9F98603E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/>
              <a:t>Lieux </a:t>
            </a:r>
            <a:r>
              <a:rPr lang="en-US" dirty="0" err="1"/>
              <a:t>Accessibles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BD05B-7C61-6869-4EF7-9D8D820B7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550" y="2556932"/>
            <a:ext cx="7113476" cy="3318936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Places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accessibles</a:t>
            </a:r>
            <a:endParaRPr lang="en-CA" dirty="0">
              <a:ea typeface="Times New Roman" panose="02020603050405020304" pitchFamily="18" charset="0"/>
              <a:cs typeface="Poppins" pitchFamily="2" charset="77"/>
            </a:endParaRP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Rampes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d’accès</a:t>
            </a:r>
            <a:endParaRPr lang="en-CA" dirty="0">
              <a:ea typeface="Times New Roman" panose="02020603050405020304" pitchFamily="18" charset="0"/>
              <a:cs typeface="Poppins" pitchFamily="2" charset="77"/>
            </a:endParaRP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Toilettes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accessibles</a:t>
            </a:r>
            <a:endParaRPr lang="en-CA" dirty="0">
              <a:ea typeface="Times New Roman" panose="02020603050405020304" pitchFamily="18" charset="0"/>
              <a:cs typeface="Poppins" pitchFamily="2" charset="77"/>
            </a:endParaRPr>
          </a:p>
          <a:p>
            <a:pPr>
              <a:buClrTx/>
            </a:pP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Interprétation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en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langue des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signes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ou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un sous-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titrage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pour les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personnes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sourdes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ou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malentendantes</a:t>
            </a:r>
            <a:endParaRPr lang="en-CA" dirty="0">
              <a:ea typeface="Times New Roman" panose="02020603050405020304" pitchFamily="18" charset="0"/>
              <a:cs typeface="Poppins" pitchFamily="2" charset="77"/>
            </a:endParaRPr>
          </a:p>
          <a:p>
            <a:pPr>
              <a:buClrTx/>
            </a:pP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Tenir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compte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de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l’emplacement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de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l’événement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et de la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facilité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d’accès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endParaRPr lang="en-CA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Picture 4" descr="A row of seats in an underground station">
            <a:extLst>
              <a:ext uri="{FF2B5EF4-FFF2-40B4-BE49-F238E27FC236}">
                <a16:creationId xmlns:a16="http://schemas.microsoft.com/office/drawing/2014/main" id="{06A95D4F-F98E-E9C8-4956-B720B049C7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939" r="22036" b="-3"/>
          <a:stretch/>
        </p:blipFill>
        <p:spPr>
          <a:xfrm>
            <a:off x="8085026" y="2701180"/>
            <a:ext cx="2739728" cy="285264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395172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798E561-3648-249F-5108-057EAEE10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Marketing </a:t>
            </a:r>
            <a:r>
              <a:rPr lang="en-US" dirty="0" err="1">
                <a:solidFill>
                  <a:srgbClr val="262626"/>
                </a:solidFill>
              </a:rPr>
              <a:t>Inclusif</a:t>
            </a:r>
            <a:r>
              <a:rPr lang="en-US" dirty="0">
                <a:solidFill>
                  <a:srgbClr val="262626"/>
                </a:solidFill>
              </a:rPr>
              <a:t>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40D4562-6C32-F774-4ECA-73FE183F15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CDBDC-AFF8-77A2-0EC2-95C2780C8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4164" y="2657794"/>
            <a:ext cx="5502136" cy="3318936"/>
          </a:xfrm>
        </p:spPr>
        <p:txBody>
          <a:bodyPr>
            <a:normAutofit/>
          </a:bodyPr>
          <a:lstStyle/>
          <a:p>
            <a:pPr>
              <a:spcAft>
                <a:spcPts val="750"/>
              </a:spcAft>
              <a:buClrTx/>
            </a:pPr>
            <a:r>
              <a:rPr lang="en-CA" dirty="0" err="1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Utiliser</a:t>
            </a:r>
            <a:r>
              <a:rPr lang="en-CA" dirty="0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 un </a:t>
            </a:r>
            <a:r>
              <a:rPr lang="en-CA" dirty="0" err="1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langage</a:t>
            </a:r>
            <a:r>
              <a:rPr lang="en-CA" dirty="0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 et des images </a:t>
            </a:r>
            <a:r>
              <a:rPr lang="en-CA" dirty="0" err="1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inclusifs</a:t>
            </a:r>
            <a:r>
              <a:rPr lang="en-CA" dirty="0">
                <a:solidFill>
                  <a:schemeClr val="tx1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</a:p>
          <a:p>
            <a:pPr>
              <a:spcAft>
                <a:spcPts val="750"/>
              </a:spcAft>
              <a:buClrTx/>
            </a:pP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Éviter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les 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stéréotypes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ou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le 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tokenisme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  </a:t>
            </a:r>
          </a:p>
          <a:p>
            <a:pPr>
              <a:spcAft>
                <a:spcPts val="750"/>
              </a:spcAft>
              <a:buClrTx/>
            </a:pP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Mettre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en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valeur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les talents 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uniques</a:t>
            </a: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et les perspectives des artistes</a:t>
            </a:r>
          </a:p>
          <a:p>
            <a:pPr>
              <a:spcAft>
                <a:spcPts val="750"/>
              </a:spcAft>
              <a:buClrTx/>
            </a:pPr>
            <a:r>
              <a:rPr lang="en-CA" kern="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Réseaux </a:t>
            </a:r>
            <a:r>
              <a:rPr lang="en-CA" kern="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sociaux</a:t>
            </a:r>
            <a:endParaRPr lang="en-CA" kern="0" dirty="0">
              <a:solidFill>
                <a:schemeClr val="tx1"/>
              </a:solidFill>
              <a:effectLst/>
              <a:ea typeface="Times New Roman" panose="02020603050405020304" pitchFamily="18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58052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5E66D3F-14EA-4BCD-819B-EEF581746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9D3EDE-CC3B-4573-A04B-26F32F1B2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00D0D4B-CC81-434D-B595-71AA69192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8047919-8C66-4EF3-9979-FB7112EB6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00195C4-7BCF-469C-A003-AC2F0D2F9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EE82425-33CD-4CF1-9623-91BECE687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7C020D4-B41D-8F70-9124-D31827E72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8485" y="982132"/>
            <a:ext cx="5548501" cy="1303867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100" dirty="0" err="1">
                <a:solidFill>
                  <a:srgbClr val="262626"/>
                </a:solidFill>
              </a:rPr>
              <a:t>Favoriser</a:t>
            </a:r>
            <a:r>
              <a:rPr lang="en-US" sz="4100" dirty="0">
                <a:solidFill>
                  <a:srgbClr val="262626"/>
                </a:solidFill>
              </a:rPr>
              <a:t> un </a:t>
            </a:r>
            <a:r>
              <a:rPr lang="en-US" sz="4100" dirty="0" err="1">
                <a:solidFill>
                  <a:srgbClr val="262626"/>
                </a:solidFill>
              </a:rPr>
              <a:t>environnement</a:t>
            </a:r>
            <a:r>
              <a:rPr lang="en-US" sz="4100" dirty="0">
                <a:solidFill>
                  <a:srgbClr val="262626"/>
                </a:solidFill>
              </a:rPr>
              <a:t> </a:t>
            </a:r>
            <a:r>
              <a:rPr lang="en-US" sz="4100" dirty="0" err="1">
                <a:solidFill>
                  <a:srgbClr val="262626"/>
                </a:solidFill>
              </a:rPr>
              <a:t>sûr</a:t>
            </a:r>
            <a:r>
              <a:rPr lang="en-US" sz="4100" dirty="0">
                <a:solidFill>
                  <a:srgbClr val="262626"/>
                </a:solidFill>
              </a:rPr>
              <a:t> et </a:t>
            </a:r>
            <a:r>
              <a:rPr lang="en-US" sz="4100" dirty="0" err="1">
                <a:solidFill>
                  <a:srgbClr val="262626"/>
                </a:solidFill>
              </a:rPr>
              <a:t>accueillant</a:t>
            </a:r>
            <a:r>
              <a:rPr lang="en-US" sz="4100" dirty="0">
                <a:solidFill>
                  <a:srgbClr val="262626"/>
                </a:solidFill>
              </a:rPr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5289D1-D3B7-4C53-823E-280A79C0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Graphic 6" descr="Health">
            <a:extLst>
              <a:ext uri="{FF2B5EF4-FFF2-40B4-BE49-F238E27FC236}">
                <a16:creationId xmlns:a16="http://schemas.microsoft.com/office/drawing/2014/main" id="{38E1ADBB-80AB-5DB0-707B-4D59AF8FCD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456CE10-0EE3-4503-ACF3-1D53A6FDB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66D5-F57F-7C22-E9BA-2D1C3AAFD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72" y="2581932"/>
            <a:ext cx="4957894" cy="3318936"/>
          </a:xfrm>
        </p:spPr>
        <p:txBody>
          <a:bodyPr>
            <a:normAutofit fontScale="92500" lnSpcReduction="20000"/>
          </a:bodyPr>
          <a:lstStyle/>
          <a:p>
            <a:pPr>
              <a:buClrTx/>
            </a:pP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Former le personnel, les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bénévoles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et les artistes sur la DEI et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l’importance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d’un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espace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sans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jugement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.</a:t>
            </a:r>
          </a:p>
          <a:p>
            <a:pPr>
              <a:buClrTx/>
            </a:pP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Fournir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des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lignes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directrices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claires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concernant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les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comportements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appropriés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.</a:t>
            </a:r>
          </a:p>
          <a:p>
            <a:pPr>
              <a:buClrTx/>
            </a:pP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Adopter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une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politique de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tolérance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zéro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envers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la discrimination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ou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le </a:t>
            </a:r>
            <a:r>
              <a:rPr lang="en-CA" dirty="0" err="1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harcèlement</a:t>
            </a:r>
            <a:r>
              <a:rPr lang="en-CA" dirty="0">
                <a:solidFill>
                  <a:srgbClr val="313539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.</a:t>
            </a:r>
            <a:endParaRPr lang="en-US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2032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2431B-C436-D13B-AA82-760B984CB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Engagement du public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BC5AB-24C6-60FB-4DC2-31BDD4ADB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2556932"/>
            <a:ext cx="6800850" cy="331893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CA" dirty="0"/>
              <a:t>	</a:t>
            </a:r>
            <a:r>
              <a:rPr lang="en-CA" dirty="0" err="1"/>
              <a:t>Créez</a:t>
            </a:r>
            <a:r>
              <a:rPr lang="en-CA" dirty="0"/>
              <a:t> des occasions pour les </a:t>
            </a:r>
            <a:r>
              <a:rPr lang="en-CA" dirty="0" err="1"/>
              <a:t>membres</a:t>
            </a:r>
            <a:r>
              <a:rPr lang="en-CA" dirty="0"/>
              <a:t> du public de se connecter entre </a:t>
            </a:r>
            <a:r>
              <a:rPr lang="en-CA" dirty="0" err="1"/>
              <a:t>eux</a:t>
            </a:r>
            <a:r>
              <a:rPr lang="en-CA" dirty="0"/>
              <a:t> et de </a:t>
            </a:r>
            <a:r>
              <a:rPr lang="en-CA" dirty="0" err="1"/>
              <a:t>partager</a:t>
            </a:r>
            <a:r>
              <a:rPr lang="en-CA" dirty="0"/>
              <a:t> </a:t>
            </a:r>
            <a:r>
              <a:rPr lang="en-CA" dirty="0" err="1"/>
              <a:t>leurs</a:t>
            </a:r>
            <a:r>
              <a:rPr lang="en-CA" dirty="0"/>
              <a:t> </a:t>
            </a:r>
            <a:r>
              <a:rPr lang="en-CA" dirty="0" err="1"/>
              <a:t>expériences</a:t>
            </a:r>
            <a:r>
              <a:rPr lang="en-CA" dirty="0"/>
              <a:t>.</a:t>
            </a:r>
            <a:br>
              <a:rPr lang="en-CA" dirty="0"/>
            </a:br>
            <a:r>
              <a:rPr lang="en-CA" dirty="0" err="1"/>
              <a:t>Envisagez</a:t>
            </a:r>
            <a:r>
              <a:rPr lang="en-CA" dirty="0"/>
              <a:t> </a:t>
            </a:r>
            <a:r>
              <a:rPr lang="en-CA" dirty="0" err="1"/>
              <a:t>d’intégrer</a:t>
            </a:r>
            <a:r>
              <a:rPr lang="en-CA" dirty="0"/>
              <a:t> des </a:t>
            </a:r>
            <a:r>
              <a:rPr lang="en-CA" dirty="0" err="1"/>
              <a:t>éléments</a:t>
            </a:r>
            <a:r>
              <a:rPr lang="en-CA" dirty="0"/>
              <a:t> </a:t>
            </a:r>
            <a:r>
              <a:rPr lang="en-CA" dirty="0" err="1"/>
              <a:t>interactifs</a:t>
            </a:r>
            <a:r>
              <a:rPr lang="en-CA" dirty="0"/>
              <a:t> </a:t>
            </a:r>
            <a:r>
              <a:rPr lang="en-CA" b="0" i="0" u="none" strike="noStrike" dirty="0">
                <a:solidFill>
                  <a:srgbClr val="000000"/>
                </a:solidFill>
                <a:effectLst/>
              </a:rPr>
              <a:t>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00000"/>
                </a:solidFill>
                <a:effectLst/>
              </a:rPr>
              <a:t>Séances de questions-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</a:rPr>
              <a:t>réponses</a:t>
            </a:r>
            <a:endParaRPr lang="en-CA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00000"/>
                </a:solidFill>
                <a:effectLst/>
              </a:rPr>
              <a:t>Ateliers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00000"/>
                </a:solidFill>
                <a:effectLst/>
              </a:rPr>
              <a:t>Rencontres avec les artistes</a:t>
            </a:r>
          </a:p>
          <a:p>
            <a:pPr marL="457200" lvl="1" indent="0">
              <a:spcAft>
                <a:spcPts val="750"/>
              </a:spcAft>
              <a:buClrTx/>
              <a:buNone/>
            </a:pPr>
            <a:endParaRPr lang="en-CA" dirty="0">
              <a:solidFill>
                <a:srgbClr val="262626"/>
              </a:solidFill>
              <a:effectLst/>
              <a:ea typeface="Times New Roman" panose="02020603050405020304" pitchFamily="18" charset="0"/>
              <a:cs typeface="Poppins" pitchFamily="2" charset="77"/>
            </a:endParaRPr>
          </a:p>
        </p:txBody>
      </p:sp>
      <p:pic>
        <p:nvPicPr>
          <p:cNvPr id="7" name="Graphic 6" descr="Projector screen">
            <a:extLst>
              <a:ext uri="{FF2B5EF4-FFF2-40B4-BE49-F238E27FC236}">
                <a16:creationId xmlns:a16="http://schemas.microsoft.com/office/drawing/2014/main" id="{70E36147-E650-56B1-602D-B77786797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1945703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AA4A45-FA88-4914-B40F-E053E7EC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64" y="1055077"/>
            <a:ext cx="3555053" cy="4794578"/>
          </a:xfrm>
        </p:spPr>
        <p:txBody>
          <a:bodyPr>
            <a:normAutofit/>
          </a:bodyPr>
          <a:lstStyle/>
          <a:p>
            <a:r>
              <a:rPr lang="en-US" sz="3700" dirty="0">
                <a:solidFill>
                  <a:srgbClr val="262626"/>
                </a:solidFill>
              </a:rPr>
              <a:t>Engagement </a:t>
            </a:r>
            <a:r>
              <a:rPr lang="en-US" sz="3700" dirty="0" err="1">
                <a:solidFill>
                  <a:srgbClr val="262626"/>
                </a:solidFill>
              </a:rPr>
              <a:t>communautaire</a:t>
            </a:r>
            <a:r>
              <a:rPr lang="en-US" sz="3700" dirty="0">
                <a:solidFill>
                  <a:srgbClr val="262626"/>
                </a:solidFill>
              </a:rPr>
              <a:t> et </a:t>
            </a:r>
            <a:r>
              <a:rPr lang="en-US" sz="3700" dirty="0" err="1">
                <a:solidFill>
                  <a:srgbClr val="262626"/>
                </a:solidFill>
              </a:rPr>
              <a:t>partenariats</a:t>
            </a:r>
            <a:r>
              <a:rPr lang="en-US" sz="3700" dirty="0">
                <a:solidFill>
                  <a:srgbClr val="262626"/>
                </a:solidFill>
              </a:rPr>
              <a:t> 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BF265D1-F57B-4420-A2E5-19B03033FB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0274106"/>
              </p:ext>
            </p:extLst>
          </p:nvPr>
        </p:nvGraphicFramePr>
        <p:xfrm>
          <a:off x="5470072" y="804670"/>
          <a:ext cx="591420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652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1B910-09C2-895C-0D84-FAB88A199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Offrez</a:t>
            </a:r>
            <a:r>
              <a:rPr lang="en-US" dirty="0"/>
              <a:t> des concerts </a:t>
            </a:r>
            <a:r>
              <a:rPr lang="en-US" dirty="0" err="1"/>
              <a:t>adaptifs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59D73-7D88-7C07-D9FF-308828B0D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1815" y="2912534"/>
            <a:ext cx="7728858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Atmosphère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détendue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où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les participants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peuvent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se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déplacer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et faire du bruit sans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crainte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de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jugement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.</a:t>
            </a:r>
          </a:p>
          <a:p>
            <a:pPr>
              <a:buClrTx/>
            </a:pP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Ajustements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de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l'environnement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.</a:t>
            </a:r>
          </a:p>
          <a:p>
            <a:pPr>
              <a:buClrTx/>
            </a:pP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Ajustements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des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déclencheurs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sensoriels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tels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que </a:t>
            </a:r>
            <a:r>
              <a:rPr lang="en-CA" kern="0" dirty="0" err="1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l'éclairage</a:t>
            </a:r>
            <a:r>
              <a:rPr lang="en-CA" kern="0" dirty="0">
                <a:solidFill>
                  <a:srgbClr val="313539"/>
                </a:solidFill>
                <a:ea typeface="Times New Roman" panose="02020603050405020304" pitchFamily="18" charset="0"/>
                <a:cs typeface="Poppins" pitchFamily="2" charset="77"/>
              </a:rPr>
              <a:t> et le 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740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22C7FDF9-C2A1-45C5-A49B-8B1CA2A3C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8988FF-4B5F-49A9-BB7F-B49C1610F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C4A448-D411-7AED-C3AB-29927EAE53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651" y="1871131"/>
            <a:ext cx="7727952" cy="1515533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Réfléchir</a:t>
            </a:r>
            <a:r>
              <a:rPr lang="en-US" dirty="0"/>
              <a:t>, </a:t>
            </a:r>
            <a:r>
              <a:rPr lang="en-US" dirty="0" err="1"/>
              <a:t>partager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binômes</a:t>
            </a:r>
            <a:r>
              <a:rPr lang="en-US" dirty="0"/>
              <a:t>, </a:t>
            </a:r>
            <a:r>
              <a:rPr lang="en-US" dirty="0" err="1"/>
              <a:t>puis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groupe</a:t>
            </a:r>
            <a:r>
              <a:rPr lang="en-US" dirty="0"/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580401-353D-4D90-9CA7-316BFD718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phic 3" descr="Cycle with people outline">
            <a:extLst>
              <a:ext uri="{FF2B5EF4-FFF2-40B4-BE49-F238E27FC236}">
                <a16:creationId xmlns:a16="http://schemas.microsoft.com/office/drawing/2014/main" id="{135A0360-4594-78F8-118E-6F2522A2DD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87618" y="3657599"/>
            <a:ext cx="1630018" cy="163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5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FBA62-964A-DA1D-B2EF-EB540F9B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Théâtre de Stratford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A3E55-7B59-6B6B-E373-419E51BDA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15" y="2543680"/>
            <a:ext cx="7821488" cy="3610404"/>
          </a:xfrm>
        </p:spPr>
        <p:txBody>
          <a:bodyPr>
            <a:no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</a:rPr>
              <a:t>Propose </a:t>
            </a:r>
            <a:r>
              <a:rPr lang="en-CA" sz="2000" dirty="0" err="1">
                <a:ea typeface="Aptos" panose="020B0004020202020204" pitchFamily="34" charset="0"/>
              </a:rPr>
              <a:t>une</a:t>
            </a:r>
            <a:r>
              <a:rPr lang="en-CA" sz="2000" dirty="0">
                <a:ea typeface="Aptos" panose="020B0004020202020204" pitchFamily="34" charset="0"/>
              </a:rPr>
              <a:t> description audio, </a:t>
            </a:r>
            <a:r>
              <a:rPr lang="en-CA" sz="2000" dirty="0" err="1">
                <a:ea typeface="Aptos" panose="020B0004020202020204" pitchFamily="34" charset="0"/>
              </a:rPr>
              <a:t>une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interprétation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en</a:t>
            </a:r>
            <a:r>
              <a:rPr lang="en-CA" sz="2000" dirty="0">
                <a:ea typeface="Aptos" panose="020B0004020202020204" pitchFamily="34" charset="0"/>
              </a:rPr>
              <a:t> ASL et des </a:t>
            </a:r>
            <a:r>
              <a:rPr lang="en-CA" sz="2000" dirty="0" err="1">
                <a:ea typeface="Aptos" panose="020B0004020202020204" pitchFamily="34" charset="0"/>
              </a:rPr>
              <a:t>représentations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détendues</a:t>
            </a:r>
            <a:r>
              <a:rPr lang="en-CA" sz="2000" dirty="0">
                <a:ea typeface="Aptos" panose="020B0004020202020204" pitchFamily="34" charset="0"/>
              </a:rPr>
              <a:t>.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 err="1">
                <a:ea typeface="Aptos" panose="020B0004020202020204" pitchFamily="34" charset="0"/>
              </a:rPr>
              <a:t>Promouvoit</a:t>
            </a:r>
            <a:r>
              <a:rPr lang="en-CA" sz="2000" dirty="0">
                <a:ea typeface="Aptos" panose="020B0004020202020204" pitchFamily="34" charset="0"/>
              </a:rPr>
              <a:t> la </a:t>
            </a:r>
            <a:r>
              <a:rPr lang="en-CA" sz="2000" dirty="0" err="1">
                <a:ea typeface="Aptos" panose="020B0004020202020204" pitchFamily="34" charset="0"/>
              </a:rPr>
              <a:t>diversité</a:t>
            </a:r>
            <a:r>
              <a:rPr lang="en-CA" sz="2000" dirty="0">
                <a:ea typeface="Aptos" panose="020B0004020202020204" pitchFamily="34" charset="0"/>
              </a:rPr>
              <a:t> dans les distributions et les équipes </a:t>
            </a:r>
            <a:r>
              <a:rPr lang="en-CA" sz="2000" dirty="0" err="1">
                <a:ea typeface="Aptos" panose="020B0004020202020204" pitchFamily="34" charset="0"/>
              </a:rPr>
              <a:t>créatives</a:t>
            </a:r>
            <a:r>
              <a:rPr lang="en-CA" sz="2000" dirty="0">
                <a:ea typeface="Aptos" panose="020B0004020202020204" pitchFamily="34" charset="0"/>
              </a:rPr>
              <a:t> pour </a:t>
            </a:r>
            <a:r>
              <a:rPr lang="en-CA" sz="2000" dirty="0" err="1">
                <a:ea typeface="Aptos" panose="020B0004020202020204" pitchFamily="34" charset="0"/>
              </a:rPr>
              <a:t>une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meilleure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représentation</a:t>
            </a:r>
            <a:r>
              <a:rPr lang="en-CA" sz="2000" dirty="0">
                <a:ea typeface="Aptos" panose="020B0004020202020204" pitchFamily="34" charset="0"/>
              </a:rPr>
              <a:t>.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</a:rPr>
              <a:t>Propose des </a:t>
            </a:r>
            <a:r>
              <a:rPr lang="en-CA" sz="2000" dirty="0" err="1">
                <a:ea typeface="Aptos" panose="020B0004020202020204" pitchFamily="34" charset="0"/>
              </a:rPr>
              <a:t>visionnages</a:t>
            </a:r>
            <a:r>
              <a:rPr lang="en-CA" sz="2000" dirty="0">
                <a:ea typeface="Aptos" panose="020B0004020202020204" pitchFamily="34" charset="0"/>
              </a:rPr>
              <a:t> à domicile.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</a:rPr>
              <a:t>Propose des </a:t>
            </a:r>
            <a:r>
              <a:rPr lang="en-CA" sz="2000" dirty="0" err="1">
                <a:ea typeface="Aptos" panose="020B0004020202020204" pitchFamily="34" charset="0"/>
              </a:rPr>
              <a:t>activités</a:t>
            </a:r>
            <a:r>
              <a:rPr lang="en-CA" sz="2000" dirty="0">
                <a:ea typeface="Aptos" panose="020B0004020202020204" pitchFamily="34" charset="0"/>
              </a:rPr>
              <a:t> interactives </a:t>
            </a:r>
            <a:r>
              <a:rPr lang="en-CA" sz="2000" dirty="0" err="1">
                <a:ea typeface="Aptos" panose="020B0004020202020204" pitchFamily="34" charset="0"/>
              </a:rPr>
              <a:t>avant</a:t>
            </a:r>
            <a:r>
              <a:rPr lang="en-CA" sz="2000" dirty="0">
                <a:ea typeface="Aptos" panose="020B0004020202020204" pitchFamily="34" charset="0"/>
              </a:rPr>
              <a:t> et après le spectacle </a:t>
            </a:r>
            <a:r>
              <a:rPr lang="en-CA" sz="2000" dirty="0" err="1">
                <a:ea typeface="Aptos" panose="020B0004020202020204" pitchFamily="34" charset="0"/>
              </a:rPr>
              <a:t>ainsi</a:t>
            </a:r>
            <a:r>
              <a:rPr lang="en-CA" sz="2000" dirty="0">
                <a:ea typeface="Aptos" panose="020B0004020202020204" pitchFamily="34" charset="0"/>
              </a:rPr>
              <a:t> que des supports </a:t>
            </a:r>
            <a:r>
              <a:rPr lang="en-CA" sz="2000" dirty="0" err="1">
                <a:ea typeface="Aptos" panose="020B0004020202020204" pitchFamily="34" charset="0"/>
              </a:rPr>
              <a:t>pédagogiques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en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ligne</a:t>
            </a:r>
            <a:r>
              <a:rPr lang="en-CA" sz="2000" dirty="0">
                <a:ea typeface="Aptos" panose="020B0004020202020204" pitchFamily="34" charset="0"/>
              </a:rPr>
              <a:t> et </a:t>
            </a:r>
            <a:r>
              <a:rPr lang="en-CA" sz="2000" dirty="0" err="1">
                <a:ea typeface="Aptos" panose="020B0004020202020204" pitchFamily="34" charset="0"/>
              </a:rPr>
              <a:t>en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personne</a:t>
            </a:r>
            <a:r>
              <a:rPr lang="en-CA" sz="2000" dirty="0">
                <a:ea typeface="Aptos" panose="020B0004020202020204" pitchFamily="34" charset="0"/>
              </a:rPr>
              <a:t>.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a typeface="Aptos" panose="020B0004020202020204" pitchFamily="34" charset="0"/>
              </a:rPr>
              <a:t>Une </a:t>
            </a:r>
            <a:r>
              <a:rPr lang="en-CA" sz="2000" dirty="0" err="1">
                <a:ea typeface="Aptos" panose="020B0004020202020204" pitchFamily="34" charset="0"/>
              </a:rPr>
              <a:t>déclaration</a:t>
            </a:r>
            <a:r>
              <a:rPr lang="en-CA" sz="2000" dirty="0">
                <a:ea typeface="Aptos" panose="020B0004020202020204" pitchFamily="34" charset="0"/>
              </a:rPr>
              <a:t> DEI </a:t>
            </a:r>
            <a:r>
              <a:rPr lang="en-CA" sz="2000" dirty="0" err="1">
                <a:ea typeface="Aptos" panose="020B0004020202020204" pitchFamily="34" charset="0"/>
              </a:rPr>
              <a:t>distincte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abordant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l'importance</a:t>
            </a:r>
            <a:r>
              <a:rPr lang="en-CA" sz="2000" dirty="0">
                <a:ea typeface="Aptos" panose="020B0004020202020204" pitchFamily="34" charset="0"/>
              </a:rPr>
              <a:t> d'un </a:t>
            </a:r>
            <a:r>
              <a:rPr lang="en-CA" sz="2000" dirty="0" err="1">
                <a:ea typeface="Aptos" panose="020B0004020202020204" pitchFamily="34" charset="0"/>
              </a:rPr>
              <a:t>environnement</a:t>
            </a:r>
            <a:r>
              <a:rPr lang="en-CA" sz="2000" dirty="0">
                <a:ea typeface="Aptos" panose="020B0004020202020204" pitchFamily="34" charset="0"/>
              </a:rPr>
              <a:t> </a:t>
            </a:r>
            <a:r>
              <a:rPr lang="en-CA" sz="2000" dirty="0" err="1">
                <a:ea typeface="Aptos" panose="020B0004020202020204" pitchFamily="34" charset="0"/>
              </a:rPr>
              <a:t>accueillant</a:t>
            </a:r>
            <a:r>
              <a:rPr lang="en-CA" sz="2000" dirty="0">
                <a:ea typeface="Aptos" panose="020B0004020202020204" pitchFamily="34" charset="0"/>
              </a:rPr>
              <a:t>, des </a:t>
            </a:r>
            <a:r>
              <a:rPr lang="en-CA" sz="2000" dirty="0" err="1">
                <a:ea typeface="Aptos" panose="020B0004020202020204" pitchFamily="34" charset="0"/>
              </a:rPr>
              <a:t>croyances</a:t>
            </a:r>
            <a:r>
              <a:rPr lang="en-CA" sz="2000" dirty="0">
                <a:ea typeface="Aptos" panose="020B0004020202020204" pitchFamily="34" charset="0"/>
              </a:rPr>
              <a:t> sur la </a:t>
            </a:r>
            <a:r>
              <a:rPr lang="en-CA" sz="2000" dirty="0" err="1">
                <a:ea typeface="Aptos" panose="020B0004020202020204" pitchFamily="34" charset="0"/>
              </a:rPr>
              <a:t>diversité</a:t>
            </a:r>
            <a:r>
              <a:rPr lang="en-CA" sz="2000" dirty="0">
                <a:ea typeface="Aptos" panose="020B0004020202020204" pitchFamily="34" charset="0"/>
              </a:rPr>
              <a:t> dans les castings et la </a:t>
            </a:r>
            <a:r>
              <a:rPr lang="en-CA" sz="2000" dirty="0" err="1">
                <a:ea typeface="Aptos" panose="020B0004020202020204" pitchFamily="34" charset="0"/>
              </a:rPr>
              <a:t>programmation</a:t>
            </a:r>
            <a:r>
              <a:rPr lang="en-CA" sz="2000" dirty="0">
                <a:ea typeface="Aptos" panose="020B0004020202020204" pitchFamily="34" charset="0"/>
              </a:rPr>
              <a:t>.</a:t>
            </a:r>
            <a:endParaRPr lang="en-CA" sz="2000" dirty="0">
              <a:effectLst/>
              <a:ea typeface="Aptos" panose="020B0004020202020204" pitchFamily="34" charset="0"/>
            </a:endParaRP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E71EB03-8A08-E1A4-73BD-8589F44BA7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203" y="3352707"/>
            <a:ext cx="2219082" cy="1303867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902514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08EF1-429A-23EB-8708-AD148F707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108" y="954756"/>
            <a:ext cx="2730414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En </a:t>
            </a:r>
            <a:r>
              <a:rPr lang="en-US" dirty="0" err="1">
                <a:solidFill>
                  <a:schemeClr val="tx1"/>
                </a:solidFill>
              </a:rPr>
              <a:t>cours</a:t>
            </a:r>
            <a:r>
              <a:rPr lang="en-US" dirty="0">
                <a:solidFill>
                  <a:schemeClr val="tx1"/>
                </a:solidFill>
              </a:rPr>
              <a:t> et </a:t>
            </a:r>
            <a:r>
              <a:rPr lang="en-US" dirty="0" err="1">
                <a:solidFill>
                  <a:schemeClr val="tx1"/>
                </a:solidFill>
              </a:rPr>
              <a:t>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évolution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03E58-670B-6C1A-A52E-37A56E1FA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333" y="816524"/>
            <a:ext cx="5953630" cy="5405968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Nécessite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un effort et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une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attention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continus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.</a:t>
            </a:r>
          </a:p>
          <a:p>
            <a:pPr>
              <a:buClrTx/>
            </a:pP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Mises à jour et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changements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fréquents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du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langage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, des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méthodes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d'interaction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et de la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technologie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.</a:t>
            </a:r>
          </a:p>
          <a:p>
            <a:pPr>
              <a:buClrTx/>
            </a:pP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Changement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 des politiques et des </a:t>
            </a:r>
            <a:r>
              <a:rPr lang="en-CA" dirty="0" err="1">
                <a:ea typeface="Times New Roman" panose="02020603050405020304" pitchFamily="18" charset="0"/>
                <a:cs typeface="Poppins" pitchFamily="2" charset="77"/>
              </a:rPr>
              <a:t>ressources</a:t>
            </a:r>
            <a:r>
              <a:rPr lang="en-CA" dirty="0">
                <a:ea typeface="Times New Roman" panose="02020603050405020304" pitchFamily="18" charset="0"/>
                <a:cs typeface="Poppins" pitchFamily="2" charset="77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736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3E8C8A2-D2DA-42F8-84AA-AC5AB425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A5D1FE1-4883-49B4-AD3E-D0A3F8DCE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829EAE-7CB1-410F-BAF1-55BD6DC249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EA5F8CE-974F-4443-AB3C-4799C332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4075D0C-1739-4729-A5C8-5C5707A94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FD28A6-39F3-425F-8050-E5BF1B45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eople working on ideas">
            <a:extLst>
              <a:ext uri="{FF2B5EF4-FFF2-40B4-BE49-F238E27FC236}">
                <a16:creationId xmlns:a16="http://schemas.microsoft.com/office/drawing/2014/main" id="{1D24852B-A81A-FEAB-38F0-D26E457149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114" b="400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9D262D4-AE8B-4620-949A-609FC366FC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2616" y="1411015"/>
            <a:ext cx="7808159" cy="4103960"/>
          </a:xfrm>
          <a:prstGeom prst="rect">
            <a:avLst/>
          </a:prstGeom>
          <a:blipFill dpi="0" rotWithShape="1">
            <a:blip r:embed="rId6">
              <a:alphaModFix amt="86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90000" sy="100000" flip="none" algn="ctr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05853C-E63A-49E2-84A4-4B7DD77A5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28332" y="1540931"/>
            <a:ext cx="7543802" cy="3835401"/>
          </a:xfrm>
          <a:prstGeom prst="rect">
            <a:avLst/>
          </a:prstGeom>
          <a:noFill/>
          <a:ln w="15875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500549F-5B68-400C-A605-BDF102BDB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3631"/>
            <a:ext cx="12231160" cy="659658"/>
            <a:chOff x="-16934" y="3123631"/>
            <a:chExt cx="12231160" cy="659658"/>
          </a:xfrm>
        </p:grpSpPr>
        <p:sp>
          <p:nvSpPr>
            <p:cNvPr id="22" name="Rounded Rectangle 17">
              <a:extLst>
                <a:ext uri="{FF2B5EF4-FFF2-40B4-BE49-F238E27FC236}">
                  <a16:creationId xmlns:a16="http://schemas.microsoft.com/office/drawing/2014/main" id="{CE12C213-76C6-4953-849D-69BD0C074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430976" y="3123631"/>
              <a:ext cx="45720" cy="658368"/>
            </a:xfrm>
            <a:prstGeom prst="roundRect">
              <a:avLst>
                <a:gd name="adj" fmla="val 50000"/>
              </a:avLst>
            </a:prstGeom>
            <a:solidFill>
              <a:schemeClr val="tx2">
                <a:alpha val="55000"/>
              </a:schemeClr>
            </a:solidFill>
            <a:ln w="9525">
              <a:noFill/>
            </a:ln>
            <a:effectLst>
              <a:innerShdw blurRad="114300">
                <a:prstClr val="black">
                  <a:alpha val="4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5D5C439-F0A9-41AB-BF38-FB38EB00B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5536"/>
              <a:ext cx="2478024" cy="612648"/>
            </a:xfrm>
            <a:prstGeom prst="rect">
              <a:avLst/>
            </a:prstGeom>
          </p:spPr>
        </p:pic>
        <p:sp>
          <p:nvSpPr>
            <p:cNvPr id="24" name="Rounded Rectangle 20">
              <a:extLst>
                <a:ext uri="{FF2B5EF4-FFF2-40B4-BE49-F238E27FC236}">
                  <a16:creationId xmlns:a16="http://schemas.microsoft.com/office/drawing/2014/main" id="{CE714C63-2EB2-4CE0-8982-994E7A37A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17803" y="3124921"/>
              <a:ext cx="45720" cy="658368"/>
            </a:xfrm>
            <a:prstGeom prst="roundRect">
              <a:avLst>
                <a:gd name="adj" fmla="val 50000"/>
              </a:avLst>
            </a:prstGeom>
            <a:solidFill>
              <a:schemeClr val="tx2">
                <a:alpha val="55000"/>
              </a:schemeClr>
            </a:solidFill>
            <a:ln w="9525">
              <a:noFill/>
            </a:ln>
            <a:effectLst>
              <a:innerShdw blurRad="114300">
                <a:prstClr val="black">
                  <a:alpha val="4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E568286-7D0B-4E62-BC33-A99A0FD74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5536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59F3329-034B-7DC2-5182-E550CFA81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398" y="1871131"/>
            <a:ext cx="6815669" cy="151553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000" dirty="0"/>
              <a:t>Adopter </a:t>
            </a:r>
            <a:r>
              <a:rPr lang="en-US" sz="5000" dirty="0" err="1"/>
              <a:t>une</a:t>
            </a:r>
            <a:r>
              <a:rPr lang="en-US" sz="5000" dirty="0"/>
              <a:t> vision inclusive et accessible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E22DAF0-5C05-4D01-A6C7-2832665773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62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873690-64B5-52C1-09A2-9AF71F46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64" y="1055077"/>
            <a:ext cx="3552006" cy="4794578"/>
          </a:xfrm>
        </p:spPr>
        <p:txBody>
          <a:bodyPr>
            <a:normAutofit/>
          </a:bodyPr>
          <a:lstStyle/>
          <a:p>
            <a:r>
              <a:rPr lang="en-US" sz="3700" dirty="0" err="1">
                <a:solidFill>
                  <a:srgbClr val="262626"/>
                </a:solidFill>
              </a:rPr>
              <a:t>Objectifs</a:t>
            </a:r>
            <a:r>
              <a:rPr lang="en-US" sz="3700" dirty="0">
                <a:solidFill>
                  <a:srgbClr val="262626"/>
                </a:solidFill>
              </a:rPr>
              <a:t> </a:t>
            </a:r>
            <a:r>
              <a:rPr lang="en-US" sz="3700" dirty="0" err="1">
                <a:solidFill>
                  <a:srgbClr val="262626"/>
                </a:solidFill>
              </a:rPr>
              <a:t>d'apprentissage</a:t>
            </a:r>
            <a:endParaRPr lang="en-US" sz="3700" dirty="0">
              <a:solidFill>
                <a:srgbClr val="262626"/>
              </a:solidFill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3C740EC-9910-E0C0-6C6E-8C7105C961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869751"/>
              </p:ext>
            </p:extLst>
          </p:nvPr>
        </p:nvGraphicFramePr>
        <p:xfrm>
          <a:off x="5277620" y="804669"/>
          <a:ext cx="6443632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phic 3" descr="Drawing Figure with solid fill">
            <a:extLst>
              <a:ext uri="{FF2B5EF4-FFF2-40B4-BE49-F238E27FC236}">
                <a16:creationId xmlns:a16="http://schemas.microsoft.com/office/drawing/2014/main" id="{0152A0B3-EBED-48EE-328C-8431495565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73676" y="1229365"/>
            <a:ext cx="914400" cy="914400"/>
          </a:xfrm>
          <a:prstGeom prst="rect">
            <a:avLst/>
          </a:prstGeom>
        </p:spPr>
      </p:pic>
      <p:pic>
        <p:nvPicPr>
          <p:cNvPr id="6" name="Graphic 5" descr="Left Brain with solid fill">
            <a:extLst>
              <a:ext uri="{FF2B5EF4-FFF2-40B4-BE49-F238E27FC236}">
                <a16:creationId xmlns:a16="http://schemas.microsoft.com/office/drawing/2014/main" id="{D2A1967F-6D7C-65F3-CB36-CAC7D5B8D7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76725" y="2995166"/>
            <a:ext cx="914400" cy="914400"/>
          </a:xfrm>
          <a:prstGeom prst="rect">
            <a:avLst/>
          </a:prstGeom>
        </p:spPr>
      </p:pic>
      <p:pic>
        <p:nvPicPr>
          <p:cNvPr id="10" name="Graphic 9" descr="Clipboard Checked with solid fill">
            <a:extLst>
              <a:ext uri="{FF2B5EF4-FFF2-40B4-BE49-F238E27FC236}">
                <a16:creationId xmlns:a16="http://schemas.microsoft.com/office/drawing/2014/main" id="{F4E9C8D1-F9B7-C424-901E-065A974B4BB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76725" y="47142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98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7D835-A1CA-A098-B7FC-EC2656A99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Inclusivité</a:t>
            </a:r>
            <a:r>
              <a:rPr lang="en-US" dirty="0"/>
              <a:t> et Bien-</a:t>
            </a:r>
            <a:r>
              <a:rPr lang="en-US" dirty="0" err="1"/>
              <a:t>être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4B467-6073-143C-D9B2-BD0DF080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0" y="2700814"/>
            <a:ext cx="10248900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/>
              <a:t>Le bien-</a:t>
            </a:r>
            <a:r>
              <a:rPr lang="en-US" dirty="0" err="1"/>
              <a:t>être</a:t>
            </a:r>
            <a:r>
              <a:rPr lang="en-US" dirty="0"/>
              <a:t> physique, social et </a:t>
            </a:r>
            <a:r>
              <a:rPr lang="en-US" dirty="0" err="1"/>
              <a:t>émotionnel</a:t>
            </a:r>
            <a:r>
              <a:rPr lang="en-US" dirty="0"/>
              <a:t> </a:t>
            </a:r>
            <a:r>
              <a:rPr lang="en-US" dirty="0" err="1"/>
              <a:t>s'améliore</a:t>
            </a:r>
            <a:r>
              <a:rPr lang="en-US" dirty="0"/>
              <a:t> grâce à la participation à des </a:t>
            </a:r>
            <a:r>
              <a:rPr lang="en-US" dirty="0" err="1"/>
              <a:t>événements</a:t>
            </a:r>
            <a:r>
              <a:rPr lang="en-US" dirty="0"/>
              <a:t> </a:t>
            </a:r>
            <a:r>
              <a:rPr lang="en-US" dirty="0" err="1"/>
              <a:t>culturels</a:t>
            </a:r>
            <a:r>
              <a:rPr lang="en-US" dirty="0"/>
              <a:t>.</a:t>
            </a:r>
          </a:p>
          <a:p>
            <a:pPr>
              <a:buClrTx/>
            </a:pPr>
            <a:r>
              <a:rPr lang="en-US" dirty="0"/>
              <a:t>Un sentiment de </a:t>
            </a:r>
            <a:r>
              <a:rPr lang="en-US" dirty="0" err="1"/>
              <a:t>confort</a:t>
            </a:r>
            <a:r>
              <a:rPr lang="en-US" dirty="0"/>
              <a:t> pour les </a:t>
            </a:r>
            <a:r>
              <a:rPr lang="en-US" dirty="0" err="1"/>
              <a:t>soignants</a:t>
            </a:r>
            <a:r>
              <a:rPr lang="en-US" dirty="0"/>
              <a:t> </a:t>
            </a:r>
            <a:r>
              <a:rPr lang="en-US" dirty="0" err="1"/>
              <a:t>dérivant</a:t>
            </a:r>
            <a:r>
              <a:rPr lang="en-US" dirty="0"/>
              <a:t> de la </a:t>
            </a:r>
            <a:r>
              <a:rPr lang="en-US" dirty="0" err="1"/>
              <a:t>prise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compte</a:t>
            </a:r>
            <a:r>
              <a:rPr lang="en-US" dirty="0"/>
              <a:t> des </a:t>
            </a:r>
            <a:r>
              <a:rPr lang="en-US" dirty="0" err="1"/>
              <a:t>besoins</a:t>
            </a:r>
            <a:r>
              <a:rPr lang="en-US" dirty="0"/>
              <a:t> de </a:t>
            </a:r>
            <a:r>
              <a:rPr lang="en-US" dirty="0" err="1"/>
              <a:t>leurs</a:t>
            </a:r>
            <a:r>
              <a:rPr lang="en-US" dirty="0"/>
              <a:t> </a:t>
            </a:r>
            <a:r>
              <a:rPr lang="en-US" dirty="0" err="1"/>
              <a:t>familles</a:t>
            </a:r>
            <a:r>
              <a:rPr lang="en-US" dirty="0"/>
              <a:t>.</a:t>
            </a:r>
          </a:p>
          <a:p>
            <a:pPr>
              <a:buClrTx/>
            </a:pPr>
            <a:r>
              <a:rPr lang="en-US" dirty="0"/>
              <a:t>Un sentiment de </a:t>
            </a:r>
            <a:r>
              <a:rPr lang="en-US" dirty="0" err="1"/>
              <a:t>communauté</a:t>
            </a:r>
            <a:r>
              <a:rPr lang="en-US" dirty="0"/>
              <a:t>.</a:t>
            </a:r>
          </a:p>
          <a:p>
            <a:pPr>
              <a:buClrTx/>
            </a:pPr>
            <a:r>
              <a:rPr lang="en-US" dirty="0"/>
              <a:t>Diminution du stress.</a:t>
            </a:r>
          </a:p>
          <a:p>
            <a:pPr>
              <a:buClrTx/>
            </a:pPr>
            <a:r>
              <a:rPr lang="en-US" dirty="0"/>
              <a:t>Les </a:t>
            </a:r>
            <a:r>
              <a:rPr lang="en-US" dirty="0" err="1"/>
              <a:t>comportements</a:t>
            </a:r>
            <a:r>
              <a:rPr lang="en-US" dirty="0"/>
              <a:t> </a:t>
            </a:r>
            <a:r>
              <a:rPr lang="en-US" dirty="0" err="1"/>
              <a:t>naturels</a:t>
            </a:r>
            <a:r>
              <a:rPr lang="en-US" dirty="0"/>
              <a:t> ne </a:t>
            </a:r>
            <a:r>
              <a:rPr lang="en-US" dirty="0" err="1"/>
              <a:t>donnent</a:t>
            </a:r>
            <a:r>
              <a:rPr lang="en-US" dirty="0"/>
              <a:t> pas lieu à des </a:t>
            </a:r>
            <a:r>
              <a:rPr lang="en-US" dirty="0" err="1"/>
              <a:t>expériences</a:t>
            </a:r>
            <a:r>
              <a:rPr lang="en-US" dirty="0"/>
              <a:t> n</a:t>
            </a:r>
          </a:p>
        </p:txBody>
      </p:sp>
    </p:spTree>
    <p:extLst>
      <p:ext uri="{BB962C8B-B14F-4D97-AF65-F5344CB8AC3E}">
        <p14:creationId xmlns:p14="http://schemas.microsoft.com/office/powerpoint/2010/main" val="27155135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894A-83CF-CC51-9AFE-CA562B7E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3660056" cy="1325373"/>
          </a:xfrm>
        </p:spPr>
        <p:txBody>
          <a:bodyPr anchor="b">
            <a:normAutofit fontScale="90000"/>
          </a:bodyPr>
          <a:lstStyle/>
          <a:p>
            <a:r>
              <a:rPr lang="en-US" sz="2800" dirty="0" err="1">
                <a:solidFill>
                  <a:srgbClr val="262626"/>
                </a:solidFill>
              </a:rPr>
              <a:t>Enquête</a:t>
            </a:r>
            <a:r>
              <a:rPr lang="en-US" sz="2800" dirty="0">
                <a:solidFill>
                  <a:srgbClr val="262626"/>
                </a:solidFill>
              </a:rPr>
              <a:t> sur les concerts </a:t>
            </a:r>
            <a:r>
              <a:rPr lang="en-US" sz="2800" dirty="0" err="1">
                <a:solidFill>
                  <a:srgbClr val="262626"/>
                </a:solidFill>
              </a:rPr>
              <a:t>d'inclusivité</a:t>
            </a:r>
            <a:r>
              <a:rPr lang="en-US" sz="2800" dirty="0">
                <a:solidFill>
                  <a:srgbClr val="262626"/>
                </a:solidFill>
              </a:rPr>
              <a:t> et de bien-</a:t>
            </a:r>
            <a:r>
              <a:rPr lang="en-US" sz="2800" dirty="0" err="1">
                <a:solidFill>
                  <a:srgbClr val="262626"/>
                </a:solidFill>
              </a:rPr>
              <a:t>être</a:t>
            </a:r>
            <a:r>
              <a:rPr lang="en-US" sz="2800" dirty="0">
                <a:solidFill>
                  <a:srgbClr val="262626"/>
                </a:solidFill>
              </a:rPr>
              <a:t> </a:t>
            </a:r>
          </a:p>
        </p:txBody>
      </p:sp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10FDE402-5D3E-5673-95F4-A7FBA4C00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835" y="2493774"/>
            <a:ext cx="4644622" cy="3382094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sz="2200" dirty="0">
                <a:solidFill>
                  <a:srgbClr val="262626"/>
                </a:solidFill>
              </a:rPr>
              <a:t>La </a:t>
            </a:r>
            <a:r>
              <a:rPr lang="en-US" sz="2200" dirty="0" err="1">
                <a:solidFill>
                  <a:srgbClr val="262626"/>
                </a:solidFill>
              </a:rPr>
              <a:t>programmation</a:t>
            </a:r>
            <a:r>
              <a:rPr lang="en-US" sz="2200" dirty="0">
                <a:solidFill>
                  <a:srgbClr val="262626"/>
                </a:solidFill>
              </a:rPr>
              <a:t> adaptive </a:t>
            </a:r>
            <a:r>
              <a:rPr lang="en-US" sz="2200" dirty="0" err="1">
                <a:solidFill>
                  <a:srgbClr val="262626"/>
                </a:solidFill>
              </a:rPr>
              <a:t>contribue</a:t>
            </a:r>
            <a:r>
              <a:rPr lang="en-US" sz="2200" dirty="0">
                <a:solidFill>
                  <a:srgbClr val="262626"/>
                </a:solidFill>
              </a:rPr>
              <a:t> au bien-</a:t>
            </a:r>
            <a:r>
              <a:rPr lang="en-US" sz="2200" dirty="0" err="1">
                <a:solidFill>
                  <a:srgbClr val="262626"/>
                </a:solidFill>
              </a:rPr>
              <a:t>être</a:t>
            </a:r>
            <a:r>
              <a:rPr lang="en-US" sz="2200" dirty="0">
                <a:solidFill>
                  <a:srgbClr val="262626"/>
                </a:solidFill>
              </a:rPr>
              <a:t> familial.</a:t>
            </a:r>
          </a:p>
          <a:p>
            <a:pPr>
              <a:buClrTx/>
            </a:pPr>
            <a:r>
              <a:rPr lang="en-US" sz="2200" dirty="0">
                <a:solidFill>
                  <a:srgbClr val="262626"/>
                </a:solidFill>
              </a:rPr>
              <a:t>La </a:t>
            </a:r>
            <a:r>
              <a:rPr lang="en-US" sz="2200" dirty="0" err="1">
                <a:solidFill>
                  <a:srgbClr val="262626"/>
                </a:solidFill>
              </a:rPr>
              <a:t>programmation</a:t>
            </a:r>
            <a:r>
              <a:rPr lang="en-US" sz="2200" dirty="0">
                <a:solidFill>
                  <a:srgbClr val="262626"/>
                </a:solidFill>
              </a:rPr>
              <a:t> adaptive </a:t>
            </a:r>
            <a:r>
              <a:rPr lang="en-US" sz="2200" dirty="0" err="1">
                <a:solidFill>
                  <a:srgbClr val="262626"/>
                </a:solidFill>
              </a:rPr>
              <a:t>crée</a:t>
            </a:r>
            <a:r>
              <a:rPr lang="en-US" sz="2200" dirty="0">
                <a:solidFill>
                  <a:srgbClr val="262626"/>
                </a:solidFill>
              </a:rPr>
              <a:t> un </a:t>
            </a:r>
            <a:r>
              <a:rPr lang="en-US" sz="2200" dirty="0" err="1">
                <a:solidFill>
                  <a:srgbClr val="262626"/>
                </a:solidFill>
              </a:rPr>
              <a:t>environnement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inclusif</a:t>
            </a:r>
            <a:r>
              <a:rPr lang="en-US" sz="2200" dirty="0">
                <a:solidFill>
                  <a:srgbClr val="262626"/>
                </a:solidFill>
              </a:rPr>
              <a:t>.</a:t>
            </a:r>
          </a:p>
          <a:p>
            <a:pPr>
              <a:buClrTx/>
            </a:pPr>
            <a:r>
              <a:rPr lang="en-US" sz="2200" dirty="0">
                <a:solidFill>
                  <a:srgbClr val="262626"/>
                </a:solidFill>
              </a:rPr>
              <a:t>Désir d'un </a:t>
            </a:r>
            <a:r>
              <a:rPr lang="en-US" sz="2200" dirty="0" err="1">
                <a:solidFill>
                  <a:srgbClr val="262626"/>
                </a:solidFill>
              </a:rPr>
              <a:t>accès</a:t>
            </a:r>
            <a:r>
              <a:rPr lang="en-US" sz="2200" dirty="0">
                <a:solidFill>
                  <a:srgbClr val="262626"/>
                </a:solidFill>
              </a:rPr>
              <a:t> à la </a:t>
            </a:r>
            <a:r>
              <a:rPr lang="en-US" sz="2200" dirty="0" err="1">
                <a:solidFill>
                  <a:srgbClr val="262626"/>
                </a:solidFill>
              </a:rPr>
              <a:t>fois</a:t>
            </a:r>
            <a:r>
              <a:rPr lang="en-US" sz="2200" dirty="0">
                <a:solidFill>
                  <a:srgbClr val="262626"/>
                </a:solidFill>
              </a:rPr>
              <a:t> aux performances </a:t>
            </a:r>
            <a:r>
              <a:rPr lang="en-US" sz="2200" dirty="0" err="1">
                <a:solidFill>
                  <a:srgbClr val="262626"/>
                </a:solidFill>
              </a:rPr>
              <a:t>adaptatives</a:t>
            </a:r>
            <a:r>
              <a:rPr lang="en-US" sz="2200" dirty="0">
                <a:solidFill>
                  <a:srgbClr val="262626"/>
                </a:solidFill>
              </a:rPr>
              <a:t> et </a:t>
            </a:r>
            <a:r>
              <a:rPr lang="en-US" sz="2200" dirty="0" err="1">
                <a:solidFill>
                  <a:srgbClr val="262626"/>
                </a:solidFill>
              </a:rPr>
              <a:t>traditionnelles</a:t>
            </a:r>
            <a:r>
              <a:rPr lang="en-US" sz="2200" dirty="0">
                <a:solidFill>
                  <a:srgbClr val="262626"/>
                </a:solidFill>
              </a:rPr>
              <a:t>, pas </a:t>
            </a:r>
            <a:r>
              <a:rPr lang="en-US" sz="2200" dirty="0" err="1">
                <a:solidFill>
                  <a:srgbClr val="262626"/>
                </a:solidFill>
              </a:rPr>
              <a:t>uniquement</a:t>
            </a:r>
            <a:r>
              <a:rPr lang="en-US" sz="2200" dirty="0">
                <a:solidFill>
                  <a:srgbClr val="262626"/>
                </a:solidFill>
              </a:rPr>
              <a:t> aux performances </a:t>
            </a:r>
            <a:r>
              <a:rPr lang="en-US" sz="2200" dirty="0" err="1">
                <a:solidFill>
                  <a:srgbClr val="262626"/>
                </a:solidFill>
              </a:rPr>
              <a:t>adaptatives</a:t>
            </a:r>
            <a:r>
              <a:rPr lang="en-US" sz="2200" dirty="0">
                <a:solidFill>
                  <a:srgbClr val="262626"/>
                </a:solidFill>
              </a:rPr>
              <a:t>.</a:t>
            </a:r>
          </a:p>
        </p:txBody>
      </p:sp>
      <p:pic>
        <p:nvPicPr>
          <p:cNvPr id="6" name="Content Placeholder 5" descr="Close-up of plant leaves">
            <a:extLst>
              <a:ext uri="{FF2B5EF4-FFF2-40B4-BE49-F238E27FC236}">
                <a16:creationId xmlns:a16="http://schemas.microsoft.com/office/drawing/2014/main" id="{8F37DC8B-8DE7-22D8-A100-F9032016F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457" y="1631610"/>
            <a:ext cx="5469466" cy="365086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83730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00ED58B-CEC5-4786-807F-E4D0A90B90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2727E8B-B76E-44AE-BA84-72E67FFFF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4D4A5E-A361-484B-BA87-71470F0CEB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B2E45B-3291-4196-85CD-8C21E2674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845E1EB-926E-47C1-8FEA-136188263C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334D75-621B-40C8-8B6E-F7444F8C0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3DB930C3-A535-4C0B-8758-1F731FDB3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D6E40B6-6B9F-47E5-B569-3DCED742C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099F145-4394-4DF5-924A-A881CBBEF5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ABD7944-0DDE-42BF-BC88-D30458845B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337A0EC-D6DD-417D-BEE9-FA4E1167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9524EECF-2D49-48DB-8728-DC15DB1F01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39F4988-4775-0600-B90A-DC26C7CD1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1623" y="1041401"/>
            <a:ext cx="5544992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CA" dirty="0"/>
              <a:t>En </a:t>
            </a:r>
            <a:r>
              <a:rPr lang="en-CA" dirty="0" err="1"/>
              <a:t>ligne</a:t>
            </a:r>
            <a:r>
              <a:rPr lang="en-CA" dirty="0"/>
              <a:t> vs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personne</a:t>
            </a:r>
            <a:r>
              <a:rPr lang="en-CA" dirty="0"/>
              <a:t> </a:t>
            </a:r>
            <a:endParaRPr lang="en-US" kern="1200" cap="none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312136-3A22-3149-55F0-7399E778D8A8}"/>
              </a:ext>
            </a:extLst>
          </p:cNvPr>
          <p:cNvSpPr txBox="1"/>
          <p:nvPr/>
        </p:nvSpPr>
        <p:spPr>
          <a:xfrm>
            <a:off x="1081623" y="3657597"/>
            <a:ext cx="5544992" cy="2079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À </a:t>
            </a:r>
            <a:r>
              <a:rPr lang="en-CA" sz="22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quels</a:t>
            </a: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types de </a:t>
            </a:r>
            <a:r>
              <a:rPr lang="en-CA" sz="22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différences</a:t>
            </a: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pouvez-vous</a:t>
            </a: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penser</a:t>
            </a: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avec le </a:t>
            </a:r>
            <a:r>
              <a:rPr lang="en-CA" sz="22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modèle</a:t>
            </a: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ici</a:t>
            </a:r>
            <a:r>
              <a:rPr lang="en-CA" sz="22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?</a:t>
            </a:r>
            <a:r>
              <a:rPr lang="en-CA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C7F9F3D-0703-4179-8660-23DDFB3188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39519" y="3522131"/>
            <a:ext cx="5029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40C82EA8-9EEE-4AA1-A5C4-C9CB21652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05596" y="1092199"/>
            <a:ext cx="4174039" cy="4644572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5" name="Picture 4" descr="Woman attending virtual therapy">
            <a:extLst>
              <a:ext uri="{FF2B5EF4-FFF2-40B4-BE49-F238E27FC236}">
                <a16:creationId xmlns:a16="http://schemas.microsoft.com/office/drawing/2014/main" id="{B97C82C5-2441-B86E-A425-9A0146ACA08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197"/>
          <a:stretch/>
        </p:blipFill>
        <p:spPr>
          <a:xfrm>
            <a:off x="7066464" y="1251280"/>
            <a:ext cx="3845604" cy="2510546"/>
          </a:xfrm>
          <a:prstGeom prst="rect">
            <a:avLst/>
          </a:prstGeom>
        </p:spPr>
      </p:pic>
      <p:pic>
        <p:nvPicPr>
          <p:cNvPr id="19" name="Picture 18" descr="Mother and daughters dancing">
            <a:extLst>
              <a:ext uri="{FF2B5EF4-FFF2-40B4-BE49-F238E27FC236}">
                <a16:creationId xmlns:a16="http://schemas.microsoft.com/office/drawing/2014/main" id="{0F11F1BF-4119-D364-0A50-B7F1367F3F6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487" r="7374" b="-8"/>
          <a:stretch/>
        </p:blipFill>
        <p:spPr>
          <a:xfrm>
            <a:off x="7066465" y="3920908"/>
            <a:ext cx="1842368" cy="1654104"/>
          </a:xfrm>
          <a:prstGeom prst="rect">
            <a:avLst/>
          </a:prstGeom>
        </p:spPr>
      </p:pic>
      <p:pic>
        <p:nvPicPr>
          <p:cNvPr id="7" name="Picture 6" descr="Child wearing suit">
            <a:extLst>
              <a:ext uri="{FF2B5EF4-FFF2-40B4-BE49-F238E27FC236}">
                <a16:creationId xmlns:a16="http://schemas.microsoft.com/office/drawing/2014/main" id="{55CB70F1-F47C-8D7B-0402-472ED341C8D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5371" b="-2"/>
          <a:stretch/>
        </p:blipFill>
        <p:spPr>
          <a:xfrm>
            <a:off x="9069699" y="3920906"/>
            <a:ext cx="1849312" cy="165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6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740A9-1AD7-9406-232C-85CF6398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 </a:t>
            </a:r>
            <a:r>
              <a:rPr lang="en-US" dirty="0" err="1"/>
              <a:t>ligne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F6B69-FE55-48C1-16A4-AF0379D97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56892"/>
            <a:ext cx="5162549" cy="3318936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Coût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faible</a:t>
            </a:r>
            <a:endParaRPr lang="en-CA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>
              <a:buClrTx/>
            </a:pP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Accès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facile pour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certains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par rapport à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sortir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de chez soi</a:t>
            </a:r>
          </a:p>
          <a:p>
            <a:pPr>
              <a:buClrTx/>
            </a:pP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Peut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ne pas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combattre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l'isolement</a:t>
            </a:r>
            <a:endParaRPr lang="en-CA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>
              <a:buClrTx/>
            </a:pP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Préparer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les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tuteurs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sur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l'utilisation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de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l'espace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et des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outils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utiles</a:t>
            </a:r>
            <a:br>
              <a:rPr lang="en-CA" dirty="0"/>
            </a:br>
            <a:endParaRPr lang="en-CA" sz="2000" dirty="0">
              <a:effectLst/>
              <a:ea typeface="Aptos" panose="020B00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3E6B5A-B576-9F5D-355D-1F8BD956E786}"/>
              </a:ext>
            </a:extLst>
          </p:cNvPr>
          <p:cNvSpPr txBox="1">
            <a:spLocks/>
          </p:cNvSpPr>
          <p:nvPr/>
        </p:nvSpPr>
        <p:spPr>
          <a:xfrm>
            <a:off x="6781687" y="3214092"/>
            <a:ext cx="4800598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Streaming vs Zoom</a:t>
            </a:r>
          </a:p>
          <a:p>
            <a:pPr>
              <a:buClrTx/>
            </a:pP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PDFs pour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une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utilisation à domicile</a:t>
            </a:r>
          </a:p>
          <a:p>
            <a:pPr>
              <a:buClrTx/>
            </a:pP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Travail </a:t>
            </a:r>
            <a:r>
              <a:rPr lang="en-CA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supplémentaire</a:t>
            </a:r>
            <a:r>
              <a:rPr lang="en-CA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des artistes</a:t>
            </a:r>
            <a:endParaRPr lang="en-CA" sz="2000" dirty="0">
              <a:latin typeface="Arial" panose="020B0604020202020204" pitchFamily="34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1023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CA70E-B885-EB81-02D7-74B94377D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Activité</a:t>
            </a:r>
            <a:r>
              <a:rPr lang="en-US" dirty="0"/>
              <a:t> – </a:t>
            </a:r>
            <a:r>
              <a:rPr lang="en-US" dirty="0" err="1"/>
              <a:t>ici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à la </a:t>
            </a:r>
            <a:r>
              <a:rPr lang="en-US" dirty="0" err="1"/>
              <a:t>maison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1FD5B-162B-2140-0755-0AABBD82E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729211"/>
            <a:ext cx="9601196" cy="3318936"/>
          </a:xfrm>
        </p:spPr>
        <p:txBody>
          <a:bodyPr>
            <a:normAutofit/>
          </a:bodyPr>
          <a:lstStyle/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En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réfléchissant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aux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définitions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discutées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concernant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l'inclusivité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et/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ou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l'accessibilité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quelles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initiatives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considérez-vous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comme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un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exemple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d'inclusivité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et/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ou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d'accessibilité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dans les arts de la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scène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?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Publiez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un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exemple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de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l'esprit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d'inclusivité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/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accessibilité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dans les arts, avec la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possibilité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d'utiliser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des images, des supports audio/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visuels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et/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ou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du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texte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dans le forum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en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ligne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pour la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classe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.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Fournissez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une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explication de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pourquoi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vous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avez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choisi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que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vous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avez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publié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(minimum 500 mots) et comment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cela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reflète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les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idées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discutées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en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classe</a:t>
            </a:r>
            <a:r>
              <a:rPr lang="en-CA" sz="2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38410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C878D9A-77BE-4701-AE3D-EEFC53CD5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643BE08-0ED1-4B73-AC6D-B7E26A59C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6B2094-7FC0-45FC-BFED-3CB88CEE6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04935A-3BAE-7BA3-3B4A-2E2E87BEC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668" y="954756"/>
            <a:ext cx="3364992" cy="494600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Récapitulatif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7A4B640-BB7F-4272-A710-068DBA9F9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30000">
                <a:schemeClr val="bg1"/>
              </a:gs>
              <a:gs pos="61000">
                <a:schemeClr val="bg2">
                  <a:lumMod val="20000"/>
                  <a:lumOff val="80000"/>
                </a:schemeClr>
              </a:gs>
              <a:gs pos="97000">
                <a:schemeClr val="bg2">
                  <a:lumMod val="70000"/>
                  <a:lumOff val="3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508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C2F98-879D-9D01-9F99-976F902BF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934" y="469900"/>
            <a:ext cx="5953630" cy="5405968"/>
          </a:xfrm>
        </p:spPr>
        <p:txBody>
          <a:bodyPr anchor="ctr">
            <a:normAutofit/>
          </a:bodyPr>
          <a:lstStyle/>
          <a:p>
            <a:pPr marL="342900" lvl="0" indent="-342900"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b="1" dirty="0" err="1">
                <a:effectLst/>
                <a:ea typeface="Times New Roman" panose="02020603050405020304" pitchFamily="18" charset="0"/>
              </a:rPr>
              <a:t>L’accessibilité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supprime</a:t>
            </a:r>
            <a:r>
              <a:rPr lang="en-CA" b="1" dirty="0">
                <a:effectLst/>
                <a:ea typeface="Times New Roman" panose="02020603050405020304" pitchFamily="18" charset="0"/>
              </a:rPr>
              <a:t> les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barrières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pour les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personnes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handicapées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afin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d’assurer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l’accès</a:t>
            </a:r>
            <a:r>
              <a:rPr lang="en-CA" b="1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b="1" dirty="0" err="1">
                <a:effectLst/>
                <a:ea typeface="Times New Roman" panose="02020603050405020304" pitchFamily="18" charset="0"/>
              </a:rPr>
              <a:t>L’inclusivité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crée</a:t>
            </a:r>
            <a:r>
              <a:rPr lang="en-CA" b="1" dirty="0">
                <a:effectLst/>
                <a:ea typeface="Times New Roman" panose="02020603050405020304" pitchFamily="18" charset="0"/>
              </a:rPr>
              <a:t> un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environnement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où</a:t>
            </a:r>
            <a:r>
              <a:rPr lang="en-CA" b="1" dirty="0">
                <a:effectLst/>
                <a:ea typeface="Times New Roman" panose="02020603050405020304" pitchFamily="18" charset="0"/>
              </a:rPr>
              <a:t> chacun se sent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bienvenu</a:t>
            </a:r>
            <a:r>
              <a:rPr lang="en-CA" b="1" dirty="0">
                <a:effectLst/>
                <a:ea typeface="Times New Roman" panose="02020603050405020304" pitchFamily="18" charset="0"/>
              </a:rPr>
              <a:t> et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valorisé</a:t>
            </a:r>
            <a:r>
              <a:rPr lang="en-CA" b="1" dirty="0">
                <a:effectLst/>
                <a:ea typeface="Times New Roman" panose="02020603050405020304" pitchFamily="18" charset="0"/>
              </a:rPr>
              <a:t>,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en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embrassant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diverses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identités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et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expériences</a:t>
            </a:r>
            <a:r>
              <a:rPr lang="en-CA" b="1" dirty="0">
                <a:effectLst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buClrTx/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b="1" dirty="0">
                <a:effectLst/>
                <a:ea typeface="Times New Roman" panose="02020603050405020304" pitchFamily="18" charset="0"/>
              </a:rPr>
              <a:t>IDEA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est</a:t>
            </a:r>
            <a:r>
              <a:rPr lang="en-CA" b="1" dirty="0">
                <a:effectLst/>
                <a:ea typeface="Times New Roman" panose="02020603050405020304" pitchFamily="18" charset="0"/>
              </a:rPr>
              <a:t> un cadre plus large qui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intègre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l’inclusion</a:t>
            </a:r>
            <a:r>
              <a:rPr lang="en-CA" b="1" dirty="0">
                <a:effectLst/>
                <a:ea typeface="Times New Roman" panose="02020603050405020304" pitchFamily="18" charset="0"/>
              </a:rPr>
              <a:t>, la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diversité</a:t>
            </a:r>
            <a:r>
              <a:rPr lang="en-CA" b="1" dirty="0">
                <a:effectLst/>
                <a:ea typeface="Times New Roman" panose="02020603050405020304" pitchFamily="18" charset="0"/>
              </a:rPr>
              <a:t>,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l’équité</a:t>
            </a:r>
            <a:r>
              <a:rPr lang="en-CA" b="1" dirty="0">
                <a:effectLst/>
                <a:ea typeface="Times New Roman" panose="02020603050405020304" pitchFamily="18" charset="0"/>
              </a:rPr>
              <a:t> et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l’accessibilité</a:t>
            </a:r>
            <a:r>
              <a:rPr lang="en-CA" b="1" dirty="0">
                <a:effectLst/>
                <a:ea typeface="Times New Roman" panose="02020603050405020304" pitchFamily="18" charset="0"/>
              </a:rPr>
              <a:t> pour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promouvoir</a:t>
            </a:r>
            <a:r>
              <a:rPr lang="en-CA" b="1" dirty="0">
                <a:effectLst/>
                <a:ea typeface="Times New Roman" panose="02020603050405020304" pitchFamily="18" charset="0"/>
              </a:rPr>
              <a:t> des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changements</a:t>
            </a:r>
            <a:r>
              <a:rPr lang="en-CA" b="1" dirty="0">
                <a:effectLst/>
                <a:ea typeface="Times New Roman" panose="02020603050405020304" pitchFamily="18" charset="0"/>
              </a:rPr>
              <a:t> </a:t>
            </a:r>
            <a:r>
              <a:rPr lang="en-CA" b="1" dirty="0" err="1">
                <a:effectLst/>
                <a:ea typeface="Times New Roman" panose="02020603050405020304" pitchFamily="18" charset="0"/>
              </a:rPr>
              <a:t>systémiques</a:t>
            </a:r>
            <a:r>
              <a:rPr lang="en-CA" b="1" dirty="0">
                <a:effectLst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97883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94B41-A455-7249-6DB8-382973AAD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Questions de </a:t>
            </a:r>
            <a:r>
              <a:rPr lang="en-US" dirty="0" err="1">
                <a:solidFill>
                  <a:srgbClr val="262626"/>
                </a:solidFill>
              </a:rPr>
              <a:t>réflexion</a:t>
            </a:r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FA82F-9A51-F5FF-AFE8-5BEEBAD5D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123" y="2597058"/>
            <a:ext cx="7673011" cy="3318936"/>
          </a:xfrm>
        </p:spPr>
        <p:txBody>
          <a:bodyPr>
            <a:noAutofit/>
          </a:bodyPr>
          <a:lstStyle/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quelles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manières les artistes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peuvent-ils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aider à faire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avancer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les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normes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générales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d’inclusivité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et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d’accessibilité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 la société ?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Prendre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compte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l’accessibilité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et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l’inclusivité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dans la planification et la pratique change-t-il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performances (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artistiquement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autrement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) ?</a:t>
            </a:r>
          </a:p>
          <a:p>
            <a:pPr marL="342900" lvl="0" indent="-342900"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Pensez-vous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que la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communauté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des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personnes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handicapées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et les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personnes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neurodivergentes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sont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prises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en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compte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dans les pratiques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quotidiennes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par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l’individu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moyen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? Si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ce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n’est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pas le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cas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comment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pourrions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-nous changer </a:t>
            </a:r>
            <a:r>
              <a:rPr lang="en-CA" sz="20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cela</a:t>
            </a:r>
            <a:r>
              <a:rPr lang="en-CA" sz="2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?</a:t>
            </a:r>
          </a:p>
        </p:txBody>
      </p:sp>
      <p:pic>
        <p:nvPicPr>
          <p:cNvPr id="7" name="Graphic 6" descr="Thought bubble">
            <a:extLst>
              <a:ext uri="{FF2B5EF4-FFF2-40B4-BE49-F238E27FC236}">
                <a16:creationId xmlns:a16="http://schemas.microsoft.com/office/drawing/2014/main" id="{284F6CA1-AD02-5DA1-DBB2-65EBF4E22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90134" y="2840476"/>
            <a:ext cx="2244450" cy="224445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9807416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5F01BD1-E3CB-4562-A77C-00A3ED246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2030E9-8BC2-4840-8C6B-991B68C51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51493CA-1EAE-4C5B-9C46-8437DD51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B01891-F01D-4D0D-A631-E29F0EA8E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B1DE3F-E4E6-4E5E-9213-CB6C7AA92C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AFE6BB3-9290-46EA-8067-AA9277C70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2EEC6BC-7CEA-FDBC-A6C3-93F844516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Devoir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325209-1BB3-4A1C-97C2-17DCDC165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Desk outline">
            <a:extLst>
              <a:ext uri="{FF2B5EF4-FFF2-40B4-BE49-F238E27FC236}">
                <a16:creationId xmlns:a16="http://schemas.microsoft.com/office/drawing/2014/main" id="{2C868653-BF58-C81E-D78E-B31AC1E034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12683" y="2122701"/>
            <a:ext cx="2433793" cy="243379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3EE5F5-AF73-46E3-90B6-27EEFDAC3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9B8E2-B3D5-045E-56F1-5B8572CC3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990" y="2556932"/>
            <a:ext cx="6794610" cy="3318936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dirty="0">
                <a:solidFill>
                  <a:srgbClr val="262626"/>
                </a:solidFill>
              </a:rPr>
              <a:t>Il y aura un </a:t>
            </a:r>
            <a:r>
              <a:rPr lang="en-US" dirty="0" err="1">
                <a:solidFill>
                  <a:srgbClr val="262626"/>
                </a:solidFill>
              </a:rPr>
              <a:t>espace</a:t>
            </a:r>
            <a:r>
              <a:rPr lang="en-US" dirty="0">
                <a:solidFill>
                  <a:srgbClr val="262626"/>
                </a:solidFill>
              </a:rPr>
              <a:t> pour </a:t>
            </a:r>
            <a:r>
              <a:rPr lang="en-US" dirty="0" err="1">
                <a:solidFill>
                  <a:srgbClr val="262626"/>
                </a:solidFill>
              </a:rPr>
              <a:t>écrire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votre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réflexion</a:t>
            </a:r>
            <a:r>
              <a:rPr lang="en-US" dirty="0">
                <a:solidFill>
                  <a:srgbClr val="262626"/>
                </a:solidFill>
              </a:rPr>
              <a:t> dans un forum de discussion/sous </a:t>
            </a:r>
            <a:r>
              <a:rPr lang="en-US" dirty="0" err="1">
                <a:solidFill>
                  <a:srgbClr val="262626"/>
                </a:solidFill>
              </a:rPr>
              <a:t>forme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d’expérience</a:t>
            </a:r>
            <a:r>
              <a:rPr lang="en-US" dirty="0">
                <a:solidFill>
                  <a:srgbClr val="262626"/>
                </a:solidFill>
              </a:rPr>
              <a:t> que </a:t>
            </a:r>
            <a:r>
              <a:rPr lang="en-US" dirty="0" err="1">
                <a:solidFill>
                  <a:srgbClr val="262626"/>
                </a:solidFill>
              </a:rPr>
              <a:t>vous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avez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vécue</a:t>
            </a:r>
            <a:r>
              <a:rPr lang="en-US" dirty="0">
                <a:solidFill>
                  <a:srgbClr val="262626"/>
                </a:solidFill>
              </a:rPr>
              <a:t> qui </a:t>
            </a:r>
            <a:r>
              <a:rPr lang="en-US" dirty="0" err="1">
                <a:solidFill>
                  <a:srgbClr val="262626"/>
                </a:solidFill>
              </a:rPr>
              <a:t>vous</a:t>
            </a:r>
            <a:r>
              <a:rPr lang="en-US" dirty="0">
                <a:solidFill>
                  <a:srgbClr val="262626"/>
                </a:solidFill>
              </a:rPr>
              <a:t> a fait </a:t>
            </a:r>
            <a:r>
              <a:rPr lang="en-US" dirty="0" err="1">
                <a:solidFill>
                  <a:srgbClr val="262626"/>
                </a:solidFill>
              </a:rPr>
              <a:t>réfléchir</a:t>
            </a:r>
            <a:r>
              <a:rPr lang="en-US" dirty="0">
                <a:solidFill>
                  <a:srgbClr val="262626"/>
                </a:solidFill>
              </a:rPr>
              <a:t> à </a:t>
            </a:r>
            <a:r>
              <a:rPr lang="en-US" dirty="0" err="1">
                <a:solidFill>
                  <a:srgbClr val="262626"/>
                </a:solidFill>
              </a:rPr>
              <a:t>l’accessibilité</a:t>
            </a:r>
            <a:r>
              <a:rPr lang="en-US" dirty="0">
                <a:solidFill>
                  <a:srgbClr val="262626"/>
                </a:solidFill>
              </a:rPr>
              <a:t> et à </a:t>
            </a:r>
            <a:r>
              <a:rPr lang="en-US" dirty="0" err="1">
                <a:solidFill>
                  <a:srgbClr val="262626"/>
                </a:solidFill>
              </a:rPr>
              <a:t>l’inclusivité</a:t>
            </a:r>
            <a:r>
              <a:rPr lang="en-US" dirty="0">
                <a:solidFill>
                  <a:srgbClr val="262626"/>
                </a:solidFill>
              </a:rPr>
              <a:t> au </a:t>
            </a:r>
            <a:r>
              <a:rPr lang="en-US" dirty="0" err="1">
                <a:solidFill>
                  <a:srgbClr val="262626"/>
                </a:solidFill>
              </a:rPr>
              <a:t>moins</a:t>
            </a:r>
            <a:r>
              <a:rPr lang="en-US" dirty="0">
                <a:solidFill>
                  <a:srgbClr val="262626"/>
                </a:solidFill>
              </a:rPr>
              <a:t> 48 </a:t>
            </a:r>
            <a:r>
              <a:rPr lang="en-US" dirty="0" err="1">
                <a:solidFill>
                  <a:srgbClr val="262626"/>
                </a:solidFill>
              </a:rPr>
              <a:t>heures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avant</a:t>
            </a:r>
            <a:r>
              <a:rPr lang="en-US" dirty="0">
                <a:solidFill>
                  <a:srgbClr val="262626"/>
                </a:solidFill>
              </a:rPr>
              <a:t> le prochain </a:t>
            </a:r>
            <a:r>
              <a:rPr lang="en-US" dirty="0" err="1">
                <a:solidFill>
                  <a:srgbClr val="262626"/>
                </a:solidFill>
              </a:rPr>
              <a:t>cours</a:t>
            </a:r>
            <a:r>
              <a:rPr lang="en-US" dirty="0">
                <a:solidFill>
                  <a:srgbClr val="262626"/>
                </a:solidFill>
              </a:rPr>
              <a:t>. </a:t>
            </a:r>
          </a:p>
          <a:p>
            <a:pPr marL="0" indent="0">
              <a:buClrTx/>
              <a:buNone/>
            </a:pPr>
            <a:endParaRPr lang="en-US" dirty="0">
              <a:solidFill>
                <a:srgbClr val="262626"/>
              </a:solidFill>
            </a:endParaRPr>
          </a:p>
          <a:p>
            <a:pPr marL="0" indent="0">
              <a:buClrTx/>
              <a:buNone/>
            </a:pPr>
            <a:r>
              <a:rPr lang="en-US" dirty="0" err="1">
                <a:solidFill>
                  <a:srgbClr val="262626"/>
                </a:solidFill>
              </a:rPr>
              <a:t>Suivi</a:t>
            </a:r>
            <a:r>
              <a:rPr lang="en-US" dirty="0">
                <a:solidFill>
                  <a:srgbClr val="262626"/>
                </a:solidFill>
              </a:rPr>
              <a:t> : </a:t>
            </a:r>
            <a:r>
              <a:rPr lang="en-US" dirty="0" err="1">
                <a:solidFill>
                  <a:srgbClr val="262626"/>
                </a:solidFill>
              </a:rPr>
              <a:t>répondez</a:t>
            </a:r>
            <a:r>
              <a:rPr lang="en-US" dirty="0">
                <a:solidFill>
                  <a:srgbClr val="262626"/>
                </a:solidFill>
              </a:rPr>
              <a:t> à au </a:t>
            </a:r>
            <a:r>
              <a:rPr lang="en-US" dirty="0" err="1">
                <a:solidFill>
                  <a:srgbClr val="262626"/>
                </a:solidFill>
              </a:rPr>
              <a:t>moins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une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autre</a:t>
            </a:r>
            <a:r>
              <a:rPr lang="en-US" dirty="0">
                <a:solidFill>
                  <a:srgbClr val="262626"/>
                </a:solidFill>
              </a:rPr>
              <a:t> publication </a:t>
            </a:r>
            <a:r>
              <a:rPr lang="en-US" dirty="0" err="1">
                <a:solidFill>
                  <a:srgbClr val="262626"/>
                </a:solidFill>
              </a:rPr>
              <a:t>d’étudiant</a:t>
            </a:r>
            <a:r>
              <a:rPr lang="en-US" dirty="0">
                <a:solidFill>
                  <a:srgbClr val="262626"/>
                </a:solidFill>
              </a:rPr>
              <a:t> </a:t>
            </a:r>
            <a:r>
              <a:rPr lang="en-US" dirty="0" err="1">
                <a:solidFill>
                  <a:srgbClr val="262626"/>
                </a:solidFill>
              </a:rPr>
              <a:t>avant</a:t>
            </a:r>
            <a:r>
              <a:rPr lang="en-US" dirty="0">
                <a:solidFill>
                  <a:srgbClr val="262626"/>
                </a:solidFill>
              </a:rPr>
              <a:t> le </a:t>
            </a:r>
            <a:r>
              <a:rPr lang="en-US" dirty="0" err="1">
                <a:solidFill>
                  <a:srgbClr val="262626"/>
                </a:solidFill>
              </a:rPr>
              <a:t>cours</a:t>
            </a:r>
            <a:r>
              <a:rPr lang="en-US" dirty="0">
                <a:solidFill>
                  <a:srgbClr val="262626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69826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DEA40-946E-3C4F-AA35-06B00C845DE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36971" y="291999"/>
            <a:ext cx="9601200" cy="1303337"/>
          </a:xfrm>
        </p:spPr>
        <p:txBody>
          <a:bodyPr/>
          <a:lstStyle/>
          <a:p>
            <a:r>
              <a:rPr lang="en-US" dirty="0" err="1"/>
              <a:t>Bibliographie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3AD03-6A5B-2946-AB3E-13A67DA3DD2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5515" y="1685311"/>
            <a:ext cx="10680969" cy="488069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A" dirty="0" err="1"/>
              <a:t>Ansdell</a:t>
            </a:r>
            <a:r>
              <a:rPr lang="en-CA" dirty="0"/>
              <a:t>, Gary. “Being Who You Aren’t; Doing What You Can’t: Community Music Therapy &amp; The Paradoxes of Performance.” </a:t>
            </a:r>
            <a:r>
              <a:rPr lang="en-CA" i="1" dirty="0"/>
              <a:t>Voices: A World Forum for Music Therapy</a:t>
            </a:r>
            <a:r>
              <a:rPr lang="en-CA" dirty="0"/>
              <a:t> 5, no. 3 (2005). </a:t>
            </a:r>
          </a:p>
          <a:p>
            <a:pPr marL="0" indent="0">
              <a:buNone/>
            </a:pPr>
            <a:r>
              <a:rPr lang="en-CA" dirty="0"/>
              <a:t>Ayres, Jean. Improving academic scores through sensory integration. </a:t>
            </a:r>
            <a:r>
              <a:rPr lang="en-CA" i="1" dirty="0"/>
              <a:t>Journal of Learning Disabilities </a:t>
            </a:r>
            <a:r>
              <a:rPr lang="en-CA" dirty="0"/>
              <a:t>5, (1972): 338-343.</a:t>
            </a:r>
          </a:p>
          <a:p>
            <a:pPr marL="0" indent="0">
              <a:buNone/>
            </a:pPr>
            <a:r>
              <a:rPr lang="en-CA" dirty="0" err="1"/>
              <a:t>Bakan</a:t>
            </a:r>
            <a:r>
              <a:rPr lang="en-CA" dirty="0"/>
              <a:t>, Michael. “Neurodiversity and the Ethnomusicology of Autism.”</a:t>
            </a:r>
            <a:r>
              <a:rPr lang="en-CA" i="1" dirty="0"/>
              <a:t> College Music Symposium</a:t>
            </a:r>
            <a:r>
              <a:rPr lang="en-CA" dirty="0"/>
              <a:t> 54, (2014).</a:t>
            </a:r>
          </a:p>
          <a:p>
            <a:pPr marL="0" indent="0">
              <a:buNone/>
            </a:pPr>
            <a:r>
              <a:rPr lang="en-CA" dirty="0" err="1"/>
              <a:t>Captitles</a:t>
            </a:r>
            <a:r>
              <a:rPr lang="en-CA" dirty="0"/>
              <a:t>. “Guide to Accessibility in the Performing Arts.” </a:t>
            </a:r>
            <a:r>
              <a:rPr lang="en-CA" i="1" dirty="0" err="1"/>
              <a:t>Captitles</a:t>
            </a:r>
            <a:r>
              <a:rPr lang="en-CA" i="1" dirty="0"/>
              <a:t>. </a:t>
            </a:r>
            <a:r>
              <a:rPr lang="en-CA" dirty="0">
                <a:solidFill>
                  <a:schemeClr val="tx1"/>
                </a:solidFill>
              </a:rPr>
              <a:t>2024.</a:t>
            </a:r>
          </a:p>
          <a:p>
            <a:pPr marL="0" indent="0">
              <a:buNone/>
            </a:pPr>
            <a:r>
              <a:rPr lang="en-CA" dirty="0"/>
              <a:t>Fletcher-Watson, Ben. “Relaxed Performance: Audiences with Autism in Mainstream Theatre.” </a:t>
            </a:r>
            <a:r>
              <a:rPr lang="en-CA" i="1" dirty="0"/>
              <a:t>The Scottish Journal of Performance</a:t>
            </a:r>
            <a:r>
              <a:rPr lang="en-CA" dirty="0"/>
              <a:t> 2 (June, 2015): 61-89.</a:t>
            </a:r>
          </a:p>
          <a:p>
            <a:pPr marL="0" indent="0">
              <a:buNone/>
            </a:pPr>
            <a:r>
              <a:rPr lang="en-CA" dirty="0"/>
              <a:t>Fletcher-Watson, Ben and Shaun May. “Enhancing Relaxed Performance: Evaluating the Autism Arts Festival.” </a:t>
            </a:r>
            <a:r>
              <a:rPr lang="en-CA" i="1" dirty="0"/>
              <a:t>The Journal of Applied Theatre and Performance </a:t>
            </a:r>
            <a:r>
              <a:rPr lang="en-CA" dirty="0"/>
              <a:t>23, no.3</a:t>
            </a:r>
            <a:r>
              <a:rPr lang="en-CA" i="1" dirty="0"/>
              <a:t> </a:t>
            </a:r>
            <a:r>
              <a:rPr lang="en-CA" dirty="0"/>
              <a:t>(May, 2018): 406-420.</a:t>
            </a:r>
          </a:p>
          <a:p>
            <a:pPr marL="0" indent="0">
              <a:buNone/>
            </a:pPr>
            <a:r>
              <a:rPr lang="en-CA" dirty="0" err="1"/>
              <a:t>LaMarre</a:t>
            </a:r>
            <a:r>
              <a:rPr lang="en-CA" dirty="0"/>
              <a:t>, Andrea, Carla Rice, and Kayla </a:t>
            </a:r>
            <a:r>
              <a:rPr lang="en-CA" dirty="0" err="1"/>
              <a:t>Besse</a:t>
            </a:r>
            <a:r>
              <a:rPr lang="en-CA" dirty="0"/>
              <a:t>. “Relaxed performance: Exploring accessibility in the Canadian Theatre Landscape.” </a:t>
            </a:r>
            <a:r>
              <a:rPr lang="en-CA" i="1" dirty="0"/>
              <a:t>British Council and Bodies in Translation: Activist Art, Technology &amp; Access to Life</a:t>
            </a:r>
            <a:r>
              <a:rPr lang="en-CA" dirty="0"/>
              <a:t>, 2019.</a:t>
            </a:r>
          </a:p>
          <a:p>
            <a:pPr marL="0" indent="0">
              <a:buNone/>
            </a:pPr>
            <a:r>
              <a:rPr lang="en-CA" dirty="0"/>
              <a:t>LeRoux, Marlene, </a:t>
            </a:r>
            <a:r>
              <a:rPr lang="en-CA" dirty="0" err="1"/>
              <a:t>Kthard</a:t>
            </a:r>
            <a:r>
              <a:rPr lang="en-CA" dirty="0"/>
              <a:t>, Marsha, and Theresa Lorenzo. “Creating Inclusive Performing Arts practices for development of youth with disabilities: A critical ethnographic study.” </a:t>
            </a:r>
            <a:r>
              <a:rPr lang="en-CA" i="1" dirty="0"/>
              <a:t>African Journal of Disability </a:t>
            </a:r>
            <a:r>
              <a:rPr lang="en-CA" dirty="0"/>
              <a:t>10, 753: (June) 2021.</a:t>
            </a:r>
          </a:p>
          <a:p>
            <a:pPr marL="0" indent="0">
              <a:buNone/>
            </a:pPr>
            <a:r>
              <a:rPr lang="en-CA" dirty="0"/>
              <a:t>Muskett, Ashley, Sarah Radtke, Susan White and Thomas </a:t>
            </a:r>
            <a:r>
              <a:rPr lang="en-CA" dirty="0" err="1"/>
              <a:t>Ollendick</a:t>
            </a:r>
            <a:r>
              <a:rPr lang="en-CA" i="1" dirty="0"/>
              <a:t>.</a:t>
            </a:r>
            <a:r>
              <a:rPr lang="en-CA" dirty="0"/>
              <a:t> “Autism Spectrum Disorder and Specific Phobia: the Role of Sensory Sensitivity.” </a:t>
            </a:r>
            <a:r>
              <a:rPr lang="en-CA" i="1" dirty="0"/>
              <a:t>Review Journal of Autism and Development Disorders</a:t>
            </a:r>
            <a:r>
              <a:rPr lang="en-CA" dirty="0"/>
              <a:t> 6 (February 2019):</a:t>
            </a:r>
            <a:r>
              <a:rPr lang="en-CA" b="1" dirty="0"/>
              <a:t> </a:t>
            </a:r>
            <a:r>
              <a:rPr lang="en-CA" dirty="0"/>
              <a:t>289-293. </a:t>
            </a:r>
          </a:p>
        </p:txBody>
      </p:sp>
    </p:spTree>
    <p:extLst>
      <p:ext uri="{BB962C8B-B14F-4D97-AF65-F5344CB8AC3E}">
        <p14:creationId xmlns:p14="http://schemas.microsoft.com/office/powerpoint/2010/main" val="19575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40842-C6BE-5E4F-92AE-044EF61303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09408" y="350837"/>
            <a:ext cx="9601200" cy="1303337"/>
          </a:xfrm>
        </p:spPr>
        <p:txBody>
          <a:bodyPr/>
          <a:lstStyle/>
          <a:p>
            <a:r>
              <a:rPr lang="en-US" dirty="0" err="1"/>
              <a:t>Bibliographie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7E28F-ECB1-5241-A7F1-AD46375B050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81392" y="1507146"/>
            <a:ext cx="10029216" cy="500001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A" dirty="0"/>
              <a:t>Oosthuizen, </a:t>
            </a:r>
            <a:r>
              <a:rPr lang="en-CA" dirty="0" err="1"/>
              <a:t>Fouché</a:t>
            </a:r>
            <a:r>
              <a:rPr lang="en-CA" dirty="0"/>
              <a:t>. “Collaborative Work: Negotiations Between Music Therapists and Community Musicians in the Development of a South African Community Music Therapy Project.” </a:t>
            </a:r>
            <a:r>
              <a:rPr lang="en-CA" i="1" dirty="0"/>
              <a:t>Voices : A World Forum for Music Therapy</a:t>
            </a:r>
            <a:r>
              <a:rPr lang="en-CA" dirty="0"/>
              <a:t> 7, no. 3 (November 1, 2007).</a:t>
            </a:r>
          </a:p>
          <a:p>
            <a:pPr marL="0" indent="0">
              <a:buNone/>
            </a:pPr>
            <a:r>
              <a:rPr lang="en-CA" dirty="0"/>
              <a:t>Richards, Jenna, and Erin Parkes. “A Sensory-friendly adaptive concert model supported by caregiver perspectives.” </a:t>
            </a:r>
            <a:r>
              <a:rPr lang="en-CA" i="1" dirty="0"/>
              <a:t>Research Studies in Music Education, </a:t>
            </a:r>
            <a:r>
              <a:rPr lang="en-CA" dirty="0"/>
              <a:t>46, no. 2 (December 2023).</a:t>
            </a:r>
            <a:endParaRPr lang="en-CA" i="1" dirty="0"/>
          </a:p>
          <a:p>
            <a:pPr marL="0" indent="0">
              <a:buNone/>
            </a:pPr>
            <a:r>
              <a:rPr lang="en-CA" dirty="0"/>
              <a:t>Shiloh, C.J. and Blythe </a:t>
            </a:r>
            <a:r>
              <a:rPr lang="en-CA" dirty="0" err="1"/>
              <a:t>LaGasse</a:t>
            </a:r>
            <a:r>
              <a:rPr lang="en-CA" dirty="0"/>
              <a:t>. “Sensory Friendly Concerts: A Community Music Therapy Initiative to Promote Neurodiversity.” </a:t>
            </a:r>
            <a:r>
              <a:rPr lang="en-CA" i="1" dirty="0"/>
              <a:t>International Journal of Community Music</a:t>
            </a:r>
            <a:r>
              <a:rPr lang="en-CA" dirty="0"/>
              <a:t> 7, no. 1 (May, 2014): 113-128.</a:t>
            </a:r>
          </a:p>
          <a:p>
            <a:pPr marL="0" indent="0">
              <a:buNone/>
            </a:pPr>
            <a:r>
              <a:rPr lang="en-CA" dirty="0"/>
              <a:t>Silverman, Fern, and Andrea </a:t>
            </a:r>
            <a:r>
              <a:rPr lang="en-CA" dirty="0" err="1"/>
              <a:t>Carr</a:t>
            </a:r>
            <a:r>
              <a:rPr lang="en-CA" dirty="0"/>
              <a:t> Tyszka. "Supporting Participation for Children with Sensory Processing Needs and Their Families: Community-Based Action Research." </a:t>
            </a:r>
            <a:r>
              <a:rPr lang="en-CA" i="1" dirty="0"/>
              <a:t>American Journal of Occupational Therapy</a:t>
            </a:r>
            <a:r>
              <a:rPr lang="en-CA" dirty="0"/>
              <a:t> 71, no. 4 (2017): 1-9. </a:t>
            </a:r>
          </a:p>
          <a:p>
            <a:pPr marL="0" indent="0">
              <a:buNone/>
            </a:pPr>
            <a:r>
              <a:rPr lang="en-CA" dirty="0"/>
              <a:t>Stratford Festival. “Equity, Diversity, </a:t>
            </a:r>
            <a:r>
              <a:rPr lang="en-CA" dirty="0">
                <a:solidFill>
                  <a:schemeClr val="tx1"/>
                </a:solidFill>
              </a:rPr>
              <a:t>Inclusion.” </a:t>
            </a:r>
            <a:r>
              <a:rPr lang="en-CA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https://www.stratfordfestival.ca/landingpages/EDI 2025</a:t>
            </a:r>
            <a:r>
              <a:rPr lang="en-CA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r>
              <a:rPr lang="en-CA" dirty="0"/>
              <a:t>Thompson, Grace, Melissa Raine, Susan Hayward, and Hannah Kilpatrick. “Gathering Community Perspectives to Inform the Design of Autism-friendly Music-making Workshops for Wellbeing.” </a:t>
            </a:r>
            <a:r>
              <a:rPr lang="en-CA" i="1" dirty="0"/>
              <a:t>International Journal of Wellbeing</a:t>
            </a:r>
            <a:r>
              <a:rPr lang="en-CA" dirty="0"/>
              <a:t> 10, no. 5 (2020): 117-143.</a:t>
            </a:r>
          </a:p>
          <a:p>
            <a:pPr marL="0" indent="0">
              <a:buNone/>
            </a:pPr>
            <a:r>
              <a:rPr lang="en-CA" dirty="0"/>
              <a:t>Umeda, Caroline, and Tracy </a:t>
            </a:r>
            <a:r>
              <a:rPr lang="en-CA" dirty="0" err="1"/>
              <a:t>Jirikowic</a:t>
            </a:r>
            <a:r>
              <a:rPr lang="en-CA" dirty="0"/>
              <a:t>. "Cultural Arts Access for Children with Disabilities via Sensory-Friendly Theater: Parent and Organization Experiences and Impacts." </a:t>
            </a:r>
            <a:r>
              <a:rPr lang="en-CA" i="1" dirty="0"/>
              <a:t> American Journal of Occupational Therapy</a:t>
            </a:r>
            <a:r>
              <a:rPr lang="en-CA" dirty="0"/>
              <a:t> 73, no. 1 (2019).</a:t>
            </a:r>
          </a:p>
          <a:p>
            <a:pPr marL="0" indent="0">
              <a:buNone/>
            </a:pPr>
            <a:r>
              <a:rPr lang="en-CA" dirty="0" err="1"/>
              <a:t>Vize</a:t>
            </a:r>
            <a:r>
              <a:rPr lang="en-CA" dirty="0"/>
              <a:t>, Anne. "Sensory-friendly Films: Catering for Children with Autism." </a:t>
            </a:r>
            <a:r>
              <a:rPr lang="en-CA" i="1" dirty="0"/>
              <a:t>Screen Education</a:t>
            </a:r>
            <a:r>
              <a:rPr lang="en-CA" dirty="0"/>
              <a:t>, no. 73 (2014): 60-63.</a:t>
            </a:r>
          </a:p>
        </p:txBody>
      </p:sp>
    </p:spTree>
    <p:extLst>
      <p:ext uri="{BB962C8B-B14F-4D97-AF65-F5344CB8AC3E}">
        <p14:creationId xmlns:p14="http://schemas.microsoft.com/office/powerpoint/2010/main" val="247043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03E8C8A2-D2DA-42F8-84AA-AC5AB425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A5D1FE1-4883-49B4-AD3E-D0A3F8DCE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F829EAE-7CB1-410F-BAF1-55BD6DC249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EA5F8CE-974F-4443-AB3C-4799C332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4075D0C-1739-4729-A5C8-5C5707A94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DFD28A6-39F3-425F-8050-E5BF1B45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1D58666-E26B-4EAE-AA74-9C74E4BAF3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288C4F-0F6C-4226-B8D2-C0EE4786C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0DC220-B0FC-4268-9E45-0705DA2696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D2CA09E-2D13-478A-A98B-3A66ED6468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E14C9FAD-7A39-47B3-9F08-4C4F9DA20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DCB6FF3-6165-4BB2-80C5-7A6D0D25D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27D864-79E4-A5AB-1237-5213AAD175A2}"/>
              </a:ext>
            </a:extLst>
          </p:cNvPr>
          <p:cNvSpPr txBox="1"/>
          <p:nvPr/>
        </p:nvSpPr>
        <p:spPr>
          <a:xfrm>
            <a:off x="792976" y="1041401"/>
            <a:ext cx="7077778" cy="20345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Comment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prenez-vous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en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compte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l'accessibilité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et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l'inclusivité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dans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votre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vie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quotidienne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,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si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vous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le </a:t>
            </a:r>
            <a:r>
              <a:rPr lang="en-US" sz="3200" dirty="0" err="1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faites</a:t>
            </a:r>
            <a:r>
              <a:rPr lang="en-US" sz="3200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+mj-cs"/>
              </a:rPr>
              <a:t> ? 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E0488CE-8E24-413E-B105-426B0506E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8045" y="3541181"/>
            <a:ext cx="64922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Wood human figure">
            <a:extLst>
              <a:ext uri="{FF2B5EF4-FFF2-40B4-BE49-F238E27FC236}">
                <a16:creationId xmlns:a16="http://schemas.microsoft.com/office/drawing/2014/main" id="{952E56AE-0806-D9A6-01E8-B9A150F6A02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190" r="54048" b="2"/>
          <a:stretch/>
        </p:blipFill>
        <p:spPr>
          <a:xfrm>
            <a:off x="7896155" y="1066333"/>
            <a:ext cx="3232044" cy="4775200"/>
          </a:xfrm>
          <a:prstGeom prst="rect">
            <a:avLst/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2340422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Five pre-teen children riding school bus">
            <a:extLst>
              <a:ext uri="{FF2B5EF4-FFF2-40B4-BE49-F238E27FC236}">
                <a16:creationId xmlns:a16="http://schemas.microsoft.com/office/drawing/2014/main" id="{99E28E5C-0148-B446-995B-B1FE90B2C0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30" r="-3" b="2739"/>
          <a:stretch/>
        </p:blipFill>
        <p:spPr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</p:spPr>
      </p:pic>
      <p:pic>
        <p:nvPicPr>
          <p:cNvPr id="34" name="Picture 33" descr="Child playing with dinosaurs">
            <a:extLst>
              <a:ext uri="{FF2B5EF4-FFF2-40B4-BE49-F238E27FC236}">
                <a16:creationId xmlns:a16="http://schemas.microsoft.com/office/drawing/2014/main" id="{9DE6174D-81F4-4042-B500-AEDBBB9DBE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277" b="14172"/>
          <a:stretch/>
        </p:blipFill>
        <p:spPr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</p:spPr>
      </p:pic>
      <p:pic>
        <p:nvPicPr>
          <p:cNvPr id="42" name="Picture 41" descr="Young girl with retro large round sunglasses showing the peace sign">
            <a:extLst>
              <a:ext uri="{FF2B5EF4-FFF2-40B4-BE49-F238E27FC236}">
                <a16:creationId xmlns:a16="http://schemas.microsoft.com/office/drawing/2014/main" id="{AA8C7977-2F07-C846-88DE-A11027EB70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313" r="4657" b="-1"/>
          <a:stretch/>
        </p:blipFill>
        <p:spPr>
          <a:xfrm>
            <a:off x="20" y="10"/>
            <a:ext cx="7503091" cy="6857990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B9EABE-A67B-B4EB-0528-7F00363E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-1303867"/>
            <a:ext cx="9601196" cy="13038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Images of children</a:t>
            </a:r>
          </a:p>
        </p:txBody>
      </p:sp>
    </p:spTree>
    <p:extLst>
      <p:ext uri="{BB962C8B-B14F-4D97-AF65-F5344CB8AC3E}">
        <p14:creationId xmlns:p14="http://schemas.microsoft.com/office/powerpoint/2010/main" val="158086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E5727-6631-B344-911F-D1D9BE7E5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Activité</a:t>
            </a:r>
            <a:r>
              <a:rPr lang="en-US" dirty="0"/>
              <a:t> de </a:t>
            </a:r>
            <a:r>
              <a:rPr lang="en-US" dirty="0" err="1"/>
              <a:t>définition</a:t>
            </a:r>
            <a:r>
              <a:rPr lang="en-US" dirty="0"/>
              <a:t> de </a:t>
            </a:r>
            <a:r>
              <a:rPr lang="en-US" dirty="0" err="1"/>
              <a:t>l'inclusivité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FF5D7-D582-EBD1-7E26-F662D8CED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/>
              <a:t>Divisez-vous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deux </a:t>
            </a:r>
            <a:r>
              <a:rPr lang="en-US" dirty="0" err="1"/>
              <a:t>groupes</a:t>
            </a:r>
            <a:r>
              <a:rPr lang="en-US" dirty="0"/>
              <a:t> :</a:t>
            </a:r>
          </a:p>
          <a:p>
            <a:pPr marL="0" indent="0" algn="ctr">
              <a:buNone/>
            </a:pPr>
            <a:r>
              <a:rPr lang="en-US" dirty="0"/>
              <a:t>Groupe 1 : </a:t>
            </a:r>
            <a:r>
              <a:rPr lang="en-US" dirty="0" err="1"/>
              <a:t>Créez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toile de mots avec « </a:t>
            </a:r>
            <a:r>
              <a:rPr lang="en-US" dirty="0" err="1"/>
              <a:t>inclusivité</a:t>
            </a:r>
            <a:r>
              <a:rPr lang="en-US" dirty="0"/>
              <a:t> » au </a:t>
            </a:r>
            <a:r>
              <a:rPr lang="en-US" dirty="0" err="1"/>
              <a:t>centre</a:t>
            </a:r>
            <a:r>
              <a:rPr lang="en-US" dirty="0"/>
              <a:t>. </a:t>
            </a:r>
            <a:r>
              <a:rPr lang="en-US" dirty="0" err="1"/>
              <a:t>Entourez</a:t>
            </a:r>
            <a:r>
              <a:rPr lang="en-US" dirty="0"/>
              <a:t> le mot de mots/phrases qui </a:t>
            </a:r>
            <a:r>
              <a:rPr lang="en-US" dirty="0" err="1"/>
              <a:t>s'y</a:t>
            </a:r>
            <a:r>
              <a:rPr lang="en-US" dirty="0"/>
              <a:t> </a:t>
            </a:r>
            <a:r>
              <a:rPr lang="en-US" dirty="0" err="1"/>
              <a:t>rapportent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r>
              <a:rPr lang="en-US" dirty="0"/>
              <a:t>Groupe 2 : </a:t>
            </a:r>
            <a:r>
              <a:rPr lang="en-US" dirty="0" err="1"/>
              <a:t>Modèle</a:t>
            </a:r>
            <a:r>
              <a:rPr lang="en-US" dirty="0"/>
              <a:t> Frayer – </a:t>
            </a:r>
            <a:r>
              <a:rPr lang="en-US" dirty="0" err="1"/>
              <a:t>entourez</a:t>
            </a:r>
            <a:r>
              <a:rPr lang="en-US" dirty="0"/>
              <a:t> le mot « </a:t>
            </a:r>
            <a:r>
              <a:rPr lang="en-US" dirty="0" err="1"/>
              <a:t>inclusivité</a:t>
            </a:r>
            <a:r>
              <a:rPr lang="en-US" dirty="0"/>
              <a:t> » avec des images, </a:t>
            </a:r>
            <a:r>
              <a:rPr lang="en-US" dirty="0" err="1"/>
              <a:t>synonymes</a:t>
            </a:r>
            <a:r>
              <a:rPr lang="en-US" dirty="0"/>
              <a:t>, et </a:t>
            </a:r>
            <a:r>
              <a:rPr lang="en-US" dirty="0" err="1"/>
              <a:t>exemples</a:t>
            </a:r>
            <a:r>
              <a:rPr lang="en-US" dirty="0"/>
              <a:t> </a:t>
            </a:r>
            <a:r>
              <a:rPr lang="en-US" dirty="0" err="1"/>
              <a:t>d'inclusivité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09416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F6400A-3130-5EE3-9552-5B28061B2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528" y="982132"/>
            <a:ext cx="4094017" cy="2823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 err="1"/>
              <a:t>Définir</a:t>
            </a:r>
            <a:r>
              <a:rPr lang="en-US" sz="4800" dirty="0"/>
              <a:t> </a:t>
            </a:r>
            <a:r>
              <a:rPr lang="en-US" sz="4800" dirty="0" err="1"/>
              <a:t>l'inclusivité</a:t>
            </a:r>
            <a:endParaRPr lang="en-US" sz="4800" dirty="0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14A40-A348-012D-5384-F0716F0EF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866" y="4225982"/>
            <a:ext cx="4946934" cy="16796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Groupes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, </a:t>
            </a: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veuillez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 </a:t>
            </a: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présenter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 </a:t>
            </a: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ce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 que </a:t>
            </a: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vous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 </a:t>
            </a: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avez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 </a:t>
            </a:r>
            <a:r>
              <a:rPr lang="en-US" sz="2100" kern="1200" cap="none" dirty="0" err="1">
                <a:solidFill>
                  <a:srgbClr val="000000"/>
                </a:solidFill>
                <a:effectLst/>
                <a:ea typeface="+mn-ea"/>
                <a:cs typeface="+mn-cs"/>
              </a:rPr>
              <a:t>produit</a:t>
            </a:r>
            <a:r>
              <a:rPr lang="en-US" sz="2100" kern="1200" cap="none" dirty="0">
                <a:solidFill>
                  <a:srgbClr val="000000"/>
                </a:solidFill>
                <a:effectLst/>
                <a:ea typeface="+mn-ea"/>
                <a:cs typeface="+mn-cs"/>
              </a:rPr>
              <a:t> !</a:t>
            </a:r>
          </a:p>
        </p:txBody>
      </p:sp>
      <p:pic>
        <p:nvPicPr>
          <p:cNvPr id="7" name="Graphic 6" descr="Users">
            <a:extLst>
              <a:ext uri="{FF2B5EF4-FFF2-40B4-BE49-F238E27FC236}">
                <a16:creationId xmlns:a16="http://schemas.microsoft.com/office/drawing/2014/main" id="{82DF52C7-479D-4306-FEC4-4DDE6FB1D7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06533" y="982131"/>
            <a:ext cx="4893735" cy="4893735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88126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C150-5A36-024F-0A32-BA7C8FE0E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262626"/>
                </a:solidFill>
              </a:rPr>
              <a:t>Définition</a:t>
            </a:r>
            <a:r>
              <a:rPr lang="en-US" dirty="0">
                <a:solidFill>
                  <a:srgbClr val="262626"/>
                </a:solidFill>
              </a:rPr>
              <a:t> de </a:t>
            </a:r>
            <a:r>
              <a:rPr lang="en-US" dirty="0" err="1">
                <a:solidFill>
                  <a:srgbClr val="262626"/>
                </a:solidFill>
              </a:rPr>
              <a:t>l'inclusivité</a:t>
            </a:r>
            <a:endParaRPr lang="en-US" dirty="0">
              <a:solidFill>
                <a:srgbClr val="26262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49226-7EF0-52F4-45F7-47E7DD714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56932"/>
            <a:ext cx="6256866" cy="33189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« … un </a:t>
            </a:r>
            <a:r>
              <a:rPr lang="en-US" sz="2200" dirty="0" err="1">
                <a:solidFill>
                  <a:srgbClr val="262626"/>
                </a:solidFill>
              </a:rPr>
              <a:t>accès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égal</a:t>
            </a:r>
            <a:r>
              <a:rPr lang="en-US" sz="2200" dirty="0">
                <a:solidFill>
                  <a:srgbClr val="262626"/>
                </a:solidFill>
              </a:rPr>
              <a:t> aux </a:t>
            </a:r>
            <a:r>
              <a:rPr lang="en-US" sz="2200" dirty="0" err="1">
                <a:solidFill>
                  <a:srgbClr val="262626"/>
                </a:solidFill>
              </a:rPr>
              <a:t>opportunités</a:t>
            </a:r>
            <a:r>
              <a:rPr lang="en-US" sz="2200" dirty="0">
                <a:solidFill>
                  <a:srgbClr val="262626"/>
                </a:solidFill>
              </a:rPr>
              <a:t> et aux </a:t>
            </a:r>
            <a:r>
              <a:rPr lang="en-US" sz="2200" dirty="0" err="1">
                <a:solidFill>
                  <a:srgbClr val="262626"/>
                </a:solidFill>
              </a:rPr>
              <a:t>ressources</a:t>
            </a:r>
            <a:r>
              <a:rPr lang="en-US" sz="2200" dirty="0">
                <a:solidFill>
                  <a:srgbClr val="262626"/>
                </a:solidFill>
              </a:rPr>
              <a:t> »</a:t>
            </a:r>
          </a:p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« … faire </a:t>
            </a:r>
            <a:r>
              <a:rPr lang="en-US" sz="2200" dirty="0" err="1">
                <a:solidFill>
                  <a:srgbClr val="262626"/>
                </a:solidFill>
              </a:rPr>
              <a:t>en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sorte</a:t>
            </a:r>
            <a:r>
              <a:rPr lang="en-US" sz="2200" dirty="0">
                <a:solidFill>
                  <a:srgbClr val="262626"/>
                </a:solidFill>
              </a:rPr>
              <a:t> que tout le monde se sente </a:t>
            </a:r>
            <a:r>
              <a:rPr lang="en-US" sz="2200" dirty="0" err="1">
                <a:solidFill>
                  <a:srgbClr val="262626"/>
                </a:solidFill>
              </a:rPr>
              <a:t>bienvenu</a:t>
            </a:r>
            <a:r>
              <a:rPr lang="en-US" sz="2200" dirty="0">
                <a:solidFill>
                  <a:srgbClr val="262626"/>
                </a:solidFill>
              </a:rPr>
              <a:t> »</a:t>
            </a:r>
          </a:p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« … </a:t>
            </a:r>
            <a:r>
              <a:rPr lang="en-US" sz="2200" dirty="0" err="1">
                <a:solidFill>
                  <a:srgbClr val="262626"/>
                </a:solidFill>
              </a:rPr>
              <a:t>une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approche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où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l’on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respecte</a:t>
            </a:r>
            <a:r>
              <a:rPr lang="en-US" sz="2200" dirty="0">
                <a:solidFill>
                  <a:srgbClr val="262626"/>
                </a:solidFill>
              </a:rPr>
              <a:t>, </a:t>
            </a:r>
            <a:r>
              <a:rPr lang="en-US" sz="2200" dirty="0" err="1">
                <a:solidFill>
                  <a:srgbClr val="262626"/>
                </a:solidFill>
              </a:rPr>
              <a:t>accueille</a:t>
            </a:r>
            <a:r>
              <a:rPr lang="en-US" sz="2200" dirty="0">
                <a:solidFill>
                  <a:srgbClr val="262626"/>
                </a:solidFill>
              </a:rPr>
              <a:t>, encourage et </a:t>
            </a:r>
            <a:r>
              <a:rPr lang="en-US" sz="2200" dirty="0" err="1">
                <a:solidFill>
                  <a:srgbClr val="262626"/>
                </a:solidFill>
              </a:rPr>
              <a:t>valorise</a:t>
            </a:r>
            <a:r>
              <a:rPr lang="en-US" sz="2200" dirty="0">
                <a:solidFill>
                  <a:srgbClr val="262626"/>
                </a:solidFill>
              </a:rPr>
              <a:t> des perspectives </a:t>
            </a:r>
            <a:r>
              <a:rPr lang="en-US" sz="2200" dirty="0" err="1">
                <a:solidFill>
                  <a:srgbClr val="262626"/>
                </a:solidFill>
              </a:rPr>
              <a:t>diverses</a:t>
            </a:r>
            <a:r>
              <a:rPr lang="en-US" sz="2200" dirty="0">
                <a:solidFill>
                  <a:srgbClr val="262626"/>
                </a:solidFill>
              </a:rPr>
              <a:t> »</a:t>
            </a:r>
          </a:p>
          <a:p>
            <a:pPr>
              <a:lnSpc>
                <a:spcPct val="90000"/>
              </a:lnSpc>
              <a:buClrTx/>
            </a:pPr>
            <a:r>
              <a:rPr lang="en-US" sz="2200" dirty="0">
                <a:solidFill>
                  <a:srgbClr val="262626"/>
                </a:solidFill>
              </a:rPr>
              <a:t>Comment </a:t>
            </a:r>
            <a:r>
              <a:rPr lang="en-US" sz="2200" dirty="0" err="1">
                <a:solidFill>
                  <a:srgbClr val="262626"/>
                </a:solidFill>
              </a:rPr>
              <a:t>pensez-vous</a:t>
            </a:r>
            <a:r>
              <a:rPr lang="en-US" sz="2200" dirty="0">
                <a:solidFill>
                  <a:srgbClr val="262626"/>
                </a:solidFill>
              </a:rPr>
              <a:t> que </a:t>
            </a:r>
            <a:r>
              <a:rPr lang="en-US" sz="2200" dirty="0" err="1">
                <a:solidFill>
                  <a:srgbClr val="262626"/>
                </a:solidFill>
              </a:rPr>
              <a:t>l’inclusivité</a:t>
            </a:r>
            <a:r>
              <a:rPr lang="en-US" sz="2200" dirty="0">
                <a:solidFill>
                  <a:srgbClr val="262626"/>
                </a:solidFill>
              </a:rPr>
              <a:t> </a:t>
            </a:r>
            <a:r>
              <a:rPr lang="en-US" sz="2200" dirty="0" err="1">
                <a:solidFill>
                  <a:srgbClr val="262626"/>
                </a:solidFill>
              </a:rPr>
              <a:t>diffère</a:t>
            </a:r>
            <a:r>
              <a:rPr lang="en-US" sz="2200" dirty="0">
                <a:solidFill>
                  <a:srgbClr val="262626"/>
                </a:solidFill>
              </a:rPr>
              <a:t> de </a:t>
            </a:r>
            <a:r>
              <a:rPr lang="en-US" sz="2200" dirty="0" err="1">
                <a:solidFill>
                  <a:srgbClr val="262626"/>
                </a:solidFill>
              </a:rPr>
              <a:t>l’accessibilité</a:t>
            </a:r>
            <a:r>
              <a:rPr lang="en-US" sz="2200" dirty="0">
                <a:solidFill>
                  <a:srgbClr val="262626"/>
                </a:solidFill>
              </a:rPr>
              <a:t> ?</a:t>
            </a:r>
          </a:p>
        </p:txBody>
      </p:sp>
      <p:pic>
        <p:nvPicPr>
          <p:cNvPr id="7" name="Graphic 6" descr="Connections">
            <a:extLst>
              <a:ext uri="{FF2B5EF4-FFF2-40B4-BE49-F238E27FC236}">
                <a16:creationId xmlns:a16="http://schemas.microsoft.com/office/drawing/2014/main" id="{98B0EB20-B436-D7F1-C393-40E813385A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5026" y="2757636"/>
            <a:ext cx="2739728" cy="2739728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539497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D39ECD8-0E3E-43C1-9E56-3604E9A15E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B592F0F-402B-4FF5-BC6B-00A024655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EF0DA20-3B85-45BF-BA3A-BFB1E8447C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777C3F1-A465-43B3-85B0-DD54F9F152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DB29FDA-E291-482E-AAF5-3E0C5C321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24A88-E45C-43D3-B94F-346AF518B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88D4E35-620E-E9FE-54F6-B02B62679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564" y="982132"/>
            <a:ext cx="4561069" cy="1416721"/>
          </a:xfrm>
        </p:spPr>
        <p:txBody>
          <a:bodyPr>
            <a:normAutofit/>
          </a:bodyPr>
          <a:lstStyle/>
          <a:p>
            <a:r>
              <a:rPr lang="en-US" sz="4000" dirty="0" err="1"/>
              <a:t>Définition</a:t>
            </a:r>
            <a:r>
              <a:rPr lang="en-US" sz="4000" dirty="0"/>
              <a:t> de </a:t>
            </a:r>
            <a:r>
              <a:rPr lang="en-US" sz="4000" dirty="0" err="1"/>
              <a:t>l'accessibilité</a:t>
            </a:r>
            <a:endParaRPr lang="en-US" sz="40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FBD34B5-7777-4A8A-8ED2-97A4A3C27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39418" y="2400639"/>
            <a:ext cx="40233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7B88E-2D45-0990-97BD-F48A92BB4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88" y="2771385"/>
            <a:ext cx="4792145" cy="33189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200" dirty="0"/>
              <a:t>« … la pratique </a:t>
            </a:r>
            <a:r>
              <a:rPr lang="en-US" sz="2200" dirty="0" err="1"/>
              <a:t>consistant</a:t>
            </a:r>
            <a:r>
              <a:rPr lang="en-US" sz="2200" dirty="0"/>
              <a:t> à </a:t>
            </a:r>
            <a:r>
              <a:rPr lang="en-US" sz="2200" dirty="0" err="1"/>
              <a:t>concevoir</a:t>
            </a:r>
            <a:r>
              <a:rPr lang="en-US" sz="2200" dirty="0"/>
              <a:t> des </a:t>
            </a:r>
            <a:r>
              <a:rPr lang="en-US" sz="2200" dirty="0" err="1"/>
              <a:t>environnements</a:t>
            </a:r>
            <a:r>
              <a:rPr lang="en-US" sz="2200" dirty="0"/>
              <a:t>, des </a:t>
            </a:r>
            <a:r>
              <a:rPr lang="en-US" sz="2200" dirty="0" err="1"/>
              <a:t>produits</a:t>
            </a:r>
            <a:r>
              <a:rPr lang="en-US" sz="2200" dirty="0"/>
              <a:t>, des services et des </a:t>
            </a:r>
            <a:r>
              <a:rPr lang="en-US" sz="2200" dirty="0" err="1"/>
              <a:t>expériences</a:t>
            </a:r>
            <a:r>
              <a:rPr lang="en-US" sz="2200" dirty="0"/>
              <a:t> de manière à </a:t>
            </a:r>
            <a:r>
              <a:rPr lang="en-US" sz="2200" dirty="0" err="1"/>
              <a:t>permettre</a:t>
            </a:r>
            <a:r>
              <a:rPr lang="en-US" sz="2200" dirty="0"/>
              <a:t> à </a:t>
            </a:r>
            <a:r>
              <a:rPr lang="en-US" sz="2200" dirty="0" err="1"/>
              <a:t>toutes</a:t>
            </a:r>
            <a:r>
              <a:rPr lang="en-US" sz="2200" dirty="0"/>
              <a:t> les </a:t>
            </a:r>
            <a:r>
              <a:rPr lang="en-US" sz="2200" dirty="0" err="1"/>
              <a:t>personnes</a:t>
            </a:r>
            <a:r>
              <a:rPr lang="en-US" sz="2200" dirty="0"/>
              <a:t>, </a:t>
            </a:r>
            <a:r>
              <a:rPr lang="en-US" sz="2200" dirty="0" err="1"/>
              <a:t>quels</a:t>
            </a:r>
            <a:r>
              <a:rPr lang="en-US" sz="2200" dirty="0"/>
              <a:t> que </a:t>
            </a:r>
            <a:r>
              <a:rPr lang="en-US" sz="2200" dirty="0" err="1"/>
              <a:t>soient</a:t>
            </a:r>
            <a:r>
              <a:rPr lang="en-US" sz="2200" dirty="0"/>
              <a:t> </a:t>
            </a:r>
            <a:r>
              <a:rPr lang="en-US" sz="2200" dirty="0" err="1"/>
              <a:t>leurs</a:t>
            </a:r>
            <a:r>
              <a:rPr lang="en-US" sz="2200" dirty="0"/>
              <a:t> </a:t>
            </a:r>
            <a:r>
              <a:rPr lang="en-US" sz="2200" dirty="0" err="1"/>
              <a:t>différences</a:t>
            </a:r>
            <a:r>
              <a:rPr lang="en-US" sz="2200" dirty="0"/>
              <a:t> physiques, </a:t>
            </a:r>
            <a:r>
              <a:rPr lang="en-US" sz="2200" dirty="0" err="1"/>
              <a:t>cognitives</a:t>
            </a:r>
            <a:r>
              <a:rPr lang="en-US" sz="2200" dirty="0"/>
              <a:t>, </a:t>
            </a:r>
            <a:r>
              <a:rPr lang="en-US" sz="2200" dirty="0" err="1"/>
              <a:t>sensorielles</a:t>
            </a:r>
            <a:r>
              <a:rPr lang="en-US" sz="2200" dirty="0"/>
              <a:t> </a:t>
            </a:r>
            <a:r>
              <a:rPr lang="en-US" sz="2200" dirty="0" err="1"/>
              <a:t>ou</a:t>
            </a:r>
            <a:r>
              <a:rPr lang="en-US" sz="2200" dirty="0"/>
              <a:t> socio-</a:t>
            </a:r>
            <a:r>
              <a:rPr lang="en-US" sz="2200" dirty="0" err="1"/>
              <a:t>économiques</a:t>
            </a:r>
            <a:r>
              <a:rPr lang="en-US" sz="2200" dirty="0"/>
              <a:t>, de </a:t>
            </a:r>
            <a:r>
              <a:rPr lang="en-US" sz="2200" dirty="0" err="1"/>
              <a:t>participer</a:t>
            </a:r>
            <a:r>
              <a:rPr lang="en-US" sz="2200" dirty="0"/>
              <a:t> </a:t>
            </a:r>
            <a:r>
              <a:rPr lang="en-US" sz="2200" dirty="0" err="1"/>
              <a:t>pleinement</a:t>
            </a:r>
            <a:r>
              <a:rPr lang="en-US" sz="2200" dirty="0"/>
              <a:t> et de </a:t>
            </a:r>
            <a:r>
              <a:rPr lang="en-US" sz="2200" dirty="0" err="1"/>
              <a:t>s’engager</a:t>
            </a:r>
            <a:r>
              <a:rPr lang="en-US" sz="2200" dirty="0"/>
              <a:t> sans obstacles »</a:t>
            </a:r>
          </a:p>
        </p:txBody>
      </p:sp>
      <p:pic>
        <p:nvPicPr>
          <p:cNvPr id="9" name="Picture 8" descr="Hand reading Braille">
            <a:extLst>
              <a:ext uri="{FF2B5EF4-FFF2-40B4-BE49-F238E27FC236}">
                <a16:creationId xmlns:a16="http://schemas.microsoft.com/office/drawing/2014/main" id="{327F1667-92B3-1B10-F5C4-EEA338F0F6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8495" r="2361" b="2"/>
          <a:stretch/>
        </p:blipFill>
        <p:spPr>
          <a:xfrm>
            <a:off x="6093447" y="821175"/>
            <a:ext cx="2584054" cy="249453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18F8D27-BFDB-4BF9-A512-FF930275B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5486" y="821175"/>
            <a:ext cx="2510350" cy="24945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 descr="Person with disability painting">
            <a:extLst>
              <a:ext uri="{FF2B5EF4-FFF2-40B4-BE49-F238E27FC236}">
                <a16:creationId xmlns:a16="http://schemas.microsoft.com/office/drawing/2014/main" id="{951A7413-049A-C59F-3289-8961C55A437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4288" r="18540" b="2"/>
          <a:stretch/>
        </p:blipFill>
        <p:spPr>
          <a:xfrm>
            <a:off x="8855486" y="821175"/>
            <a:ext cx="2510350" cy="2494531"/>
          </a:xfrm>
          <a:prstGeom prst="rect">
            <a:avLst/>
          </a:prstGeom>
        </p:spPr>
      </p:pic>
      <p:pic>
        <p:nvPicPr>
          <p:cNvPr id="5" name="Picture 4" descr="Adults talking over laptop">
            <a:extLst>
              <a:ext uri="{FF2B5EF4-FFF2-40B4-BE49-F238E27FC236}">
                <a16:creationId xmlns:a16="http://schemas.microsoft.com/office/drawing/2014/main" id="{47D7C203-047E-A96E-B181-4CE20DDD9E2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297" r="-2" b="10155"/>
          <a:stretch/>
        </p:blipFill>
        <p:spPr>
          <a:xfrm>
            <a:off x="6093448" y="3453833"/>
            <a:ext cx="5264080" cy="247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21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6">
            <a:extLst>
              <a:ext uri="{FF2B5EF4-FFF2-40B4-BE49-F238E27FC236}">
                <a16:creationId xmlns:a16="http://schemas.microsoft.com/office/drawing/2014/main" id="{11C7711F-3983-4AB1-AFDE-96F7C0651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9BC9D38-9241-4F71-9B45-73827299E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D302979-39A3-4421-821D-94D6E00BC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8E001BA-C181-4F47-9ABC-DF4C85AB4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>
                <a:latin typeface="Arial" panose="020B0604020202020204" pitchFamily="34" charset="0"/>
              </a:endParaRP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7EF07F1E-BD52-4B06-A38E-BF29F8E28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A68BE646-889B-49C2-95AF-90BAE5D29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46C5626-3BEE-B31E-508E-720BDA4FB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>
            <a:normAutofit/>
          </a:bodyPr>
          <a:lstStyle/>
          <a:p>
            <a:r>
              <a:rPr lang="en-US" dirty="0" err="1"/>
              <a:t>Accessibilité</a:t>
            </a:r>
            <a:r>
              <a:rPr lang="en-US" dirty="0"/>
              <a:t> 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3085476-B49E-49ED-87D2-1165E69D26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16" name="Picture 15" descr="Disabled logo on the road">
            <a:extLst>
              <a:ext uri="{FF2B5EF4-FFF2-40B4-BE49-F238E27FC236}">
                <a16:creationId xmlns:a16="http://schemas.microsoft.com/office/drawing/2014/main" id="{F8149714-A12F-D273-0CB8-64D2726F90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345" r="26352" b="3"/>
          <a:stretch/>
        </p:blipFill>
        <p:spPr>
          <a:xfrm>
            <a:off x="1412683" y="1410208"/>
            <a:ext cx="2433793" cy="3858780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9BA5C68-DFCC-4101-8403-F96781CD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CB7FC-08ED-7755-5854-2C03D07C9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49" y="2797893"/>
            <a:ext cx="6504667" cy="331893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/>
              <a:t>Les conceptions et les structures </a:t>
            </a:r>
            <a:r>
              <a:rPr lang="en-US" dirty="0" err="1"/>
              <a:t>créent</a:t>
            </a:r>
            <a:r>
              <a:rPr lang="en-US" dirty="0"/>
              <a:t> des obstacles à </a:t>
            </a:r>
            <a:r>
              <a:rPr lang="en-US" dirty="0" err="1"/>
              <a:t>l’accessibilité</a:t>
            </a:r>
            <a:endParaRPr lang="en-US" dirty="0"/>
          </a:p>
          <a:p>
            <a:pPr>
              <a:buClrTx/>
            </a:pPr>
            <a:r>
              <a:rPr lang="en-US" dirty="0" err="1"/>
              <a:t>Exemple</a:t>
            </a:r>
            <a:r>
              <a:rPr lang="en-US" dirty="0"/>
              <a:t> : fauteuil </a:t>
            </a:r>
            <a:r>
              <a:rPr lang="en-US" dirty="0" err="1"/>
              <a:t>roulant</a:t>
            </a:r>
            <a:r>
              <a:rPr lang="en-US" dirty="0"/>
              <a:t> et bordure de trottoir</a:t>
            </a:r>
          </a:p>
          <a:p>
            <a:pPr>
              <a:buClrTx/>
            </a:pPr>
            <a:r>
              <a:rPr lang="en-US" dirty="0" err="1"/>
              <a:t>Exemple</a:t>
            </a:r>
            <a:r>
              <a:rPr lang="en-US" dirty="0"/>
              <a:t> : </a:t>
            </a:r>
            <a:r>
              <a:rPr lang="en-US" dirty="0" err="1"/>
              <a:t>technologie</a:t>
            </a:r>
            <a:r>
              <a:rPr lang="en-US" dirty="0"/>
              <a:t> accessible</a:t>
            </a:r>
          </a:p>
        </p:txBody>
      </p:sp>
    </p:spTree>
    <p:extLst>
      <p:ext uri="{BB962C8B-B14F-4D97-AF65-F5344CB8AC3E}">
        <p14:creationId xmlns:p14="http://schemas.microsoft.com/office/powerpoint/2010/main" val="2022078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2422</TotalTime>
  <Words>2257</Words>
  <Application>Microsoft Macintosh PowerPoint</Application>
  <PresentationFormat>Widescreen</PresentationFormat>
  <Paragraphs>197</Paragraphs>
  <Slides>40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-webkit-standard</vt:lpstr>
      <vt:lpstr>Aptos</vt:lpstr>
      <vt:lpstr>Arial</vt:lpstr>
      <vt:lpstr>Symbol</vt:lpstr>
      <vt:lpstr>Times New Roman</vt:lpstr>
      <vt:lpstr>Organic</vt:lpstr>
      <vt:lpstr>Inclusivité et Accessibilité dans les Arts de la Scène</vt:lpstr>
      <vt:lpstr>Cours d'aujourd'hui</vt:lpstr>
      <vt:lpstr>Objectifs d'apprentissage</vt:lpstr>
      <vt:lpstr>PowerPoint Presentation</vt:lpstr>
      <vt:lpstr>Activité de définition de l'inclusivité</vt:lpstr>
      <vt:lpstr>Définir l'inclusivité</vt:lpstr>
      <vt:lpstr>Définition de l'inclusivité</vt:lpstr>
      <vt:lpstr>Définition de l'accessibilité</vt:lpstr>
      <vt:lpstr>Accessibilité </vt:lpstr>
      <vt:lpstr>Définition de l'IDÉA</vt:lpstr>
      <vt:lpstr>Comparaison des termes </vt:lpstr>
      <vt:lpstr>Activité de vocabulaire</vt:lpstr>
      <vt:lpstr>Droits humains </vt:lpstr>
      <vt:lpstr>Accessibilité dans les arts de la scène </vt:lpstr>
      <vt:lpstr>Accessibilité et bien-être </vt:lpstr>
      <vt:lpstr>Accessibilité sensorielle Déficiences ou sensibilités visuelles ou auditives.   Le soutien peut inclure :</vt:lpstr>
      <vt:lpstr>Inclusivité pour artistes et publics</vt:lpstr>
      <vt:lpstr>Sept considérations pour l'inclusivité et l'accessibilité </vt:lpstr>
      <vt:lpstr>Programmation Diversifiée </vt:lpstr>
      <vt:lpstr>Lieux Accessibles </vt:lpstr>
      <vt:lpstr>Marketing Inclusif </vt:lpstr>
      <vt:lpstr>Favoriser un environnement sûr et accueillant </vt:lpstr>
      <vt:lpstr>Engagement du public</vt:lpstr>
      <vt:lpstr>Engagement communautaire et partenariats </vt:lpstr>
      <vt:lpstr>Offrez des concerts adaptifs</vt:lpstr>
      <vt:lpstr>Réfléchir, partager en binômes, puis en groupe </vt:lpstr>
      <vt:lpstr>Théâtre de Stratford </vt:lpstr>
      <vt:lpstr>En cours et en évolution </vt:lpstr>
      <vt:lpstr>Adopter une vision inclusive et accessible </vt:lpstr>
      <vt:lpstr>Inclusivité et Bien-être </vt:lpstr>
      <vt:lpstr>Enquête sur les concerts d'inclusivité et de bien-être </vt:lpstr>
      <vt:lpstr>En ligne vs en personne </vt:lpstr>
      <vt:lpstr>En ligne </vt:lpstr>
      <vt:lpstr>Activité – ici ou à la maison</vt:lpstr>
      <vt:lpstr>Récapitulatif </vt:lpstr>
      <vt:lpstr>Questions de réflexion</vt:lpstr>
      <vt:lpstr>Devoir</vt:lpstr>
      <vt:lpstr>Bibliographie</vt:lpstr>
      <vt:lpstr>Bibliographie</vt:lpstr>
      <vt:lpstr>Images of children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Jenna Richards</dc:creator>
  <cp:lastModifiedBy>Jenna Richards</cp:lastModifiedBy>
  <cp:revision>55</cp:revision>
  <dcterms:created xsi:type="dcterms:W3CDTF">2024-12-19T02:27:26Z</dcterms:created>
  <dcterms:modified xsi:type="dcterms:W3CDTF">2025-05-17T18:51:29Z</dcterms:modified>
</cp:coreProperties>
</file>