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8"/>
  </p:notesMasterIdLst>
  <p:handoutMasterIdLst>
    <p:handoutMasterId r:id="rId29"/>
  </p:handoutMasterIdLst>
  <p:sldIdLst>
    <p:sldId id="274" r:id="rId2"/>
    <p:sldId id="359" r:id="rId3"/>
    <p:sldId id="384" r:id="rId4"/>
    <p:sldId id="370" r:id="rId5"/>
    <p:sldId id="360" r:id="rId6"/>
    <p:sldId id="362" r:id="rId7"/>
    <p:sldId id="371" r:id="rId8"/>
    <p:sldId id="380" r:id="rId9"/>
    <p:sldId id="381" r:id="rId10"/>
    <p:sldId id="374" r:id="rId11"/>
    <p:sldId id="346" r:id="rId12"/>
    <p:sldId id="357" r:id="rId13"/>
    <p:sldId id="342" r:id="rId14"/>
    <p:sldId id="373" r:id="rId15"/>
    <p:sldId id="379" r:id="rId16"/>
    <p:sldId id="378" r:id="rId17"/>
    <p:sldId id="392" r:id="rId18"/>
    <p:sldId id="393" r:id="rId19"/>
    <p:sldId id="367" r:id="rId20"/>
    <p:sldId id="387" r:id="rId21"/>
    <p:sldId id="388" r:id="rId22"/>
    <p:sldId id="382" r:id="rId23"/>
    <p:sldId id="383" r:id="rId24"/>
    <p:sldId id="389" r:id="rId25"/>
    <p:sldId id="390" r:id="rId26"/>
    <p:sldId id="391"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39">
          <p15:clr>
            <a:srgbClr val="A4A3A4"/>
          </p15:clr>
        </p15:guide>
        <p15:guide id="2" pos="56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99FF33"/>
    <a:srgbClr val="88122B"/>
    <a:srgbClr val="3E9272"/>
    <a:srgbClr val="B7193B"/>
    <a:srgbClr val="6B0F23"/>
    <a:srgbClr val="D97507"/>
    <a:srgbClr val="5E7C22"/>
    <a:srgbClr val="F7F7F7"/>
    <a:srgbClr val="38A0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47" autoAdjust="0"/>
    <p:restoredTop sz="84274" autoAdjust="0"/>
  </p:normalViewPr>
  <p:slideViewPr>
    <p:cSldViewPr snapToGrid="0">
      <p:cViewPr varScale="1">
        <p:scale>
          <a:sx n="93" d="100"/>
          <a:sy n="93" d="100"/>
        </p:scale>
        <p:origin x="2358" y="96"/>
      </p:cViewPr>
      <p:guideLst>
        <p:guide orient="horz" pos="239"/>
        <p:guide pos="560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591BB15-DE40-F842-8059-510BF077C15F}" type="datetimeFigureOut">
              <a:rPr lang="en-US" smtClean="0"/>
              <a:t>6/24/2019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A442AD-E810-5C4F-BBB9-F00611DA0A64}" type="slidenum">
              <a:rPr lang="en-US" smtClean="0"/>
              <a:t>‹#›</a:t>
            </a:fld>
            <a:endParaRPr lang="en-US"/>
          </a:p>
        </p:txBody>
      </p:sp>
    </p:spTree>
    <p:extLst>
      <p:ext uri="{BB962C8B-B14F-4D97-AF65-F5344CB8AC3E}">
        <p14:creationId xmlns:p14="http://schemas.microsoft.com/office/powerpoint/2010/main" val="21696211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atin typeface="Times" pitchFamily="-110" charset="0"/>
                <a:ea typeface="+mn-ea"/>
                <a:cs typeface="+mn-cs"/>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10" charset="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atin typeface="Times" pitchFamily="-110" charset="0"/>
                <a:ea typeface="+mn-ea"/>
                <a:cs typeface="+mn-cs"/>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0BA96726-B0E5-5C4D-84CE-D53510198312}" type="slidenum">
              <a:rPr lang="en-US"/>
              <a:pPr/>
              <a:t>‹#›</a:t>
            </a:fld>
            <a:endParaRPr lang="en-US"/>
          </a:p>
        </p:txBody>
      </p:sp>
    </p:spTree>
    <p:extLst>
      <p:ext uri="{BB962C8B-B14F-4D97-AF65-F5344CB8AC3E}">
        <p14:creationId xmlns:p14="http://schemas.microsoft.com/office/powerpoint/2010/main" val="29961910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10"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CA" altLang="en-US" baseline="0" dirty="0">
              <a:latin typeface="Times" pitchFamily="-84" charset="0"/>
              <a:ea typeface="ＭＳ Ｐゴシック" pitchFamily="-84" charset="-128"/>
            </a:endParaRPr>
          </a:p>
        </p:txBody>
      </p:sp>
      <p:sp>
        <p:nvSpPr>
          <p:cNvPr id="4" name="Slide Number Placeholder 3"/>
          <p:cNvSpPr>
            <a:spLocks noGrp="1"/>
          </p:cNvSpPr>
          <p:nvPr>
            <p:ph type="sldNum" sz="quarter" idx="10"/>
          </p:nvPr>
        </p:nvSpPr>
        <p:spPr/>
        <p:txBody>
          <a:bodyPr/>
          <a:lstStyle/>
          <a:p>
            <a:fld id="{0BA96726-B0E5-5C4D-84CE-D53510198312}" type="slidenum">
              <a:rPr lang="en-US" smtClean="0"/>
              <a:pPr/>
              <a:t>1</a:t>
            </a:fld>
            <a:endParaRPr lang="en-US"/>
          </a:p>
        </p:txBody>
      </p:sp>
    </p:spTree>
    <p:extLst>
      <p:ext uri="{BB962C8B-B14F-4D97-AF65-F5344CB8AC3E}">
        <p14:creationId xmlns:p14="http://schemas.microsoft.com/office/powerpoint/2010/main" val="3296453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10</a:t>
            </a:fld>
            <a:endParaRPr lang="en-US" altLang="en-US"/>
          </a:p>
        </p:txBody>
      </p:sp>
    </p:spTree>
    <p:extLst>
      <p:ext uri="{BB962C8B-B14F-4D97-AF65-F5344CB8AC3E}">
        <p14:creationId xmlns:p14="http://schemas.microsoft.com/office/powerpoint/2010/main" val="2477715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Pas </a:t>
            </a:r>
            <a:r>
              <a:rPr lang="en-CA" baseline="0" dirty="0" err="1"/>
              <a:t>une</a:t>
            </a:r>
            <a:r>
              <a:rPr lang="en-CA" baseline="0" dirty="0"/>
              <a:t> </a:t>
            </a:r>
            <a:r>
              <a:rPr lang="en-CA" baseline="0" dirty="0" err="1"/>
              <a:t>liste</a:t>
            </a:r>
            <a:r>
              <a:rPr lang="en-CA" baseline="0" dirty="0"/>
              <a:t> exhaustive… focus sur les </a:t>
            </a:r>
            <a:r>
              <a:rPr lang="en-CA" baseline="0" dirty="0" err="1"/>
              <a:t>ressources</a:t>
            </a:r>
            <a:r>
              <a:rPr lang="en-CA" baseline="0" dirty="0"/>
              <a:t> pour les </a:t>
            </a:r>
            <a:r>
              <a:rPr lang="en-CA" baseline="0" dirty="0" err="1"/>
              <a:t>études</a:t>
            </a:r>
            <a:r>
              <a:rPr lang="en-CA" baseline="0" dirty="0"/>
              <a:t> </a:t>
            </a:r>
            <a:r>
              <a:rPr lang="en-CA" baseline="0" dirty="0" err="1"/>
              <a:t>postsecondaires</a:t>
            </a:r>
            <a:endParaRPr lang="en-CA" baseline="0" dirty="0"/>
          </a:p>
          <a:p>
            <a:pPr marL="0" indent="0">
              <a:buFontTx/>
              <a:buNone/>
              <a:defRPr/>
            </a:pPr>
            <a:r>
              <a:rPr lang="en-CA" baseline="0" dirty="0"/>
              <a:t>Sites les plus </a:t>
            </a:r>
            <a:r>
              <a:rPr lang="en-CA" baseline="0" dirty="0" err="1"/>
              <a:t>connus</a:t>
            </a:r>
            <a:r>
              <a:rPr lang="en-CA" baseline="0" dirty="0"/>
              <a:t> pour </a:t>
            </a:r>
            <a:r>
              <a:rPr lang="en-CA" baseline="0" dirty="0" err="1"/>
              <a:t>manuels</a:t>
            </a:r>
            <a:r>
              <a:rPr lang="en-CA" baseline="0" dirty="0"/>
              <a:t> </a:t>
            </a:r>
            <a:r>
              <a:rPr lang="en-CA" baseline="0" dirty="0" err="1"/>
              <a:t>libres</a:t>
            </a:r>
            <a:r>
              <a:rPr lang="en-CA" baseline="0" dirty="0"/>
              <a:t> et </a:t>
            </a:r>
            <a:r>
              <a:rPr lang="en-CA" baseline="0" dirty="0" err="1"/>
              <a:t>objets</a:t>
            </a:r>
            <a:r>
              <a:rPr lang="en-CA" baseline="0" dirty="0"/>
              <a:t> </a:t>
            </a:r>
            <a:r>
              <a:rPr lang="en-CA" baseline="0" dirty="0" err="1"/>
              <a:t>d’apprentissage</a:t>
            </a:r>
            <a:r>
              <a:rPr lang="en-CA" baseline="0" dirty="0"/>
              <a:t> (learning objects); </a:t>
            </a:r>
            <a:r>
              <a:rPr lang="en-CA" baseline="0" dirty="0" err="1"/>
              <a:t>en</a:t>
            </a:r>
            <a:r>
              <a:rPr lang="en-CA" baseline="0" dirty="0"/>
              <a:t> </a:t>
            </a:r>
            <a:r>
              <a:rPr lang="en-CA" baseline="0" dirty="0" err="1"/>
              <a:t>anglais</a:t>
            </a:r>
            <a:endParaRPr lang="en-CA" baseline="0" dirty="0"/>
          </a:p>
          <a:p>
            <a:pPr marL="0" indent="0">
              <a:buFontTx/>
              <a:buNone/>
              <a:defRPr/>
            </a:pPr>
            <a:endParaRPr lang="en-CA" baseline="0" dirty="0"/>
          </a:p>
          <a:p>
            <a:pPr marL="0" indent="0">
              <a:buFontTx/>
              <a:buNone/>
              <a:defRPr/>
            </a:pPr>
            <a:r>
              <a:rPr lang="en-CA" baseline="0" dirty="0" err="1"/>
              <a:t>Wikibooks</a:t>
            </a:r>
            <a:r>
              <a:rPr lang="en-CA" baseline="0" dirty="0"/>
              <a:t>: https://en.wikibooks.org/wiki/Main_Page</a:t>
            </a:r>
          </a:p>
          <a:p>
            <a:pPr marL="0" indent="0">
              <a:buFontTx/>
              <a:buNone/>
              <a:defRPr/>
            </a:pPr>
            <a:r>
              <a:rPr lang="en-CA" baseline="0" dirty="0" err="1"/>
              <a:t>FreeTechBooks</a:t>
            </a:r>
            <a:r>
              <a:rPr lang="en-CA" baseline="0" dirty="0"/>
              <a:t>: http://www.freetechbooks.com/</a:t>
            </a:r>
          </a:p>
          <a:p>
            <a:pPr marL="0" indent="0">
              <a:buFontTx/>
              <a:buNone/>
              <a:defRPr/>
            </a:pPr>
            <a:endParaRPr lang="en-CA" baseline="0" dirty="0"/>
          </a:p>
          <a:p>
            <a:pPr marL="0" indent="0">
              <a:buFontTx/>
              <a:buNone/>
              <a:defRPr/>
            </a:pPr>
            <a:r>
              <a:rPr lang="en-CA" baseline="0" dirty="0" err="1"/>
              <a:t>Mais</a:t>
            </a:r>
            <a:r>
              <a:rPr lang="en-CA" baseline="0" dirty="0"/>
              <a:t> </a:t>
            </a:r>
            <a:r>
              <a:rPr lang="en-CA" baseline="0" dirty="0" err="1"/>
              <a:t>il</a:t>
            </a:r>
            <a:r>
              <a:rPr lang="en-CA" baseline="0" dirty="0"/>
              <a:t> </a:t>
            </a:r>
            <a:r>
              <a:rPr lang="en-CA" baseline="0" dirty="0" err="1"/>
              <a:t>est</a:t>
            </a:r>
            <a:r>
              <a:rPr lang="en-CA" baseline="0" dirty="0"/>
              <a:t> </a:t>
            </a:r>
            <a:r>
              <a:rPr lang="en-CA" baseline="0" dirty="0" err="1"/>
              <a:t>clair</a:t>
            </a:r>
            <a:r>
              <a:rPr lang="en-CA" baseline="0" dirty="0"/>
              <a:t> </a:t>
            </a:r>
            <a:r>
              <a:rPr lang="en-CA" baseline="0" dirty="0" err="1"/>
              <a:t>qu’il</a:t>
            </a:r>
            <a:r>
              <a:rPr lang="en-CA" baseline="0" dirty="0"/>
              <a:t> </a:t>
            </a:r>
            <a:r>
              <a:rPr lang="en-CA" baseline="0" dirty="0" err="1"/>
              <a:t>existe</a:t>
            </a:r>
            <a:r>
              <a:rPr lang="en-CA" baseline="0" dirty="0"/>
              <a:t> </a:t>
            </a:r>
            <a:r>
              <a:rPr lang="en-CA" baseline="0" dirty="0" err="1"/>
              <a:t>une</a:t>
            </a:r>
            <a:r>
              <a:rPr lang="en-CA" baseline="0" dirty="0"/>
              <a:t> </a:t>
            </a:r>
            <a:r>
              <a:rPr lang="en-CA" baseline="0" dirty="0" err="1"/>
              <a:t>variété</a:t>
            </a:r>
            <a:r>
              <a:rPr lang="en-CA" baseline="0" dirty="0"/>
              <a:t> de </a:t>
            </a:r>
            <a:r>
              <a:rPr lang="en-CA" baseline="0" dirty="0" err="1"/>
              <a:t>ressources</a:t>
            </a:r>
            <a:r>
              <a:rPr lang="en-CA" baseline="0" dirty="0"/>
              <a:t> </a:t>
            </a:r>
            <a:r>
              <a:rPr lang="en-CA" baseline="0" dirty="0" err="1"/>
              <a:t>gratuites</a:t>
            </a:r>
            <a:r>
              <a:rPr lang="en-CA" baseline="0" dirty="0"/>
              <a:t> sur le web qui ne </a:t>
            </a:r>
            <a:r>
              <a:rPr lang="en-CA" baseline="0" dirty="0" err="1"/>
              <a:t>sont</a:t>
            </a:r>
            <a:r>
              <a:rPr lang="en-CA" baseline="0" dirty="0"/>
              <a:t> pas </a:t>
            </a:r>
            <a:r>
              <a:rPr lang="en-CA" baseline="0" dirty="0" err="1" smtClean="0"/>
              <a:t>appelés</a:t>
            </a:r>
            <a:r>
              <a:rPr lang="en-CA" baseline="0" dirty="0" smtClean="0"/>
              <a:t> </a:t>
            </a:r>
            <a:r>
              <a:rPr lang="en-CA" baseline="0" dirty="0" err="1"/>
              <a:t>spécifiquement</a:t>
            </a:r>
            <a:r>
              <a:rPr lang="en-CA" baseline="0" dirty="0"/>
              <a:t> des REL</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11</a:t>
            </a:fld>
            <a:endParaRPr lang="en-US" altLang="en-US"/>
          </a:p>
        </p:txBody>
      </p:sp>
    </p:spTree>
    <p:extLst>
      <p:ext uri="{BB962C8B-B14F-4D97-AF65-F5344CB8AC3E}">
        <p14:creationId xmlns:p14="http://schemas.microsoft.com/office/powerpoint/2010/main" val="1358916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err="1"/>
              <a:t>Voici</a:t>
            </a:r>
            <a:r>
              <a:rPr lang="en-CA" baseline="0" dirty="0"/>
              <a:t> les leaders au Canada (</a:t>
            </a:r>
            <a:r>
              <a:rPr lang="en-CA" baseline="0" dirty="0" err="1"/>
              <a:t>BCcampus</a:t>
            </a:r>
            <a:r>
              <a:rPr lang="en-CA" baseline="0" dirty="0"/>
              <a:t> </a:t>
            </a:r>
            <a:r>
              <a:rPr lang="en-CA" baseline="0" dirty="0" err="1"/>
              <a:t>en</a:t>
            </a:r>
            <a:r>
              <a:rPr lang="en-CA" baseline="0" dirty="0"/>
              <a:t> particulier): provinces </a:t>
            </a:r>
            <a:r>
              <a:rPr lang="en-CA" baseline="0" dirty="0" err="1"/>
              <a:t>investissent</a:t>
            </a:r>
            <a:r>
              <a:rPr lang="en-CA" baseline="0" dirty="0"/>
              <a:t> dans </a:t>
            </a:r>
            <a:r>
              <a:rPr lang="en-CA" baseline="0" dirty="0" err="1"/>
              <a:t>l’accès</a:t>
            </a:r>
            <a:r>
              <a:rPr lang="en-CA" baseline="0" dirty="0"/>
              <a:t> à </a:t>
            </a:r>
            <a:r>
              <a:rPr lang="en-CA" baseline="0" dirty="0" err="1"/>
              <a:t>l’éducation</a:t>
            </a:r>
            <a:r>
              <a:rPr lang="en-CA" baseline="0" dirty="0"/>
              <a:t> post-</a:t>
            </a:r>
            <a:r>
              <a:rPr lang="en-CA" baseline="0" dirty="0" err="1"/>
              <a:t>secondaire</a:t>
            </a:r>
            <a:r>
              <a:rPr lang="en-CA" baseline="0" dirty="0"/>
              <a:t>. </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12</a:t>
            </a:fld>
            <a:endParaRPr lang="en-US" altLang="en-US"/>
          </a:p>
        </p:txBody>
      </p:sp>
    </p:spTree>
    <p:extLst>
      <p:ext uri="{BB962C8B-B14F-4D97-AF65-F5344CB8AC3E}">
        <p14:creationId xmlns:p14="http://schemas.microsoft.com/office/powerpoint/2010/main" val="4039328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Mélange de </a:t>
            </a:r>
            <a:r>
              <a:rPr lang="en-CA" baseline="0" dirty="0" err="1"/>
              <a:t>ressources</a:t>
            </a:r>
            <a:r>
              <a:rPr lang="en-CA" baseline="0" dirty="0"/>
              <a:t> de </a:t>
            </a:r>
            <a:r>
              <a:rPr lang="en-CA" baseline="0" dirty="0" err="1"/>
              <a:t>vieux</a:t>
            </a:r>
            <a:r>
              <a:rPr lang="en-CA" baseline="0" dirty="0"/>
              <a:t> </a:t>
            </a:r>
            <a:r>
              <a:rPr lang="en-CA" baseline="0" dirty="0" err="1"/>
              <a:t>réseaux</a:t>
            </a:r>
            <a:r>
              <a:rPr lang="en-CA" baseline="0" dirty="0"/>
              <a:t> de formation à distance (Québec et France), pas </a:t>
            </a:r>
            <a:r>
              <a:rPr lang="en-CA" baseline="0" dirty="0" err="1"/>
              <a:t>mis</a:t>
            </a:r>
            <a:r>
              <a:rPr lang="en-CA" baseline="0" dirty="0"/>
              <a:t> à jour </a:t>
            </a:r>
            <a:r>
              <a:rPr lang="en-CA" baseline="0" dirty="0" err="1"/>
              <a:t>depuis</a:t>
            </a:r>
            <a:r>
              <a:rPr lang="en-CA" baseline="0" dirty="0"/>
              <a:t> </a:t>
            </a:r>
            <a:r>
              <a:rPr lang="en-CA" baseline="0" dirty="0" err="1"/>
              <a:t>quelques</a:t>
            </a:r>
            <a:r>
              <a:rPr lang="en-CA" baseline="0" dirty="0"/>
              <a:t> </a:t>
            </a:r>
            <a:r>
              <a:rPr lang="en-CA" baseline="0" dirty="0" err="1"/>
              <a:t>années</a:t>
            </a:r>
            <a:r>
              <a:rPr lang="en-CA" baseline="0" dirty="0"/>
              <a:t>, liens qui ne </a:t>
            </a:r>
            <a:r>
              <a:rPr lang="en-CA" baseline="0" dirty="0" err="1"/>
              <a:t>fonctionnent</a:t>
            </a:r>
            <a:r>
              <a:rPr lang="en-CA" baseline="0" dirty="0"/>
              <a:t> plus, et </a:t>
            </a:r>
            <a:r>
              <a:rPr lang="en-CA" baseline="0" dirty="0" err="1"/>
              <a:t>ce</a:t>
            </a:r>
            <a:r>
              <a:rPr lang="en-CA" baseline="0" dirty="0"/>
              <a:t> qui </a:t>
            </a:r>
            <a:r>
              <a:rPr lang="en-CA" baseline="0" dirty="0" err="1"/>
              <a:t>reste</a:t>
            </a:r>
            <a:r>
              <a:rPr lang="en-CA" baseline="0" dirty="0"/>
              <a:t> </a:t>
            </a:r>
            <a:r>
              <a:rPr lang="en-CA" baseline="0" dirty="0" err="1"/>
              <a:t>n’est</a:t>
            </a:r>
            <a:r>
              <a:rPr lang="en-CA" baseline="0" dirty="0"/>
              <a:t> pas </a:t>
            </a:r>
            <a:r>
              <a:rPr lang="en-CA" baseline="0" dirty="0" err="1"/>
              <a:t>explicitement</a:t>
            </a:r>
            <a:r>
              <a:rPr lang="en-CA" baseline="0" dirty="0"/>
              <a:t> </a:t>
            </a:r>
            <a:r>
              <a:rPr lang="en-CA" baseline="0" dirty="0" err="1"/>
              <a:t>disponible</a:t>
            </a:r>
            <a:r>
              <a:rPr lang="en-CA" baseline="0" dirty="0"/>
              <a:t> </a:t>
            </a:r>
            <a:r>
              <a:rPr lang="en-CA" baseline="0" dirty="0" err="1"/>
              <a:t>librement</a:t>
            </a:r>
            <a:r>
              <a:rPr lang="en-CA" baseline="0" dirty="0"/>
              <a:t> (on </a:t>
            </a:r>
            <a:r>
              <a:rPr lang="en-CA" baseline="0" dirty="0" err="1"/>
              <a:t>voit</a:t>
            </a:r>
            <a:r>
              <a:rPr lang="en-CA" baseline="0" dirty="0"/>
              <a:t> </a:t>
            </a:r>
            <a:r>
              <a:rPr lang="en-CA" baseline="0" dirty="0" err="1"/>
              <a:t>plein</a:t>
            </a:r>
            <a:r>
              <a:rPr lang="en-CA" baseline="0" dirty="0"/>
              <a:t> de “droits </a:t>
            </a:r>
            <a:r>
              <a:rPr lang="en-CA" baseline="0" dirty="0" err="1"/>
              <a:t>réservés</a:t>
            </a:r>
            <a:r>
              <a:rPr lang="en-CA" baseline="0" dirty="0"/>
              <a:t>”).</a:t>
            </a:r>
          </a:p>
          <a:p>
            <a:pPr marL="0" indent="0">
              <a:buFontTx/>
              <a:buNone/>
              <a:defRPr/>
            </a:pPr>
            <a:endParaRPr lang="en-CA" baseline="0" dirty="0"/>
          </a:p>
          <a:p>
            <a:pPr marL="0" indent="0">
              <a:buFontTx/>
              <a:buNone/>
              <a:defRPr/>
            </a:pPr>
            <a:r>
              <a:rPr lang="en-CA" baseline="0" dirty="0" err="1"/>
              <a:t>Voici</a:t>
            </a:r>
            <a:r>
              <a:rPr lang="en-CA" baseline="0" dirty="0"/>
              <a:t> les </a:t>
            </a:r>
            <a:r>
              <a:rPr lang="en-CA" baseline="0" dirty="0" err="1"/>
              <a:t>plateformes</a:t>
            </a:r>
            <a:r>
              <a:rPr lang="en-CA" baseline="0" dirty="0"/>
              <a:t> encore actives </a:t>
            </a:r>
            <a:r>
              <a:rPr lang="en-CA" baseline="0" dirty="0" err="1"/>
              <a:t>ou</a:t>
            </a:r>
            <a:r>
              <a:rPr lang="en-CA" baseline="0" dirty="0"/>
              <a:t> </a:t>
            </a:r>
            <a:r>
              <a:rPr lang="en-CA" baseline="0" dirty="0" err="1"/>
              <a:t>nouvellement</a:t>
            </a:r>
            <a:r>
              <a:rPr lang="en-CA" baseline="0" dirty="0"/>
              <a:t> </a:t>
            </a:r>
            <a:r>
              <a:rPr lang="en-CA" baseline="0" dirty="0" err="1"/>
              <a:t>lancées</a:t>
            </a:r>
            <a:r>
              <a:rPr lang="en-CA" baseline="0" dirty="0"/>
              <a:t> :</a:t>
            </a:r>
          </a:p>
          <a:p>
            <a:pPr marL="0" indent="0">
              <a:buFontTx/>
              <a:buNone/>
              <a:defRPr/>
            </a:pPr>
            <a:endParaRPr lang="en-CA" baseline="0" dirty="0"/>
          </a:p>
          <a:p>
            <a:pPr marL="0" indent="0">
              <a:buFontTx/>
              <a:buNone/>
              <a:defRPr/>
            </a:pPr>
            <a:r>
              <a:rPr lang="en-CA" baseline="0" dirty="0"/>
              <a:t>VTÉ (Vitrine </a:t>
            </a:r>
            <a:r>
              <a:rPr lang="en-CA" baseline="0" dirty="0" err="1"/>
              <a:t>technologie-Éducation</a:t>
            </a:r>
            <a:r>
              <a:rPr lang="en-CA" baseline="0" dirty="0"/>
              <a:t>), </a:t>
            </a:r>
            <a:r>
              <a:rPr lang="en-CA" baseline="0" dirty="0" err="1"/>
              <a:t>financée</a:t>
            </a:r>
            <a:r>
              <a:rPr lang="en-CA" baseline="0" dirty="0"/>
              <a:t> par </a:t>
            </a:r>
            <a:r>
              <a:rPr lang="en-CA" baseline="0" dirty="0" err="1"/>
              <a:t>gouvernement</a:t>
            </a:r>
            <a:r>
              <a:rPr lang="en-CA" baseline="0" dirty="0"/>
              <a:t> du Québec – Ceres </a:t>
            </a:r>
            <a:r>
              <a:rPr lang="en-CA" baseline="0" dirty="0" err="1"/>
              <a:t>est</a:t>
            </a:r>
            <a:r>
              <a:rPr lang="en-CA" baseline="0" dirty="0"/>
              <a:t> un </a:t>
            </a:r>
            <a:r>
              <a:rPr lang="en-CA" baseline="0" dirty="0" err="1"/>
              <a:t>projet</a:t>
            </a:r>
            <a:r>
              <a:rPr lang="en-CA" baseline="0" dirty="0"/>
              <a:t> qui </a:t>
            </a:r>
            <a:r>
              <a:rPr lang="en-CA" baseline="0" dirty="0" err="1"/>
              <a:t>offre</a:t>
            </a:r>
            <a:r>
              <a:rPr lang="en-CA" baseline="0" dirty="0"/>
              <a:t> un catalogue </a:t>
            </a:r>
            <a:r>
              <a:rPr lang="en-CA" baseline="0" dirty="0" err="1"/>
              <a:t>collectif</a:t>
            </a:r>
            <a:r>
              <a:rPr lang="en-CA" baseline="0" dirty="0"/>
              <a:t> de </a:t>
            </a:r>
            <a:r>
              <a:rPr lang="en-CA" baseline="0" dirty="0" err="1"/>
              <a:t>ressources</a:t>
            </a:r>
            <a:r>
              <a:rPr lang="en-CA" baseline="0" dirty="0"/>
              <a:t> </a:t>
            </a:r>
            <a:r>
              <a:rPr lang="en-CA" baseline="0" dirty="0" err="1"/>
              <a:t>d’enseignement</a:t>
            </a:r>
            <a:r>
              <a:rPr lang="en-CA" baseline="0" dirty="0"/>
              <a:t> et </a:t>
            </a:r>
            <a:r>
              <a:rPr lang="en-CA" baseline="0" dirty="0" err="1"/>
              <a:t>d’apprentissage</a:t>
            </a:r>
            <a:r>
              <a:rPr lang="en-CA" baseline="0" dirty="0"/>
              <a:t> </a:t>
            </a:r>
            <a:r>
              <a:rPr lang="en-CA" baseline="0" dirty="0" err="1"/>
              <a:t>rassemblées</a:t>
            </a:r>
            <a:r>
              <a:rPr lang="en-CA" baseline="0" dirty="0"/>
              <a:t> par divers </a:t>
            </a:r>
            <a:r>
              <a:rPr lang="en-CA" baseline="0" dirty="0" err="1"/>
              <a:t>organismes</a:t>
            </a:r>
            <a:r>
              <a:rPr lang="en-CA" baseline="0" dirty="0"/>
              <a:t> </a:t>
            </a:r>
            <a:r>
              <a:rPr lang="en-CA" baseline="0" dirty="0" err="1"/>
              <a:t>oeuvrant</a:t>
            </a:r>
            <a:r>
              <a:rPr lang="en-CA" baseline="0" dirty="0"/>
              <a:t> </a:t>
            </a:r>
            <a:r>
              <a:rPr lang="en-CA" baseline="0" dirty="0" err="1"/>
              <a:t>dans</a:t>
            </a:r>
            <a:r>
              <a:rPr lang="en-CA" baseline="0" dirty="0"/>
              <a:t> la production de </a:t>
            </a:r>
            <a:r>
              <a:rPr lang="en-CA" baseline="0" dirty="0" err="1"/>
              <a:t>ressources</a:t>
            </a:r>
            <a:r>
              <a:rPr lang="en-CA" baseline="0" dirty="0"/>
              <a:t> </a:t>
            </a:r>
            <a:r>
              <a:rPr lang="en-CA" baseline="0" dirty="0" err="1"/>
              <a:t>éducatives</a:t>
            </a:r>
            <a:r>
              <a:rPr lang="en-CA" baseline="0" dirty="0"/>
              <a:t> </a:t>
            </a:r>
            <a:r>
              <a:rPr lang="en-CA" baseline="0" dirty="0" err="1"/>
              <a:t>utilisant</a:t>
            </a:r>
            <a:r>
              <a:rPr lang="en-CA" baseline="0" dirty="0"/>
              <a:t> des technologies de </a:t>
            </a:r>
            <a:r>
              <a:rPr lang="en-CA" baseline="0" dirty="0" err="1"/>
              <a:t>l’information</a:t>
            </a:r>
            <a:r>
              <a:rPr lang="en-CA" baseline="0" dirty="0"/>
              <a:t> et de communication. </a:t>
            </a:r>
            <a:r>
              <a:rPr lang="en-CA" baseline="0" dirty="0" err="1"/>
              <a:t>Mais</a:t>
            </a:r>
            <a:r>
              <a:rPr lang="en-CA" baseline="0" dirty="0"/>
              <a:t> </a:t>
            </a:r>
            <a:r>
              <a:rPr lang="en-CA" baseline="0" dirty="0" err="1"/>
              <a:t>il</a:t>
            </a:r>
            <a:r>
              <a:rPr lang="en-CA" baseline="0" dirty="0"/>
              <a:t> </a:t>
            </a:r>
            <a:r>
              <a:rPr lang="en-CA" baseline="0" dirty="0" err="1"/>
              <a:t>faut</a:t>
            </a:r>
            <a:r>
              <a:rPr lang="en-CA" baseline="0" dirty="0"/>
              <a:t> faire attention; </a:t>
            </a:r>
            <a:r>
              <a:rPr lang="en-CA" baseline="0" dirty="0" err="1"/>
              <a:t>techniquement</a:t>
            </a:r>
            <a:r>
              <a:rPr lang="en-CA" baseline="0" dirty="0"/>
              <a:t>, pas </a:t>
            </a:r>
            <a:r>
              <a:rPr lang="en-CA" baseline="0" dirty="0" err="1"/>
              <a:t>toutes</a:t>
            </a:r>
            <a:r>
              <a:rPr lang="en-CA" baseline="0" dirty="0"/>
              <a:t> les </a:t>
            </a:r>
            <a:r>
              <a:rPr lang="en-CA" baseline="0" dirty="0" err="1"/>
              <a:t>ressources</a:t>
            </a:r>
            <a:r>
              <a:rPr lang="en-CA" baseline="0" dirty="0"/>
              <a:t> </a:t>
            </a:r>
            <a:r>
              <a:rPr lang="en-CA" baseline="0" dirty="0" err="1"/>
              <a:t>répertoriées</a:t>
            </a:r>
            <a:r>
              <a:rPr lang="en-CA" baseline="0" dirty="0"/>
              <a:t> </a:t>
            </a:r>
            <a:r>
              <a:rPr lang="en-CA" baseline="0" dirty="0" err="1"/>
              <a:t>sont</a:t>
            </a:r>
            <a:r>
              <a:rPr lang="en-CA" baseline="0" dirty="0"/>
              <a:t> </a:t>
            </a:r>
            <a:r>
              <a:rPr lang="en-CA" baseline="0" dirty="0" err="1"/>
              <a:t>clairement</a:t>
            </a:r>
            <a:r>
              <a:rPr lang="en-CA" baseline="0" dirty="0"/>
              <a:t> des REL</a:t>
            </a:r>
          </a:p>
          <a:p>
            <a:pPr marL="0" indent="0">
              <a:buFontTx/>
              <a:buNone/>
              <a:defRPr/>
            </a:pPr>
            <a:endParaRPr lang="en-CA" baseline="0" dirty="0"/>
          </a:p>
          <a:p>
            <a:pPr marL="0" indent="0">
              <a:buFontTx/>
              <a:buNone/>
              <a:defRPr/>
            </a:pPr>
            <a:r>
              <a:rPr lang="en-CA" baseline="0" dirty="0" err="1"/>
              <a:t>Portail</a:t>
            </a:r>
            <a:r>
              <a:rPr lang="en-CA" baseline="0" dirty="0"/>
              <a:t> des </a:t>
            </a:r>
            <a:r>
              <a:rPr lang="en-CA" baseline="0" dirty="0" err="1"/>
              <a:t>ressources</a:t>
            </a:r>
            <a:r>
              <a:rPr lang="en-CA" baseline="0" dirty="0"/>
              <a:t> </a:t>
            </a:r>
            <a:r>
              <a:rPr lang="en-CA" baseline="0" dirty="0" err="1"/>
              <a:t>éducatives</a:t>
            </a:r>
            <a:r>
              <a:rPr lang="en-CA" baseline="0" dirty="0"/>
              <a:t> </a:t>
            </a:r>
            <a:r>
              <a:rPr lang="en-CA" baseline="0" dirty="0" err="1"/>
              <a:t>libres</a:t>
            </a:r>
            <a:r>
              <a:rPr lang="en-CA" baseline="0" dirty="0"/>
              <a:t> BNEUF = </a:t>
            </a:r>
            <a:r>
              <a:rPr lang="en-CA" baseline="0" dirty="0" err="1"/>
              <a:t>Bibliothèque</a:t>
            </a:r>
            <a:r>
              <a:rPr lang="en-CA" baseline="0" dirty="0"/>
              <a:t> </a:t>
            </a:r>
            <a:r>
              <a:rPr lang="en-CA" baseline="0" dirty="0" err="1"/>
              <a:t>numérique</a:t>
            </a:r>
            <a:r>
              <a:rPr lang="en-CA" baseline="0" dirty="0"/>
              <a:t> de </a:t>
            </a:r>
            <a:r>
              <a:rPr lang="en-CA" baseline="0" dirty="0" err="1"/>
              <a:t>l’espace</a:t>
            </a:r>
            <a:r>
              <a:rPr lang="en-CA" baseline="0" dirty="0"/>
              <a:t> </a:t>
            </a:r>
            <a:r>
              <a:rPr lang="en-CA" baseline="0" dirty="0" err="1"/>
              <a:t>universitaire</a:t>
            </a:r>
            <a:r>
              <a:rPr lang="en-CA" baseline="0" dirty="0"/>
              <a:t> francophone (relevant de </a:t>
            </a:r>
            <a:r>
              <a:rPr lang="en-CA" baseline="0" dirty="0" err="1"/>
              <a:t>l’AUF</a:t>
            </a:r>
            <a:r>
              <a:rPr lang="en-CA" baseline="0" dirty="0"/>
              <a:t>, </a:t>
            </a:r>
            <a:r>
              <a:rPr lang="en-CA" baseline="0" dirty="0" err="1"/>
              <a:t>Agence</a:t>
            </a:r>
            <a:r>
              <a:rPr lang="en-CA" baseline="0" dirty="0"/>
              <a:t> </a:t>
            </a:r>
            <a:r>
              <a:rPr lang="en-CA" baseline="0" dirty="0" err="1"/>
              <a:t>universitaire</a:t>
            </a:r>
            <a:r>
              <a:rPr lang="en-CA" baseline="0" dirty="0"/>
              <a:t> de la Francophonie)</a:t>
            </a:r>
          </a:p>
          <a:p>
            <a:pPr marL="0" indent="0">
              <a:buFontTx/>
              <a:buNone/>
              <a:defRPr/>
            </a:pPr>
            <a:endParaRPr lang="en-CA" baseline="0" dirty="0"/>
          </a:p>
          <a:p>
            <a:pPr marL="0" indent="0">
              <a:buFontTx/>
              <a:buNone/>
              <a:defRPr/>
            </a:pPr>
            <a:r>
              <a:rPr lang="en-CA" baseline="0" dirty="0" err="1"/>
              <a:t>Université</a:t>
            </a:r>
            <a:r>
              <a:rPr lang="en-CA" baseline="0" dirty="0"/>
              <a:t> </a:t>
            </a:r>
            <a:r>
              <a:rPr lang="en-CA" baseline="0" dirty="0" err="1"/>
              <a:t>Virtuelle</a:t>
            </a:r>
            <a:r>
              <a:rPr lang="en-CA" baseline="0" dirty="0"/>
              <a:t> </a:t>
            </a:r>
            <a:r>
              <a:rPr lang="en-CA" baseline="0" dirty="0" err="1"/>
              <a:t>Africaine</a:t>
            </a:r>
            <a:r>
              <a:rPr lang="en-CA" baseline="0" dirty="0"/>
              <a:t>: </a:t>
            </a:r>
            <a:r>
              <a:rPr lang="en-CA" baseline="0" dirty="0" err="1"/>
              <a:t>clairement</a:t>
            </a:r>
            <a:r>
              <a:rPr lang="en-CA" baseline="0" dirty="0"/>
              <a:t> des REL avec des licences </a:t>
            </a:r>
            <a:r>
              <a:rPr lang="en-CA" baseline="0" dirty="0" smtClean="0"/>
              <a:t>CC</a:t>
            </a: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711859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14</a:t>
            </a:fld>
            <a:endParaRPr lang="en-US" altLang="en-US"/>
          </a:p>
        </p:txBody>
      </p:sp>
    </p:spTree>
    <p:extLst>
      <p:ext uri="{BB962C8B-B14F-4D97-AF65-F5344CB8AC3E}">
        <p14:creationId xmlns:p14="http://schemas.microsoft.com/office/powerpoint/2010/main" val="3382317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err="1"/>
              <a:t>Vérifiez</a:t>
            </a:r>
            <a:r>
              <a:rPr lang="en-CA" baseline="0" dirty="0"/>
              <a:t> la licence</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15</a:t>
            </a:fld>
            <a:endParaRPr lang="en-US" altLang="en-US"/>
          </a:p>
        </p:txBody>
      </p:sp>
    </p:spTree>
    <p:extLst>
      <p:ext uri="{BB962C8B-B14F-4D97-AF65-F5344CB8AC3E}">
        <p14:creationId xmlns:p14="http://schemas.microsoft.com/office/powerpoint/2010/main" val="1336946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err="1"/>
              <a:t>Vérifiez</a:t>
            </a:r>
            <a:r>
              <a:rPr lang="en-CA" baseline="0" dirty="0"/>
              <a:t> la licence</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16</a:t>
            </a:fld>
            <a:endParaRPr lang="en-US" altLang="en-US"/>
          </a:p>
        </p:txBody>
      </p:sp>
    </p:spTree>
    <p:extLst>
      <p:ext uri="{BB962C8B-B14F-4D97-AF65-F5344CB8AC3E}">
        <p14:creationId xmlns:p14="http://schemas.microsoft.com/office/powerpoint/2010/main" val="4101139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b="0" i="0" baseline="0" dirty="0">
              <a:latin typeface="Times" pitchFamily="-84" charset="0"/>
              <a:ea typeface="ＭＳ Ｐゴシック" pitchFamily="-8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182" indent="-285635" eaLnBrk="0" hangingPunct="0">
              <a:spcBef>
                <a:spcPct val="30000"/>
              </a:spcBef>
              <a:defRPr sz="1200">
                <a:solidFill>
                  <a:schemeClr val="tx1"/>
                </a:solidFill>
                <a:latin typeface="Times" pitchFamily="-84" charset="0"/>
                <a:ea typeface="ＭＳ Ｐゴシック" pitchFamily="-84" charset="-128"/>
              </a:defRPr>
            </a:lvl2pPr>
            <a:lvl3pPr marL="1147354" indent="-229471" eaLnBrk="0" hangingPunct="0">
              <a:spcBef>
                <a:spcPct val="30000"/>
              </a:spcBef>
              <a:defRPr sz="1200">
                <a:solidFill>
                  <a:schemeClr val="tx1"/>
                </a:solidFill>
                <a:latin typeface="Times" pitchFamily="-84" charset="0"/>
                <a:ea typeface="ＭＳ Ｐゴシック" pitchFamily="-84" charset="-128"/>
              </a:defRPr>
            </a:lvl3pPr>
            <a:lvl4pPr marL="1606295" indent="-229471" eaLnBrk="0" hangingPunct="0">
              <a:spcBef>
                <a:spcPct val="30000"/>
              </a:spcBef>
              <a:defRPr sz="1200">
                <a:solidFill>
                  <a:schemeClr val="tx1"/>
                </a:solidFill>
                <a:latin typeface="Times" pitchFamily="-84" charset="0"/>
                <a:ea typeface="ＭＳ Ｐゴシック" pitchFamily="-84" charset="-128"/>
              </a:defRPr>
            </a:lvl4pPr>
            <a:lvl5pPr marL="2065237" indent="-229471" eaLnBrk="0" hangingPunct="0">
              <a:spcBef>
                <a:spcPct val="30000"/>
              </a:spcBef>
              <a:defRPr sz="1200">
                <a:solidFill>
                  <a:schemeClr val="tx1"/>
                </a:solidFill>
                <a:latin typeface="Times" pitchFamily="-84" charset="0"/>
                <a:ea typeface="ＭＳ Ｐゴシック" pitchFamily="-84" charset="-128"/>
              </a:defRPr>
            </a:lvl5pPr>
            <a:lvl6pPr marL="2527388"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953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5168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13840"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C5DBE7C8-5B47-4F4B-8743-38AC5BC29B72}" type="slidenum">
              <a:rPr lang="en-US" altLang="en-US" smtClean="0"/>
              <a:pPr>
                <a:spcBef>
                  <a:spcPct val="0"/>
                </a:spcBef>
              </a:pPr>
              <a:t>17</a:t>
            </a:fld>
            <a:endParaRPr lang="en-US" altLang="en-US"/>
          </a:p>
        </p:txBody>
      </p:sp>
    </p:spTree>
    <p:extLst>
      <p:ext uri="{BB962C8B-B14F-4D97-AF65-F5344CB8AC3E}">
        <p14:creationId xmlns:p14="http://schemas.microsoft.com/office/powerpoint/2010/main" val="156027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b="0" i="0" baseline="0" dirty="0">
              <a:latin typeface="Times" pitchFamily="-84" charset="0"/>
              <a:ea typeface="ＭＳ Ｐゴシック" pitchFamily="-8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182" indent="-285635" eaLnBrk="0" hangingPunct="0">
              <a:spcBef>
                <a:spcPct val="30000"/>
              </a:spcBef>
              <a:defRPr sz="1200">
                <a:solidFill>
                  <a:schemeClr val="tx1"/>
                </a:solidFill>
                <a:latin typeface="Times" pitchFamily="-84" charset="0"/>
                <a:ea typeface="ＭＳ Ｐゴシック" pitchFamily="-84" charset="-128"/>
              </a:defRPr>
            </a:lvl2pPr>
            <a:lvl3pPr marL="1147354" indent="-229471" eaLnBrk="0" hangingPunct="0">
              <a:spcBef>
                <a:spcPct val="30000"/>
              </a:spcBef>
              <a:defRPr sz="1200">
                <a:solidFill>
                  <a:schemeClr val="tx1"/>
                </a:solidFill>
                <a:latin typeface="Times" pitchFamily="-84" charset="0"/>
                <a:ea typeface="ＭＳ Ｐゴシック" pitchFamily="-84" charset="-128"/>
              </a:defRPr>
            </a:lvl3pPr>
            <a:lvl4pPr marL="1606295" indent="-229471" eaLnBrk="0" hangingPunct="0">
              <a:spcBef>
                <a:spcPct val="30000"/>
              </a:spcBef>
              <a:defRPr sz="1200">
                <a:solidFill>
                  <a:schemeClr val="tx1"/>
                </a:solidFill>
                <a:latin typeface="Times" pitchFamily="-84" charset="0"/>
                <a:ea typeface="ＭＳ Ｐゴシック" pitchFamily="-84" charset="-128"/>
              </a:defRPr>
            </a:lvl4pPr>
            <a:lvl5pPr marL="2065237" indent="-229471" eaLnBrk="0" hangingPunct="0">
              <a:spcBef>
                <a:spcPct val="30000"/>
              </a:spcBef>
              <a:defRPr sz="1200">
                <a:solidFill>
                  <a:schemeClr val="tx1"/>
                </a:solidFill>
                <a:latin typeface="Times" pitchFamily="-84" charset="0"/>
                <a:ea typeface="ＭＳ Ｐゴシック" pitchFamily="-84" charset="-128"/>
              </a:defRPr>
            </a:lvl5pPr>
            <a:lvl6pPr marL="2527388"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953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5168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13840"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C5DBE7C8-5B47-4F4B-8743-38AC5BC29B72}" type="slidenum">
              <a:rPr lang="en-US" altLang="en-US" smtClean="0"/>
              <a:pPr>
                <a:spcBef>
                  <a:spcPct val="0"/>
                </a:spcBef>
              </a:pPr>
              <a:t>18</a:t>
            </a:fld>
            <a:endParaRPr lang="en-US" altLang="en-US"/>
          </a:p>
        </p:txBody>
      </p:sp>
    </p:spTree>
    <p:extLst>
      <p:ext uri="{BB962C8B-B14F-4D97-AF65-F5344CB8AC3E}">
        <p14:creationId xmlns:p14="http://schemas.microsoft.com/office/powerpoint/2010/main" val="27370948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Code </a:t>
            </a:r>
            <a:r>
              <a:rPr lang="en-CA" baseline="0" dirty="0" err="1"/>
              <a:t>juridique</a:t>
            </a:r>
            <a:r>
              <a:rPr lang="en-CA" baseline="0" dirty="0"/>
              <a:t> </a:t>
            </a:r>
            <a:r>
              <a:rPr lang="en-CA" baseline="0" dirty="0" err="1"/>
              <a:t>est</a:t>
            </a:r>
            <a:r>
              <a:rPr lang="en-CA" baseline="0" dirty="0"/>
              <a:t> </a:t>
            </a:r>
            <a:r>
              <a:rPr lang="en-CA" baseline="0" dirty="0" err="1"/>
              <a:t>disponible</a:t>
            </a:r>
            <a:r>
              <a:rPr lang="en-CA" baseline="0" dirty="0"/>
              <a:t> </a:t>
            </a:r>
            <a:r>
              <a:rPr lang="en-CA" baseline="0" dirty="0" err="1"/>
              <a:t>en</a:t>
            </a:r>
            <a:r>
              <a:rPr lang="en-CA" baseline="0" dirty="0"/>
              <a:t> </a:t>
            </a:r>
            <a:r>
              <a:rPr lang="en-CA" baseline="0" dirty="0" err="1"/>
              <a:t>français</a:t>
            </a:r>
            <a:r>
              <a:rPr lang="en-CA" baseline="0" dirty="0"/>
              <a:t> (</a:t>
            </a:r>
            <a:r>
              <a:rPr lang="en-CA" baseline="0" dirty="0" err="1"/>
              <a:t>une</a:t>
            </a:r>
            <a:r>
              <a:rPr lang="en-CA" baseline="0" dirty="0"/>
              <a:t> </a:t>
            </a:r>
            <a:r>
              <a:rPr lang="en-CA" baseline="0" dirty="0" err="1"/>
              <a:t>seule</a:t>
            </a:r>
            <a:r>
              <a:rPr lang="en-CA" baseline="0" dirty="0"/>
              <a:t> version </a:t>
            </a:r>
            <a:r>
              <a:rPr lang="en-CA" baseline="0" dirty="0" err="1"/>
              <a:t>internationale</a:t>
            </a:r>
            <a:r>
              <a:rPr lang="en-CA" baseline="0" dirty="0"/>
              <a:t> 4.0) </a:t>
            </a:r>
            <a:r>
              <a:rPr lang="en-CA" baseline="0" dirty="0" err="1"/>
              <a:t>depuis</a:t>
            </a:r>
            <a:r>
              <a:rPr lang="en-CA" baseline="0" dirty="0"/>
              <a:t> </a:t>
            </a:r>
            <a:r>
              <a:rPr lang="en-CA" baseline="0" dirty="0" err="1"/>
              <a:t>juin</a:t>
            </a:r>
            <a:r>
              <a:rPr lang="en-CA" baseline="0" dirty="0"/>
              <a:t> 2017</a:t>
            </a:r>
          </a:p>
          <a:p>
            <a:pPr marL="0" indent="0">
              <a:buFontTx/>
              <a:buNone/>
              <a:defRPr/>
            </a:pPr>
            <a:endParaRPr lang="en-CA" baseline="0" dirty="0"/>
          </a:p>
          <a:p>
            <a:pPr marL="0" indent="0">
              <a:buFontTx/>
              <a:buNone/>
              <a:defRPr/>
            </a:pPr>
            <a:r>
              <a:rPr lang="en-CA" baseline="0" dirty="0"/>
              <a:t>https://creativecommons.org/2017/06/28/cc-accueille-les-francophones-welcome-cc-4-0-french-license-translations/ </a:t>
            </a:r>
          </a:p>
          <a:p>
            <a:pPr marL="0" indent="0">
              <a:buFontTx/>
              <a:buNone/>
              <a:defRPr/>
            </a:pP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637791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2</a:t>
            </a:fld>
            <a:endParaRPr lang="en-US" altLang="en-US"/>
          </a:p>
        </p:txBody>
      </p:sp>
    </p:spTree>
    <p:extLst>
      <p:ext uri="{BB962C8B-B14F-4D97-AF65-F5344CB8AC3E}">
        <p14:creationId xmlns:p14="http://schemas.microsoft.com/office/powerpoint/2010/main" val="734875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885824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Le droit </a:t>
            </a:r>
            <a:r>
              <a:rPr lang="en-CA" baseline="0" dirty="0" err="1"/>
              <a:t>d’auteur</a:t>
            </a:r>
            <a:r>
              <a:rPr lang="en-CA" baseline="0" dirty="0"/>
              <a:t> expire </a:t>
            </a:r>
            <a:r>
              <a:rPr lang="en-CA" baseline="0" dirty="0" err="1"/>
              <a:t>quand</a:t>
            </a:r>
            <a:r>
              <a:rPr lang="en-CA" baseline="0" dirty="0"/>
              <a:t>? 50 </a:t>
            </a:r>
            <a:r>
              <a:rPr lang="en-CA" baseline="0" dirty="0" err="1"/>
              <a:t>ans</a:t>
            </a:r>
            <a:r>
              <a:rPr lang="en-CA" baseline="0" dirty="0"/>
              <a:t> après la mort de </a:t>
            </a:r>
            <a:r>
              <a:rPr lang="en-CA" baseline="0" dirty="0" err="1"/>
              <a:t>l’auteur</a:t>
            </a:r>
            <a:endParaRPr lang="en-CA" baseline="0" dirty="0"/>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21</a:t>
            </a:fld>
            <a:endParaRPr lang="en-US" altLang="en-US"/>
          </a:p>
        </p:txBody>
      </p:sp>
    </p:spTree>
    <p:extLst>
      <p:ext uri="{BB962C8B-B14F-4D97-AF65-F5344CB8AC3E}">
        <p14:creationId xmlns:p14="http://schemas.microsoft.com/office/powerpoint/2010/main" val="21685161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22</a:t>
            </a:fld>
            <a:endParaRPr lang="en-US" altLang="en-US"/>
          </a:p>
        </p:txBody>
      </p:sp>
    </p:spTree>
    <p:extLst>
      <p:ext uri="{BB962C8B-B14F-4D97-AF65-F5344CB8AC3E}">
        <p14:creationId xmlns:p14="http://schemas.microsoft.com/office/powerpoint/2010/main" val="6842793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23</a:t>
            </a:fld>
            <a:endParaRPr lang="en-US" altLang="en-US"/>
          </a:p>
        </p:txBody>
      </p:sp>
    </p:spTree>
    <p:extLst>
      <p:ext uri="{BB962C8B-B14F-4D97-AF65-F5344CB8AC3E}">
        <p14:creationId xmlns:p14="http://schemas.microsoft.com/office/powerpoint/2010/main" val="24665310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Times" pitchFamily="-84" charset="0"/>
              <a:ea typeface="ＭＳ Ｐゴシック" pitchFamily="-84" charset="-128"/>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801" indent="-288384" eaLnBrk="0" hangingPunct="0">
              <a:spcBef>
                <a:spcPct val="30000"/>
              </a:spcBef>
              <a:defRPr sz="1200">
                <a:solidFill>
                  <a:schemeClr val="tx1"/>
                </a:solidFill>
                <a:latin typeface="Times" pitchFamily="-84" charset="0"/>
                <a:ea typeface="ＭＳ Ｐゴシック" pitchFamily="-84" charset="-128"/>
              </a:defRPr>
            </a:lvl2pPr>
            <a:lvl3pPr marL="1153540" indent="-230708" eaLnBrk="0" hangingPunct="0">
              <a:spcBef>
                <a:spcPct val="30000"/>
              </a:spcBef>
              <a:defRPr sz="1200">
                <a:solidFill>
                  <a:schemeClr val="tx1"/>
                </a:solidFill>
                <a:latin typeface="Times" pitchFamily="-84" charset="0"/>
                <a:ea typeface="ＭＳ Ｐゴシック" pitchFamily="-84" charset="-128"/>
              </a:defRPr>
            </a:lvl3pPr>
            <a:lvl4pPr marL="1614956" indent="-230708" eaLnBrk="0" hangingPunct="0">
              <a:spcBef>
                <a:spcPct val="30000"/>
              </a:spcBef>
              <a:defRPr sz="1200">
                <a:solidFill>
                  <a:schemeClr val="tx1"/>
                </a:solidFill>
                <a:latin typeface="Times" pitchFamily="-84" charset="0"/>
                <a:ea typeface="ＭＳ Ｐゴシック" pitchFamily="-84" charset="-128"/>
              </a:defRPr>
            </a:lvl4pPr>
            <a:lvl5pPr marL="2076372" indent="-230708" eaLnBrk="0" hangingPunct="0">
              <a:spcBef>
                <a:spcPct val="30000"/>
              </a:spcBef>
              <a:defRPr sz="1200">
                <a:solidFill>
                  <a:schemeClr val="tx1"/>
                </a:solidFill>
                <a:latin typeface="Times" pitchFamily="-84" charset="0"/>
                <a:ea typeface="ＭＳ Ｐゴシック" pitchFamily="-84" charset="-128"/>
              </a:defRPr>
            </a:lvl5pPr>
            <a:lvl6pPr marL="2537787"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99203"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0619"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22036"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21CCFF16-D878-4887-85D4-050AB360EC3C}" type="slidenum">
              <a:rPr lang="en-US" altLang="en-US" smtClean="0"/>
              <a:pPr>
                <a:spcBef>
                  <a:spcPct val="0"/>
                </a:spcBef>
              </a:pPr>
              <a:t>24</a:t>
            </a:fld>
            <a:endParaRPr lang="en-US" altLang="en-US"/>
          </a:p>
        </p:txBody>
      </p:sp>
    </p:spTree>
    <p:extLst>
      <p:ext uri="{BB962C8B-B14F-4D97-AF65-F5344CB8AC3E}">
        <p14:creationId xmlns:p14="http://schemas.microsoft.com/office/powerpoint/2010/main" val="3548764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Times" pitchFamily="-84" charset="0"/>
              <a:ea typeface="ＭＳ Ｐゴシック" pitchFamily="-84" charset="-128"/>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801" indent="-288384" eaLnBrk="0" hangingPunct="0">
              <a:spcBef>
                <a:spcPct val="30000"/>
              </a:spcBef>
              <a:defRPr sz="1200">
                <a:solidFill>
                  <a:schemeClr val="tx1"/>
                </a:solidFill>
                <a:latin typeface="Times" pitchFamily="-84" charset="0"/>
                <a:ea typeface="ＭＳ Ｐゴシック" pitchFamily="-84" charset="-128"/>
              </a:defRPr>
            </a:lvl2pPr>
            <a:lvl3pPr marL="1153540" indent="-230708" eaLnBrk="0" hangingPunct="0">
              <a:spcBef>
                <a:spcPct val="30000"/>
              </a:spcBef>
              <a:defRPr sz="1200">
                <a:solidFill>
                  <a:schemeClr val="tx1"/>
                </a:solidFill>
                <a:latin typeface="Times" pitchFamily="-84" charset="0"/>
                <a:ea typeface="ＭＳ Ｐゴシック" pitchFamily="-84" charset="-128"/>
              </a:defRPr>
            </a:lvl3pPr>
            <a:lvl4pPr marL="1614956" indent="-230708" eaLnBrk="0" hangingPunct="0">
              <a:spcBef>
                <a:spcPct val="30000"/>
              </a:spcBef>
              <a:defRPr sz="1200">
                <a:solidFill>
                  <a:schemeClr val="tx1"/>
                </a:solidFill>
                <a:latin typeface="Times" pitchFamily="-84" charset="0"/>
                <a:ea typeface="ＭＳ Ｐゴシック" pitchFamily="-84" charset="-128"/>
              </a:defRPr>
            </a:lvl4pPr>
            <a:lvl5pPr marL="2076372" indent="-230708" eaLnBrk="0" hangingPunct="0">
              <a:spcBef>
                <a:spcPct val="30000"/>
              </a:spcBef>
              <a:defRPr sz="1200">
                <a:solidFill>
                  <a:schemeClr val="tx1"/>
                </a:solidFill>
                <a:latin typeface="Times" pitchFamily="-84" charset="0"/>
                <a:ea typeface="ＭＳ Ｐゴシック" pitchFamily="-84" charset="-128"/>
              </a:defRPr>
            </a:lvl5pPr>
            <a:lvl6pPr marL="2537787"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99203"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0619"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22036"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21CCFF16-D878-4887-85D4-050AB360EC3C}" type="slidenum">
              <a:rPr lang="en-US" altLang="en-US" smtClean="0"/>
              <a:pPr>
                <a:spcBef>
                  <a:spcPct val="0"/>
                </a:spcBef>
              </a:pPr>
              <a:t>25</a:t>
            </a:fld>
            <a:endParaRPr lang="en-US" altLang="en-US"/>
          </a:p>
        </p:txBody>
      </p:sp>
    </p:spTree>
    <p:extLst>
      <p:ext uri="{BB962C8B-B14F-4D97-AF65-F5344CB8AC3E}">
        <p14:creationId xmlns:p14="http://schemas.microsoft.com/office/powerpoint/2010/main" val="2609657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a:latin typeface="Times" pitchFamily="-84" charset="0"/>
              <a:ea typeface="ＭＳ Ｐゴシック" pitchFamily="-84" charset="-128"/>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801" indent="-288384" eaLnBrk="0" hangingPunct="0">
              <a:spcBef>
                <a:spcPct val="30000"/>
              </a:spcBef>
              <a:defRPr sz="1200">
                <a:solidFill>
                  <a:schemeClr val="tx1"/>
                </a:solidFill>
                <a:latin typeface="Times" pitchFamily="-84" charset="0"/>
                <a:ea typeface="ＭＳ Ｐゴシック" pitchFamily="-84" charset="-128"/>
              </a:defRPr>
            </a:lvl2pPr>
            <a:lvl3pPr marL="1153540" indent="-230708" eaLnBrk="0" hangingPunct="0">
              <a:spcBef>
                <a:spcPct val="30000"/>
              </a:spcBef>
              <a:defRPr sz="1200">
                <a:solidFill>
                  <a:schemeClr val="tx1"/>
                </a:solidFill>
                <a:latin typeface="Times" pitchFamily="-84" charset="0"/>
                <a:ea typeface="ＭＳ Ｐゴシック" pitchFamily="-84" charset="-128"/>
              </a:defRPr>
            </a:lvl3pPr>
            <a:lvl4pPr marL="1614956" indent="-230708" eaLnBrk="0" hangingPunct="0">
              <a:spcBef>
                <a:spcPct val="30000"/>
              </a:spcBef>
              <a:defRPr sz="1200">
                <a:solidFill>
                  <a:schemeClr val="tx1"/>
                </a:solidFill>
                <a:latin typeface="Times" pitchFamily="-84" charset="0"/>
                <a:ea typeface="ＭＳ Ｐゴシック" pitchFamily="-84" charset="-128"/>
              </a:defRPr>
            </a:lvl4pPr>
            <a:lvl5pPr marL="2076372" indent="-230708" eaLnBrk="0" hangingPunct="0">
              <a:spcBef>
                <a:spcPct val="30000"/>
              </a:spcBef>
              <a:defRPr sz="1200">
                <a:solidFill>
                  <a:schemeClr val="tx1"/>
                </a:solidFill>
                <a:latin typeface="Times" pitchFamily="-84" charset="0"/>
                <a:ea typeface="ＭＳ Ｐゴシック" pitchFamily="-84" charset="-128"/>
              </a:defRPr>
            </a:lvl5pPr>
            <a:lvl6pPr marL="2537787"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99203"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0619"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22036" indent="-230708"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21CCFF16-D878-4887-85D4-050AB360EC3C}" type="slidenum">
              <a:rPr lang="en-US" altLang="en-US" smtClean="0"/>
              <a:pPr>
                <a:spcBef>
                  <a:spcPct val="0"/>
                </a:spcBef>
              </a:pPr>
              <a:t>26</a:t>
            </a:fld>
            <a:endParaRPr lang="en-US" altLang="en-US"/>
          </a:p>
        </p:txBody>
      </p:sp>
    </p:spTree>
    <p:extLst>
      <p:ext uri="{BB962C8B-B14F-4D97-AF65-F5344CB8AC3E}">
        <p14:creationId xmlns:p14="http://schemas.microsoft.com/office/powerpoint/2010/main" val="3570969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fr-FR" baseline="0" dirty="0"/>
              <a:t>Définition simplifiée.</a:t>
            </a:r>
          </a:p>
          <a:p>
            <a:pPr>
              <a:defRPr/>
            </a:pPr>
            <a:endParaRPr lang="fr-FR" baseline="0" dirty="0"/>
          </a:p>
          <a:p>
            <a:pPr>
              <a:defRPr/>
            </a:pPr>
            <a:r>
              <a:rPr lang="fr-FR" baseline="0" dirty="0"/>
              <a:t>Le premier exemple qui vient en tête sont les manuels libres, mais les REL peuvent prendre d’autres formes: cours, module, quiz, vidéo, podcast, site web, etc. peut être un objet numérique ou physique. </a:t>
            </a:r>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3</a:t>
            </a:fld>
            <a:endParaRPr lang="en-US" altLang="en-US"/>
          </a:p>
        </p:txBody>
      </p:sp>
    </p:spTree>
    <p:extLst>
      <p:ext uri="{BB962C8B-B14F-4D97-AF65-F5344CB8AC3E}">
        <p14:creationId xmlns:p14="http://schemas.microsoft.com/office/powerpoint/2010/main" val="3258011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fr-FR" baseline="0" dirty="0"/>
              <a:t>Et ce, librement, sans avoir à demander la permission du titulaire du droit </a:t>
            </a:r>
            <a:r>
              <a:rPr lang="fr-FR" baseline="0" dirty="0" smtClean="0"/>
              <a:t>d’auteur.</a:t>
            </a: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4</a:t>
            </a:fld>
            <a:endParaRPr lang="en-US" altLang="en-US"/>
          </a:p>
        </p:txBody>
      </p:sp>
    </p:spTree>
    <p:extLst>
      <p:ext uri="{BB962C8B-B14F-4D97-AF65-F5344CB8AC3E}">
        <p14:creationId xmlns:p14="http://schemas.microsoft.com/office/powerpoint/2010/main" val="1555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err="1"/>
              <a:t>Commençons</a:t>
            </a:r>
            <a:r>
              <a:rPr lang="en-CA" baseline="0" dirty="0"/>
              <a:t> avec le droit </a:t>
            </a:r>
            <a:r>
              <a:rPr lang="en-CA" baseline="0" dirty="0" err="1"/>
              <a:t>d’auteur</a:t>
            </a:r>
            <a:r>
              <a:rPr lang="en-CA" baseline="0" dirty="0"/>
              <a:t>:</a:t>
            </a:r>
          </a:p>
          <a:p>
            <a:pPr marL="0" indent="0">
              <a:buFontTx/>
              <a:buNone/>
              <a:defRPr/>
            </a:pPr>
            <a:endParaRPr lang="en-CA" baseline="0" dirty="0"/>
          </a:p>
          <a:p>
            <a:pPr marL="0" indent="0">
              <a:buFontTx/>
              <a:buNone/>
              <a:defRPr/>
            </a:pPr>
            <a:r>
              <a:rPr lang="en-CA" baseline="0" dirty="0"/>
              <a:t>Ce qui fait </a:t>
            </a:r>
            <a:r>
              <a:rPr lang="en-CA" baseline="0" dirty="0" err="1"/>
              <a:t>d’une</a:t>
            </a:r>
            <a:r>
              <a:rPr lang="en-CA" baseline="0" dirty="0"/>
              <a:t> REL </a:t>
            </a:r>
            <a:r>
              <a:rPr lang="en-CA" baseline="0" dirty="0" err="1"/>
              <a:t>une</a:t>
            </a:r>
            <a:r>
              <a:rPr lang="en-CA" baseline="0" dirty="0"/>
              <a:t> REL </a:t>
            </a:r>
            <a:r>
              <a:rPr lang="en-CA" baseline="0" dirty="0" err="1"/>
              <a:t>n’est</a:t>
            </a:r>
            <a:r>
              <a:rPr lang="en-CA" baseline="0" dirty="0"/>
              <a:t> pas </a:t>
            </a:r>
            <a:r>
              <a:rPr lang="en-CA" baseline="0" dirty="0" err="1"/>
              <a:t>seulement</a:t>
            </a:r>
            <a:r>
              <a:rPr lang="en-CA" baseline="0" dirty="0"/>
              <a:t> le fait </a:t>
            </a:r>
            <a:r>
              <a:rPr lang="en-CA" baseline="0" dirty="0" err="1"/>
              <a:t>qu’elle</a:t>
            </a:r>
            <a:r>
              <a:rPr lang="en-CA" baseline="0" dirty="0"/>
              <a:t> </a:t>
            </a:r>
            <a:r>
              <a:rPr lang="en-CA" baseline="0" dirty="0" err="1"/>
              <a:t>soit</a:t>
            </a:r>
            <a:r>
              <a:rPr lang="en-CA" baseline="0" dirty="0"/>
              <a:t> </a:t>
            </a:r>
            <a:r>
              <a:rPr lang="en-CA" baseline="0" dirty="0" err="1"/>
              <a:t>gratuite</a:t>
            </a:r>
            <a:r>
              <a:rPr lang="en-CA" baseline="0" dirty="0"/>
              <a:t>, </a:t>
            </a:r>
            <a:r>
              <a:rPr lang="en-CA" baseline="0" dirty="0" err="1"/>
              <a:t>elle</a:t>
            </a:r>
            <a:r>
              <a:rPr lang="en-CA" baseline="0" dirty="0"/>
              <a:t> </a:t>
            </a:r>
            <a:r>
              <a:rPr lang="en-CA" baseline="0" dirty="0" err="1"/>
              <a:t>est</a:t>
            </a:r>
            <a:r>
              <a:rPr lang="en-CA" baseline="0" dirty="0"/>
              <a:t> </a:t>
            </a:r>
            <a:r>
              <a:rPr lang="en-CA" baseline="0" dirty="0" err="1"/>
              <a:t>aussi</a:t>
            </a:r>
            <a:r>
              <a:rPr lang="en-CA" baseline="0" dirty="0"/>
              <a:t> libre des restrictions </a:t>
            </a:r>
            <a:r>
              <a:rPr lang="en-CA" baseline="0" dirty="0" err="1"/>
              <a:t>habituelles</a:t>
            </a:r>
            <a:r>
              <a:rPr lang="en-CA" baseline="0" dirty="0"/>
              <a:t> </a:t>
            </a:r>
            <a:r>
              <a:rPr lang="en-CA" baseline="0" dirty="0" err="1"/>
              <a:t>imposées</a:t>
            </a:r>
            <a:r>
              <a:rPr lang="en-CA" baseline="0" dirty="0"/>
              <a:t> par le droit </a:t>
            </a:r>
            <a:r>
              <a:rPr lang="en-CA" baseline="0" dirty="0" err="1"/>
              <a:t>d’auteur</a:t>
            </a:r>
            <a:r>
              <a:rPr lang="en-CA" baseline="0" dirty="0"/>
              <a:t>. Si </a:t>
            </a:r>
            <a:r>
              <a:rPr lang="en-CA" baseline="0" dirty="0" err="1"/>
              <a:t>vous</a:t>
            </a:r>
            <a:r>
              <a:rPr lang="en-CA" baseline="0" dirty="0"/>
              <a:t> </a:t>
            </a:r>
            <a:r>
              <a:rPr lang="en-CA" baseline="0" dirty="0" err="1"/>
              <a:t>vous</a:t>
            </a:r>
            <a:r>
              <a:rPr lang="en-CA" baseline="0" dirty="0"/>
              <a:t> </a:t>
            </a:r>
            <a:r>
              <a:rPr lang="en-CA" baseline="0" dirty="0" err="1"/>
              <a:t>souvenez</a:t>
            </a:r>
            <a:r>
              <a:rPr lang="en-CA" baseline="0" dirty="0"/>
              <a:t>, le droit </a:t>
            </a:r>
            <a:r>
              <a:rPr lang="en-CA" baseline="0" dirty="0" err="1"/>
              <a:t>d’auteur</a:t>
            </a:r>
            <a:r>
              <a:rPr lang="en-CA" baseline="0" dirty="0"/>
              <a:t> </a:t>
            </a:r>
            <a:r>
              <a:rPr lang="en-CA" baseline="0" dirty="0" err="1"/>
              <a:t>donne</a:t>
            </a:r>
            <a:r>
              <a:rPr lang="en-CA" baseline="0" dirty="0"/>
              <a:t> à son </a:t>
            </a:r>
            <a:r>
              <a:rPr lang="en-CA" baseline="0" dirty="0" err="1"/>
              <a:t>titulaire</a:t>
            </a:r>
            <a:r>
              <a:rPr lang="en-CA" baseline="0" dirty="0"/>
              <a:t> (</a:t>
            </a:r>
            <a:r>
              <a:rPr lang="en-CA" baseline="0" dirty="0" err="1"/>
              <a:t>créateur</a:t>
            </a:r>
            <a:r>
              <a:rPr lang="en-CA" baseline="0" dirty="0"/>
              <a:t> </a:t>
            </a:r>
            <a:r>
              <a:rPr lang="en-CA" baseline="0" dirty="0" err="1"/>
              <a:t>ou</a:t>
            </a:r>
            <a:r>
              <a:rPr lang="en-CA" baseline="0" dirty="0"/>
              <a:t> </a:t>
            </a:r>
            <a:r>
              <a:rPr lang="en-CA" baseline="0" dirty="0" err="1"/>
              <a:t>maison</a:t>
            </a:r>
            <a:r>
              <a:rPr lang="en-CA" baseline="0" dirty="0"/>
              <a:t> </a:t>
            </a:r>
            <a:r>
              <a:rPr lang="en-CA" baseline="0" dirty="0" err="1"/>
              <a:t>d’édition</a:t>
            </a:r>
            <a:r>
              <a:rPr lang="en-CA" baseline="0" dirty="0"/>
              <a:t>) un ensemble de droits </a:t>
            </a:r>
            <a:r>
              <a:rPr lang="en-CA" baseline="0" dirty="0" err="1"/>
              <a:t>exclusifs</a:t>
            </a:r>
            <a:r>
              <a:rPr lang="en-CA" baseline="0" dirty="0"/>
              <a:t> et pour </a:t>
            </a:r>
            <a:r>
              <a:rPr lang="en-CA" baseline="0" dirty="0" err="1"/>
              <a:t>utiliser</a:t>
            </a:r>
            <a:r>
              <a:rPr lang="en-CA" baseline="0" dirty="0"/>
              <a:t> et </a:t>
            </a:r>
            <a:r>
              <a:rPr lang="en-CA" baseline="0" dirty="0" err="1"/>
              <a:t>reproduire</a:t>
            </a:r>
            <a:r>
              <a:rPr lang="en-CA" baseline="0" dirty="0"/>
              <a:t> </a:t>
            </a:r>
            <a:r>
              <a:rPr lang="en-CA" baseline="0" dirty="0" err="1"/>
              <a:t>ces</a:t>
            </a:r>
            <a:r>
              <a:rPr lang="en-CA" baseline="0" dirty="0"/>
              <a:t> creations protégées par le droit </a:t>
            </a:r>
            <a:r>
              <a:rPr lang="en-CA" baseline="0" dirty="0" err="1"/>
              <a:t>d’auteur</a:t>
            </a:r>
            <a:r>
              <a:rPr lang="en-CA" baseline="0" dirty="0"/>
              <a:t>, </a:t>
            </a:r>
            <a:r>
              <a:rPr lang="en-CA" baseline="0" dirty="0" err="1"/>
              <a:t>il</a:t>
            </a:r>
            <a:r>
              <a:rPr lang="en-CA" baseline="0" dirty="0"/>
              <a:t> </a:t>
            </a:r>
            <a:r>
              <a:rPr lang="en-CA" baseline="0" dirty="0" err="1"/>
              <a:t>faut</a:t>
            </a:r>
            <a:r>
              <a:rPr lang="en-CA" baseline="0" dirty="0"/>
              <a:t> </a:t>
            </a:r>
            <a:r>
              <a:rPr lang="en-CA" baseline="0" dirty="0" err="1"/>
              <a:t>souvent</a:t>
            </a:r>
            <a:r>
              <a:rPr lang="en-CA" baseline="0" dirty="0"/>
              <a:t> </a:t>
            </a:r>
            <a:r>
              <a:rPr lang="en-CA" baseline="0" dirty="0" err="1"/>
              <a:t>obtenir</a:t>
            </a:r>
            <a:r>
              <a:rPr lang="en-CA" baseline="0" dirty="0"/>
              <a:t> la permission, </a:t>
            </a:r>
            <a:r>
              <a:rPr lang="en-CA" baseline="0" dirty="0" err="1"/>
              <a:t>parfois</a:t>
            </a:r>
            <a:r>
              <a:rPr lang="en-CA" baseline="0" dirty="0"/>
              <a:t> </a:t>
            </a:r>
            <a:r>
              <a:rPr lang="en-CA" baseline="0" dirty="0" err="1"/>
              <a:t>en</a:t>
            </a:r>
            <a:r>
              <a:rPr lang="en-CA" baseline="0" dirty="0"/>
              <a:t> </a:t>
            </a:r>
            <a:r>
              <a:rPr lang="en-CA" baseline="0" dirty="0" err="1"/>
              <a:t>échange</a:t>
            </a:r>
            <a:r>
              <a:rPr lang="en-CA" baseline="0" dirty="0"/>
              <a:t> </a:t>
            </a:r>
            <a:r>
              <a:rPr lang="en-CA" baseline="0" dirty="0" err="1"/>
              <a:t>d’une</a:t>
            </a:r>
            <a:r>
              <a:rPr lang="en-CA" baseline="0" dirty="0"/>
              <a:t> compensation </a:t>
            </a:r>
            <a:r>
              <a:rPr lang="en-CA" baseline="0" dirty="0" err="1"/>
              <a:t>monétaire</a:t>
            </a:r>
            <a:r>
              <a:rPr lang="en-CA" baseline="0" dirty="0"/>
              <a:t>.</a:t>
            </a:r>
          </a:p>
          <a:p>
            <a:pPr marL="0" indent="0">
              <a:buFontTx/>
              <a:buNone/>
              <a:defRPr/>
            </a:pPr>
            <a:endParaRPr lang="en-CA" baseline="0" dirty="0"/>
          </a:p>
          <a:p>
            <a:pPr marL="0" indent="0">
              <a:buFontTx/>
              <a:buNone/>
              <a:defRPr/>
            </a:pPr>
            <a:r>
              <a:rPr lang="en-CA" baseline="0" dirty="0"/>
              <a:t>Par </a:t>
            </a:r>
            <a:r>
              <a:rPr lang="en-CA" baseline="0" dirty="0" err="1"/>
              <a:t>défaut</a:t>
            </a:r>
            <a:r>
              <a:rPr lang="en-CA" baseline="0" dirty="0"/>
              <a:t>, </a:t>
            </a:r>
            <a:r>
              <a:rPr lang="en-CA" baseline="0" dirty="0" err="1"/>
              <a:t>toute</a:t>
            </a:r>
            <a:r>
              <a:rPr lang="en-CA" baseline="0" dirty="0"/>
              <a:t> expression </a:t>
            </a:r>
            <a:r>
              <a:rPr lang="en-CA" baseline="0" dirty="0" err="1"/>
              <a:t>originale</a:t>
            </a:r>
            <a:r>
              <a:rPr lang="en-CA" baseline="0" dirty="0"/>
              <a:t> </a:t>
            </a:r>
            <a:r>
              <a:rPr lang="en-CA" baseline="0" dirty="0" err="1"/>
              <a:t>d’une</a:t>
            </a:r>
            <a:r>
              <a:rPr lang="en-CA" baseline="0" dirty="0"/>
              <a:t> idée </a:t>
            </a:r>
            <a:r>
              <a:rPr lang="en-CA" baseline="0" dirty="0" err="1"/>
              <a:t>ou</a:t>
            </a:r>
            <a:r>
              <a:rPr lang="en-CA" baseline="0" dirty="0"/>
              <a:t> un fait sous </a:t>
            </a:r>
            <a:r>
              <a:rPr lang="en-CA" baseline="0" dirty="0" err="1"/>
              <a:t>une</a:t>
            </a:r>
            <a:r>
              <a:rPr lang="en-CA" baseline="0" dirty="0"/>
              <a:t> </a:t>
            </a:r>
            <a:r>
              <a:rPr lang="en-CA" baseline="0" dirty="0" err="1"/>
              <a:t>forme</a:t>
            </a:r>
            <a:r>
              <a:rPr lang="en-CA" baseline="0" dirty="0"/>
              <a:t> fixe et tangible </a:t>
            </a:r>
            <a:r>
              <a:rPr lang="en-CA" baseline="0" dirty="0" err="1"/>
              <a:t>est</a:t>
            </a:r>
            <a:r>
              <a:rPr lang="en-CA" baseline="0" dirty="0"/>
              <a:t> </a:t>
            </a:r>
            <a:r>
              <a:rPr lang="en-CA" baseline="0" dirty="0" smtClean="0"/>
              <a:t>protégée par </a:t>
            </a:r>
            <a:r>
              <a:rPr lang="en-CA" baseline="0" dirty="0"/>
              <a:t>le droit </a:t>
            </a:r>
            <a:r>
              <a:rPr lang="en-CA" baseline="0" dirty="0" err="1"/>
              <a:t>d’auteur</a:t>
            </a:r>
            <a:r>
              <a:rPr lang="en-CA" baseline="0" dirty="0"/>
              <a:t>, </a:t>
            </a:r>
            <a:r>
              <a:rPr lang="en-CA" baseline="0" dirty="0" err="1"/>
              <a:t>ce</a:t>
            </a:r>
            <a:r>
              <a:rPr lang="en-CA" baseline="0" dirty="0"/>
              <a:t> qui </a:t>
            </a:r>
            <a:r>
              <a:rPr lang="en-CA" baseline="0" dirty="0" err="1"/>
              <a:t>veut</a:t>
            </a:r>
            <a:r>
              <a:rPr lang="en-CA" baseline="0" dirty="0"/>
              <a:t> dire que </a:t>
            </a:r>
            <a:r>
              <a:rPr lang="en-CA" baseline="0" dirty="0" err="1" smtClean="0"/>
              <a:t>presque</a:t>
            </a:r>
            <a:r>
              <a:rPr lang="en-CA" baseline="0" dirty="0" smtClean="0"/>
              <a:t> </a:t>
            </a:r>
            <a:r>
              <a:rPr lang="en-CA" baseline="0" dirty="0"/>
              <a:t>tout </a:t>
            </a:r>
            <a:r>
              <a:rPr lang="en-CA" baseline="0" dirty="0" err="1"/>
              <a:t>ce</a:t>
            </a:r>
            <a:r>
              <a:rPr lang="en-CA" baseline="0" dirty="0"/>
              <a:t> que </a:t>
            </a:r>
            <a:r>
              <a:rPr lang="en-CA" baseline="0" dirty="0" err="1"/>
              <a:t>vous</a:t>
            </a:r>
            <a:r>
              <a:rPr lang="en-CA" baseline="0" dirty="0"/>
              <a:t> </a:t>
            </a:r>
            <a:r>
              <a:rPr lang="en-CA" baseline="0" dirty="0" err="1"/>
              <a:t>trouvez</a:t>
            </a:r>
            <a:r>
              <a:rPr lang="en-CA" baseline="0" dirty="0"/>
              <a:t> </a:t>
            </a:r>
            <a:r>
              <a:rPr lang="en-CA" baseline="0" dirty="0" err="1"/>
              <a:t>en</a:t>
            </a:r>
            <a:r>
              <a:rPr lang="en-CA" baseline="0" dirty="0"/>
              <a:t> </a:t>
            </a:r>
            <a:r>
              <a:rPr lang="en-CA" baseline="0" dirty="0" err="1"/>
              <a:t>ligne</a:t>
            </a:r>
            <a:r>
              <a:rPr lang="en-CA" baseline="0" dirty="0"/>
              <a:t> </a:t>
            </a:r>
            <a:r>
              <a:rPr lang="en-CA" baseline="0" dirty="0" err="1"/>
              <a:t>est</a:t>
            </a:r>
            <a:r>
              <a:rPr lang="en-CA" baseline="0" dirty="0"/>
              <a:t> protégé </a:t>
            </a:r>
            <a:r>
              <a:rPr lang="en-CA" baseline="0" dirty="0" err="1"/>
              <a:t>même</a:t>
            </a:r>
            <a:r>
              <a:rPr lang="en-CA" baseline="0" dirty="0"/>
              <a:t> </a:t>
            </a:r>
            <a:r>
              <a:rPr lang="en-CA" baseline="0" dirty="0" err="1"/>
              <a:t>si</a:t>
            </a:r>
            <a:r>
              <a:rPr lang="en-CA" baseline="0" dirty="0"/>
              <a:t> </a:t>
            </a:r>
            <a:r>
              <a:rPr lang="en-CA" baseline="0" dirty="0" err="1"/>
              <a:t>vous</a:t>
            </a:r>
            <a:r>
              <a:rPr lang="en-CA" baseline="0" dirty="0"/>
              <a:t> y </a:t>
            </a:r>
            <a:r>
              <a:rPr lang="en-CA" baseline="0" dirty="0" err="1"/>
              <a:t>avez</a:t>
            </a:r>
            <a:r>
              <a:rPr lang="en-CA" baseline="0" dirty="0"/>
              <a:t> </a:t>
            </a:r>
            <a:r>
              <a:rPr lang="en-CA" baseline="0" dirty="0" err="1"/>
              <a:t>accédé</a:t>
            </a:r>
            <a:r>
              <a:rPr lang="en-CA" baseline="0" dirty="0"/>
              <a:t> </a:t>
            </a:r>
            <a:r>
              <a:rPr lang="en-CA" baseline="0" dirty="0" err="1"/>
              <a:t>gratuitement</a:t>
            </a:r>
            <a:r>
              <a:rPr lang="en-CA" baseline="0" dirty="0"/>
              <a:t>. </a:t>
            </a:r>
            <a:r>
              <a:rPr lang="en-CA" baseline="0" dirty="0" err="1"/>
              <a:t>Donc</a:t>
            </a:r>
            <a:r>
              <a:rPr lang="en-CA" baseline="0" dirty="0"/>
              <a:t>, </a:t>
            </a:r>
            <a:r>
              <a:rPr lang="en-CA" baseline="0" dirty="0" err="1"/>
              <a:t>il</a:t>
            </a:r>
            <a:r>
              <a:rPr lang="en-CA" baseline="0" dirty="0"/>
              <a:t> </a:t>
            </a:r>
            <a:r>
              <a:rPr lang="en-CA" baseline="0" dirty="0" err="1"/>
              <a:t>est</a:t>
            </a:r>
            <a:r>
              <a:rPr lang="en-CA" baseline="0" dirty="0"/>
              <a:t> important </a:t>
            </a:r>
            <a:r>
              <a:rPr lang="en-CA" baseline="0" dirty="0" err="1"/>
              <a:t>d’indiquer</a:t>
            </a:r>
            <a:r>
              <a:rPr lang="en-CA" baseline="0" dirty="0"/>
              <a:t> le </a:t>
            </a:r>
            <a:r>
              <a:rPr lang="en-CA" baseline="0" dirty="0" err="1"/>
              <a:t>niveau</a:t>
            </a:r>
            <a:r>
              <a:rPr lang="en-CA" baseline="0" dirty="0"/>
              <a:t> </a:t>
            </a:r>
            <a:r>
              <a:rPr lang="en-CA" baseline="0" dirty="0" err="1"/>
              <a:t>d’ouverture</a:t>
            </a:r>
            <a:r>
              <a:rPr lang="en-CA" baseline="0" dirty="0"/>
              <a:t> </a:t>
            </a:r>
            <a:r>
              <a:rPr lang="en-CA" baseline="0" dirty="0" err="1"/>
              <a:t>d’une</a:t>
            </a:r>
            <a:r>
              <a:rPr lang="en-CA" baseline="0" dirty="0"/>
              <a:t> REL pour </a:t>
            </a:r>
            <a:r>
              <a:rPr lang="en-CA" baseline="0" dirty="0" err="1"/>
              <a:t>montrer</a:t>
            </a:r>
            <a:r>
              <a:rPr lang="en-CA" baseline="0" dirty="0"/>
              <a:t> aux </a:t>
            </a:r>
            <a:r>
              <a:rPr lang="en-CA" baseline="0" dirty="0" err="1"/>
              <a:t>usagers</a:t>
            </a:r>
            <a:r>
              <a:rPr lang="en-CA" baseline="0" dirty="0"/>
              <a:t> que les </a:t>
            </a:r>
            <a:r>
              <a:rPr lang="en-CA" baseline="0" dirty="0" err="1"/>
              <a:t>limites</a:t>
            </a:r>
            <a:r>
              <a:rPr lang="en-CA" baseline="0" dirty="0"/>
              <a:t> </a:t>
            </a:r>
            <a:r>
              <a:rPr lang="en-CA" baseline="0" dirty="0" err="1"/>
              <a:t>habituelles</a:t>
            </a:r>
            <a:r>
              <a:rPr lang="en-CA" baseline="0" dirty="0"/>
              <a:t> </a:t>
            </a:r>
            <a:r>
              <a:rPr lang="en-CA" baseline="0" dirty="0" err="1"/>
              <a:t>reliées</a:t>
            </a:r>
            <a:r>
              <a:rPr lang="en-CA" baseline="0" dirty="0"/>
              <a:t> au droit </a:t>
            </a:r>
            <a:r>
              <a:rPr lang="en-CA" baseline="0" dirty="0" err="1"/>
              <a:t>d’auteur</a:t>
            </a:r>
            <a:r>
              <a:rPr lang="en-CA" baseline="0" dirty="0"/>
              <a:t> ne </a:t>
            </a:r>
            <a:r>
              <a:rPr lang="en-CA" baseline="0" dirty="0" err="1"/>
              <a:t>d’appliquent</a:t>
            </a:r>
            <a:r>
              <a:rPr lang="en-CA" baseline="0" dirty="0"/>
              <a:t> pas (pas </a:t>
            </a:r>
            <a:r>
              <a:rPr lang="en-CA" baseline="0" dirty="0" err="1"/>
              <a:t>tous</a:t>
            </a:r>
            <a:r>
              <a:rPr lang="en-CA" baseline="0" dirty="0"/>
              <a:t> droits </a:t>
            </a:r>
            <a:r>
              <a:rPr lang="en-CA" baseline="0" dirty="0" err="1"/>
              <a:t>réservés</a:t>
            </a:r>
            <a:r>
              <a:rPr lang="en-CA" baseline="0" dirty="0"/>
              <a:t> </a:t>
            </a:r>
            <a:r>
              <a:rPr lang="en-CA" baseline="0" dirty="0" err="1"/>
              <a:t>mais</a:t>
            </a:r>
            <a:r>
              <a:rPr lang="en-CA" baseline="0" dirty="0"/>
              <a:t> </a:t>
            </a:r>
            <a:r>
              <a:rPr lang="en-CA" baseline="0" dirty="0" err="1"/>
              <a:t>plutôt</a:t>
            </a:r>
            <a:r>
              <a:rPr lang="en-CA" baseline="0" dirty="0"/>
              <a:t> </a:t>
            </a:r>
            <a:r>
              <a:rPr lang="en-CA" baseline="0" dirty="0" err="1"/>
              <a:t>certains</a:t>
            </a:r>
            <a:r>
              <a:rPr lang="en-CA" baseline="0" dirty="0"/>
              <a:t> droits </a:t>
            </a:r>
            <a:r>
              <a:rPr lang="en-CA" baseline="0" dirty="0" err="1"/>
              <a:t>réservés</a:t>
            </a:r>
            <a:r>
              <a:rPr lang="en-CA" baseline="0" dirty="0"/>
              <a:t>). Les licences Creative Commons </a:t>
            </a:r>
            <a:r>
              <a:rPr lang="en-CA" baseline="0" dirty="0" err="1"/>
              <a:t>sont</a:t>
            </a:r>
            <a:r>
              <a:rPr lang="en-CA" baseline="0" dirty="0"/>
              <a:t> </a:t>
            </a:r>
            <a:r>
              <a:rPr lang="en-CA" baseline="0" dirty="0" err="1"/>
              <a:t>une</a:t>
            </a:r>
            <a:r>
              <a:rPr lang="en-CA" baseline="0" dirty="0"/>
              <a:t> </a:t>
            </a:r>
            <a:r>
              <a:rPr lang="en-CA" baseline="0" dirty="0" err="1"/>
              <a:t>façon</a:t>
            </a:r>
            <a:r>
              <a:rPr lang="en-CA" baseline="0" dirty="0"/>
              <a:t> simple et </a:t>
            </a:r>
            <a:r>
              <a:rPr lang="en-CA" baseline="0" dirty="0" err="1"/>
              <a:t>légale</a:t>
            </a:r>
            <a:r>
              <a:rPr lang="en-CA" baseline="0" dirty="0"/>
              <a:t> de </a:t>
            </a:r>
            <a:r>
              <a:rPr lang="en-CA" baseline="0" dirty="0" err="1"/>
              <a:t>communiquer</a:t>
            </a:r>
            <a:r>
              <a:rPr lang="en-CA" baseline="0" dirty="0"/>
              <a:t> </a:t>
            </a:r>
            <a:r>
              <a:rPr lang="en-CA" baseline="0" dirty="0" err="1"/>
              <a:t>ces</a:t>
            </a:r>
            <a:r>
              <a:rPr lang="en-CA" baseline="0" dirty="0"/>
              <a:t> </a:t>
            </a:r>
            <a:r>
              <a:rPr lang="en-CA" baseline="0" dirty="0" err="1"/>
              <a:t>renseignements</a:t>
            </a:r>
            <a:r>
              <a:rPr lang="en-CA" baseline="0" dirty="0"/>
              <a:t> aux </a:t>
            </a:r>
            <a:r>
              <a:rPr lang="en-CA" baseline="0" dirty="0" err="1"/>
              <a:t>usagers</a:t>
            </a:r>
            <a:r>
              <a:rPr lang="en-CA" baseline="0" dirty="0"/>
              <a:t> </a:t>
            </a:r>
            <a:r>
              <a:rPr lang="en-CA" baseline="0" dirty="0" err="1"/>
              <a:t>potentiels</a:t>
            </a:r>
            <a:r>
              <a:rPr lang="en-CA" baseline="0" dirty="0"/>
              <a:t>. Les licences </a:t>
            </a:r>
            <a:r>
              <a:rPr lang="en-CA" baseline="0" dirty="0" err="1"/>
              <a:t>fonctionnent</a:t>
            </a:r>
            <a:r>
              <a:rPr lang="en-CA" baseline="0" dirty="0"/>
              <a:t> avec le droit </a:t>
            </a:r>
            <a:r>
              <a:rPr lang="en-CA" baseline="0" dirty="0" err="1"/>
              <a:t>d’auteur</a:t>
            </a:r>
            <a:r>
              <a:rPr lang="en-CA" baseline="0" dirty="0"/>
              <a:t> et </a:t>
            </a:r>
            <a:r>
              <a:rPr lang="en-CA" baseline="0" dirty="0" err="1"/>
              <a:t>peuvent</a:t>
            </a:r>
            <a:r>
              <a:rPr lang="en-CA" baseline="0" dirty="0"/>
              <a:t> </a:t>
            </a:r>
            <a:r>
              <a:rPr lang="en-CA" baseline="0" dirty="0" err="1"/>
              <a:t>être</a:t>
            </a:r>
            <a:r>
              <a:rPr lang="en-CA" baseline="0" dirty="0"/>
              <a:t> </a:t>
            </a:r>
            <a:r>
              <a:rPr lang="en-CA" baseline="0" dirty="0" err="1"/>
              <a:t>appliquées</a:t>
            </a:r>
            <a:r>
              <a:rPr lang="en-CA" baseline="0" dirty="0"/>
              <a:t> par le </a:t>
            </a:r>
            <a:r>
              <a:rPr lang="en-CA" baseline="0" dirty="0" err="1"/>
              <a:t>titulaire</a:t>
            </a:r>
            <a:r>
              <a:rPr lang="en-CA" baseline="0" dirty="0"/>
              <a:t> du droit </a:t>
            </a:r>
            <a:r>
              <a:rPr lang="en-CA" baseline="0" dirty="0" err="1"/>
              <a:t>d’auteur</a:t>
            </a:r>
            <a:r>
              <a:rPr lang="en-CA" baseline="0" dirty="0"/>
              <a:t> à des documents </a:t>
            </a:r>
            <a:r>
              <a:rPr lang="en-CA" baseline="0" dirty="0" err="1"/>
              <a:t>textes</a:t>
            </a:r>
            <a:r>
              <a:rPr lang="en-CA" baseline="0" dirty="0"/>
              <a:t>, musique, </a:t>
            </a:r>
            <a:r>
              <a:rPr lang="en-CA" baseline="0" dirty="0" err="1"/>
              <a:t>vidéos</a:t>
            </a:r>
            <a:r>
              <a:rPr lang="en-CA" baseline="0" dirty="0"/>
              <a:t>, images, etc. </a:t>
            </a:r>
            <a:r>
              <a:rPr lang="en-CA" baseline="0" dirty="0" err="1"/>
              <a:t>Aucun</a:t>
            </a:r>
            <a:r>
              <a:rPr lang="en-CA" baseline="0" dirty="0"/>
              <a:t> </a:t>
            </a:r>
            <a:r>
              <a:rPr lang="en-CA" baseline="0" dirty="0" err="1"/>
              <a:t>enregistrement</a:t>
            </a:r>
            <a:r>
              <a:rPr lang="en-CA" baseline="0" dirty="0"/>
              <a:t> </a:t>
            </a:r>
            <a:r>
              <a:rPr lang="en-CA" baseline="0" dirty="0" err="1"/>
              <a:t>n’est</a:t>
            </a:r>
            <a:r>
              <a:rPr lang="en-CA" baseline="0" dirty="0"/>
              <a:t> necessaire, </a:t>
            </a:r>
            <a:r>
              <a:rPr lang="en-CA" baseline="0" dirty="0" err="1"/>
              <a:t>vous</a:t>
            </a:r>
            <a:r>
              <a:rPr lang="en-CA" baseline="0" dirty="0"/>
              <a:t> </a:t>
            </a:r>
            <a:r>
              <a:rPr lang="en-CA" baseline="0" dirty="0" err="1"/>
              <a:t>n’avez</a:t>
            </a:r>
            <a:r>
              <a:rPr lang="en-CA" baseline="0" dirty="0"/>
              <a:t> </a:t>
            </a:r>
            <a:r>
              <a:rPr lang="en-CA" baseline="0" dirty="0" err="1"/>
              <a:t>qu’à</a:t>
            </a:r>
            <a:r>
              <a:rPr lang="en-CA" baseline="0" dirty="0"/>
              <a:t> </a:t>
            </a:r>
            <a:r>
              <a:rPr lang="en-CA" baseline="0" dirty="0" err="1"/>
              <a:t>inclure</a:t>
            </a:r>
            <a:r>
              <a:rPr lang="en-CA" baseline="0" dirty="0"/>
              <a:t> </a:t>
            </a:r>
            <a:r>
              <a:rPr lang="en-CA" baseline="0" dirty="0" err="1"/>
              <a:t>l’information</a:t>
            </a:r>
            <a:r>
              <a:rPr lang="en-CA" baseline="0" dirty="0"/>
              <a:t> à </a:t>
            </a:r>
            <a:r>
              <a:rPr lang="en-CA" baseline="0" dirty="0" err="1"/>
              <a:t>votre</a:t>
            </a:r>
            <a:r>
              <a:rPr lang="en-CA" baseline="0" dirty="0"/>
              <a:t> oeuvre.</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5</a:t>
            </a:fld>
            <a:endParaRPr lang="en-US" altLang="en-US"/>
          </a:p>
        </p:txBody>
      </p:sp>
    </p:spTree>
    <p:extLst>
      <p:ext uri="{BB962C8B-B14F-4D97-AF65-F5344CB8AC3E}">
        <p14:creationId xmlns:p14="http://schemas.microsoft.com/office/powerpoint/2010/main" val="3388725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Tx/>
              <a:buNone/>
              <a:defRPr/>
            </a:pPr>
            <a:r>
              <a:rPr lang="fr-FR" altLang="en-US" b="0" i="0" baseline="0" dirty="0">
                <a:latin typeface="Times" pitchFamily="-84" charset="0"/>
                <a:ea typeface="ＭＳ Ｐゴシック" pitchFamily="-84" charset="-128"/>
              </a:rPr>
              <a:t>Creative Commons est un organisme à but non lucratif créée en 2001 aux États-Unis, mais </a:t>
            </a:r>
            <a:r>
              <a:rPr lang="fr-FR" altLang="en-US" b="0" i="0" baseline="0" dirty="0" smtClean="0">
                <a:latin typeface="Times" pitchFamily="-84" charset="0"/>
                <a:ea typeface="ＭＳ Ｐゴシック" pitchFamily="-84" charset="-128"/>
              </a:rPr>
              <a:t>a </a:t>
            </a:r>
            <a:r>
              <a:rPr lang="fr-FR" altLang="en-US" b="0" i="0" baseline="0" dirty="0">
                <a:latin typeface="Times" pitchFamily="-84" charset="0"/>
                <a:ea typeface="ＭＳ Ｐゴシック" pitchFamily="-84" charset="-128"/>
              </a:rPr>
              <a:t>maintenant plus de 30 chapitres à travers le monde, y compris au Canada.</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Son produit principal sont les six licences disponibles gratuitement aux créateurs pour indiquer quels droits ils souhaitent garder tout en communiquant quels types d’usages le public peut faire de leurs œuvres sans avoir à demander la permission. Lorsqu’un créateur choisit d’appliquer une licence CC à son œuvre, il garde son droit d’auteur mais rend son œuvre libre des restrictions habituelles: par exemple, partage, adaptation, réutilisation légalement sans devoir demander la permission ou payer des frais supplémentaires, pourvu que les conditions de la licence </a:t>
            </a:r>
            <a:r>
              <a:rPr lang="fr-FR" altLang="en-US" b="0" i="0" baseline="0" dirty="0" smtClean="0">
                <a:latin typeface="Times" pitchFamily="-84" charset="0"/>
                <a:ea typeface="ＭＳ Ｐゴシック" pitchFamily="-84" charset="-128"/>
              </a:rPr>
              <a:t>soient </a:t>
            </a:r>
            <a:r>
              <a:rPr lang="fr-FR" altLang="en-US" b="0" i="0" baseline="0" dirty="0">
                <a:latin typeface="Times" pitchFamily="-84" charset="0"/>
                <a:ea typeface="ＭＳ Ｐゴシック" pitchFamily="-84" charset="-128"/>
              </a:rPr>
              <a:t>respectées. </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Il y a maintenant plus de 1.4 milliards d’œuvres mises à dispositions sous une licence Creative Commons.</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Les licences sont utilisées sur plusieurs plateformes que vous connaissez déjà: Flickr, </a:t>
            </a:r>
            <a:r>
              <a:rPr lang="fr-FR" altLang="en-US" b="0" i="0" baseline="0" dirty="0" err="1">
                <a:latin typeface="Times" pitchFamily="-84" charset="0"/>
                <a:ea typeface="ＭＳ Ｐゴシック" pitchFamily="-84" charset="-128"/>
              </a:rPr>
              <a:t>Vimeo</a:t>
            </a:r>
            <a:r>
              <a:rPr lang="fr-FR" altLang="en-US" b="0" i="0" baseline="0" dirty="0">
                <a:latin typeface="Times" pitchFamily="-84" charset="0"/>
                <a:ea typeface="ＭＳ Ｐゴシック" pitchFamily="-84" charset="-128"/>
              </a:rPr>
              <a:t>, YouTube, </a:t>
            </a:r>
            <a:r>
              <a:rPr lang="fr-FR" altLang="en-US" b="0" i="0" baseline="0" dirty="0" err="1">
                <a:latin typeface="Times" pitchFamily="-84" charset="0"/>
                <a:ea typeface="ＭＳ Ｐゴシック" pitchFamily="-84" charset="-128"/>
              </a:rPr>
              <a:t>Wikipedia</a:t>
            </a:r>
            <a:r>
              <a:rPr lang="fr-FR" altLang="en-US" b="0" i="0" baseline="0" dirty="0">
                <a:latin typeface="Times" pitchFamily="-84" charset="0"/>
                <a:ea typeface="ＭＳ Ｐゴシック" pitchFamily="-84" charset="-128"/>
              </a:rPr>
              <a:t>, Internet Archive, etc. Et elles sont aussi utilisées par plusieurs maisons d’éditions qui publient des revues et des livres en libre accès. </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Les six licences se composent de deux éléments: le logo CC et les icônes représentent une combinaison de conditions (qui peuvent aussi être représentées par deux lettres).</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Les quatre conditions sont:</a:t>
            </a:r>
          </a:p>
          <a:p>
            <a:pPr marL="0" indent="0">
              <a:buFontTx/>
              <a:buNone/>
              <a:defRPr/>
            </a:pPr>
            <a:r>
              <a:rPr lang="fr-FR" altLang="en-US" b="0" i="0" baseline="0" dirty="0">
                <a:latin typeface="Times" pitchFamily="-84" charset="0"/>
                <a:ea typeface="ＭＳ Ｐゴシック" pitchFamily="-84" charset="-128"/>
              </a:rPr>
              <a:t>Condition de base: Attribution (BY) – œuvre peut être utilisée pourvu que le créateur est cité</a:t>
            </a:r>
          </a:p>
          <a:p>
            <a:pPr marL="0" indent="0">
              <a:buFontTx/>
              <a:buNone/>
              <a:defRPr/>
            </a:pPr>
            <a:r>
              <a:rPr lang="fr-FR" altLang="en-US" b="0" i="0" baseline="0" dirty="0">
                <a:latin typeface="Times" pitchFamily="-84" charset="0"/>
                <a:ea typeface="ＭＳ Ｐゴシック" pitchFamily="-84" charset="-128"/>
              </a:rPr>
              <a:t>Partage dans les mêmes conditions (SA) – adaptation de cette œuvre doit être partagée sous la même licence</a:t>
            </a:r>
          </a:p>
          <a:p>
            <a:pPr marL="0" indent="0">
              <a:buFontTx/>
              <a:buNone/>
              <a:defRPr/>
            </a:pPr>
            <a:r>
              <a:rPr lang="fr-FR" altLang="en-US" b="0" i="0" baseline="0" dirty="0">
                <a:latin typeface="Times" pitchFamily="-84" charset="0"/>
                <a:ea typeface="ＭＳ Ｐゴシック" pitchFamily="-84" charset="-128"/>
              </a:rPr>
              <a:t>Pas d’utilisation commerciale (NC) – œuvre peut être utilisée seulement pour un but non-commercial (note: cela n’empêche pas une entité commerciale de l’utiliser sans permission – c’est l’utilisation qui est doit être non commerciale, et non pas l’utilisateur.</a:t>
            </a:r>
          </a:p>
          <a:p>
            <a:pPr marL="0" indent="0">
              <a:buFontTx/>
              <a:buNone/>
              <a:defRPr/>
            </a:pPr>
            <a:r>
              <a:rPr lang="fr-FR" altLang="en-US" b="0" i="0" baseline="0" dirty="0">
                <a:latin typeface="Times" pitchFamily="-84" charset="0"/>
                <a:ea typeface="ＭＳ Ｐゴシック" pitchFamily="-84" charset="-128"/>
              </a:rPr>
              <a:t>Pas de modification (ND) – utilisateur ne peut partager des adaptations de l’œuvre (adaptation est permise pour un usage personnel seulement)</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Peut être exprimé par écrit:</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4.0 réfère à la version la plus récente, qui s’applique partout dans le monde (versions précédentes étaient associées à un emplacement spécifique)</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Pourquoi est-il important de connaître les licences CC lorsqu’un crée ou adapte des REL? Comme créateur ou adapteur d’une REL, vous devez savoir comment trouver et incorporer du contenu sous licence CC. Vous devez aussi savoir comment appliquer une licence CC à votre nouvelle ressource parce que c’est comment vous allez communiquer aux usagers potentiels son niveau d’ouverture, c.à.d. ce qu’ils peuvent faire avec votre ressource sans devoir demander la permission.</a:t>
            </a:r>
          </a:p>
          <a:p>
            <a:pPr marL="0" indent="0">
              <a:buFontTx/>
              <a:buNone/>
              <a:defRPr/>
            </a:pPr>
            <a:endParaRPr lang="fr-FR" altLang="en-US" b="0" i="0" baseline="0" dirty="0">
              <a:latin typeface="Times" pitchFamily="-84" charset="0"/>
              <a:ea typeface="ＭＳ Ｐゴシック" pitchFamily="-84" charset="-128"/>
            </a:endParaRPr>
          </a:p>
          <a:p>
            <a:pPr marL="0" indent="0">
              <a:buFontTx/>
              <a:buNone/>
              <a:defRPr/>
            </a:pPr>
            <a:r>
              <a:rPr lang="fr-FR" altLang="en-US" b="0" i="0" baseline="0" dirty="0">
                <a:latin typeface="Times" pitchFamily="-84" charset="0"/>
                <a:ea typeface="ＭＳ Ｐゴシック" pitchFamily="-84" charset="-128"/>
              </a:rPr>
              <a:t>J’ai imprimée un outils utile de </a:t>
            </a:r>
            <a:r>
              <a:rPr lang="fr-FR" altLang="en-US" b="0" i="0" baseline="0" dirty="0" err="1">
                <a:latin typeface="Times" pitchFamily="-84" charset="0"/>
                <a:ea typeface="ＭＳ Ｐゴシック" pitchFamily="-84" charset="-128"/>
              </a:rPr>
              <a:t>eCampusOntario</a:t>
            </a:r>
            <a:r>
              <a:rPr lang="fr-FR" altLang="en-US" b="0" i="0" baseline="0" dirty="0">
                <a:latin typeface="Times" pitchFamily="-84" charset="0"/>
                <a:ea typeface="ＭＳ Ｐゴシック" pitchFamily="-84" charset="-128"/>
              </a:rPr>
              <a:t> qui explique chaque licence, qui en passant, est une REL!</a:t>
            </a:r>
          </a:p>
          <a:p>
            <a:pPr marL="0" indent="0">
              <a:buFontTx/>
              <a:buNone/>
              <a:defRPr/>
            </a:pPr>
            <a:endParaRPr lang="fr-FR" altLang="en-US" b="0" i="0" baseline="0" dirty="0">
              <a:latin typeface="Times" pitchFamily="-84" charset="0"/>
              <a:ea typeface="ＭＳ Ｐゴシック" pitchFamily="-8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182" indent="-285635" eaLnBrk="0" hangingPunct="0">
              <a:spcBef>
                <a:spcPct val="30000"/>
              </a:spcBef>
              <a:defRPr sz="1200">
                <a:solidFill>
                  <a:schemeClr val="tx1"/>
                </a:solidFill>
                <a:latin typeface="Times" pitchFamily="-84" charset="0"/>
                <a:ea typeface="ＭＳ Ｐゴシック" pitchFamily="-84" charset="-128"/>
              </a:defRPr>
            </a:lvl2pPr>
            <a:lvl3pPr marL="1147354" indent="-229471" eaLnBrk="0" hangingPunct="0">
              <a:spcBef>
                <a:spcPct val="30000"/>
              </a:spcBef>
              <a:defRPr sz="1200">
                <a:solidFill>
                  <a:schemeClr val="tx1"/>
                </a:solidFill>
                <a:latin typeface="Times" pitchFamily="-84" charset="0"/>
                <a:ea typeface="ＭＳ Ｐゴシック" pitchFamily="-84" charset="-128"/>
              </a:defRPr>
            </a:lvl3pPr>
            <a:lvl4pPr marL="1606295" indent="-229471" eaLnBrk="0" hangingPunct="0">
              <a:spcBef>
                <a:spcPct val="30000"/>
              </a:spcBef>
              <a:defRPr sz="1200">
                <a:solidFill>
                  <a:schemeClr val="tx1"/>
                </a:solidFill>
                <a:latin typeface="Times" pitchFamily="-84" charset="0"/>
                <a:ea typeface="ＭＳ Ｐゴシック" pitchFamily="-84" charset="-128"/>
              </a:defRPr>
            </a:lvl4pPr>
            <a:lvl5pPr marL="2065237" indent="-229471" eaLnBrk="0" hangingPunct="0">
              <a:spcBef>
                <a:spcPct val="30000"/>
              </a:spcBef>
              <a:defRPr sz="1200">
                <a:solidFill>
                  <a:schemeClr val="tx1"/>
                </a:solidFill>
                <a:latin typeface="Times" pitchFamily="-84" charset="0"/>
                <a:ea typeface="ＭＳ Ｐゴシック" pitchFamily="-84" charset="-128"/>
              </a:defRPr>
            </a:lvl5pPr>
            <a:lvl6pPr marL="2527388"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953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51689"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13840" indent="-229471"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C5DBE7C8-5B47-4F4B-8743-38AC5BC29B72}" type="slidenum">
              <a:rPr lang="en-US" altLang="en-US" smtClean="0"/>
              <a:pPr>
                <a:spcBef>
                  <a:spcPct val="0"/>
                </a:spcBef>
              </a:pPr>
              <a:t>6</a:t>
            </a:fld>
            <a:endParaRPr lang="en-US" altLang="en-US"/>
          </a:p>
        </p:txBody>
      </p:sp>
    </p:spTree>
    <p:extLst>
      <p:ext uri="{BB962C8B-B14F-4D97-AF65-F5344CB8AC3E}">
        <p14:creationId xmlns:p14="http://schemas.microsoft.com/office/powerpoint/2010/main" val="3676211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indent="0">
              <a:buFontTx/>
              <a:buNone/>
              <a:defRPr/>
            </a:pPr>
            <a:r>
              <a:rPr lang="en-CA" baseline="0" dirty="0"/>
              <a:t>Pas </a:t>
            </a:r>
            <a:r>
              <a:rPr lang="en-CA" baseline="0" dirty="0" err="1"/>
              <a:t>toutes</a:t>
            </a:r>
            <a:r>
              <a:rPr lang="en-CA" baseline="0" dirty="0"/>
              <a:t> les licences CC </a:t>
            </a:r>
            <a:r>
              <a:rPr lang="en-CA" baseline="0" dirty="0" err="1"/>
              <a:t>permettent</a:t>
            </a:r>
            <a:r>
              <a:rPr lang="en-CA" baseline="0" dirty="0"/>
              <a:t> les 5R - </a:t>
            </a:r>
            <a:r>
              <a:rPr lang="en-CA" baseline="0" dirty="0" err="1"/>
              <a:t>deux</a:t>
            </a:r>
            <a:r>
              <a:rPr lang="en-CA" baseline="0" dirty="0"/>
              <a:t> licences </a:t>
            </a:r>
            <a:r>
              <a:rPr lang="en-CA" baseline="0" dirty="0" err="1"/>
              <a:t>en</a:t>
            </a:r>
            <a:r>
              <a:rPr lang="en-CA" baseline="0" dirty="0"/>
              <a:t> </a:t>
            </a:r>
            <a:r>
              <a:rPr lang="en-CA" baseline="0" dirty="0" err="1"/>
              <a:t>particulier</a:t>
            </a:r>
            <a:r>
              <a:rPr lang="en-CA" baseline="0" dirty="0"/>
              <a:t> ne constituent pas </a:t>
            </a:r>
            <a:r>
              <a:rPr lang="en-CA" baseline="0" dirty="0" err="1"/>
              <a:t>une</a:t>
            </a:r>
            <a:r>
              <a:rPr lang="en-CA" baseline="0" dirty="0"/>
              <a:t> REL: </a:t>
            </a:r>
            <a:r>
              <a:rPr lang="en-CA" baseline="0" dirty="0" err="1"/>
              <a:t>celles</a:t>
            </a:r>
            <a:r>
              <a:rPr lang="en-CA" baseline="0" dirty="0"/>
              <a:t> </a:t>
            </a:r>
            <a:r>
              <a:rPr lang="en-CA" baseline="0" dirty="0" err="1"/>
              <a:t>contenant</a:t>
            </a:r>
            <a:r>
              <a:rPr lang="en-CA" baseline="0" dirty="0"/>
              <a:t> ND pas de modification (no derivative) = condition qui </a:t>
            </a:r>
            <a:r>
              <a:rPr lang="en-CA" baseline="0" dirty="0" err="1"/>
              <a:t>va</a:t>
            </a:r>
            <a:r>
              <a:rPr lang="en-CA" baseline="0" dirty="0"/>
              <a:t> à </a:t>
            </a:r>
            <a:r>
              <a:rPr lang="en-CA" baseline="0" dirty="0" err="1"/>
              <a:t>l’encontre</a:t>
            </a:r>
            <a:r>
              <a:rPr lang="en-CA" baseline="0" dirty="0"/>
              <a:t> de </a:t>
            </a:r>
            <a:r>
              <a:rPr lang="en-CA" baseline="0" dirty="0" err="1"/>
              <a:t>deux</a:t>
            </a:r>
            <a:r>
              <a:rPr lang="en-CA" baseline="0" dirty="0"/>
              <a:t> </a:t>
            </a:r>
            <a:r>
              <a:rPr lang="en-CA" baseline="0" dirty="0" err="1"/>
              <a:t>principes</a:t>
            </a:r>
            <a:r>
              <a:rPr lang="en-CA" baseline="0" dirty="0"/>
              <a:t> </a:t>
            </a:r>
            <a:r>
              <a:rPr lang="en-CA" baseline="0" dirty="0" err="1"/>
              <a:t>fondamentaux</a:t>
            </a:r>
            <a:r>
              <a:rPr lang="en-CA" baseline="0" dirty="0"/>
              <a:t> aux REL – </a:t>
            </a:r>
            <a:r>
              <a:rPr lang="en-CA" baseline="0" dirty="0" err="1"/>
              <a:t>révision</a:t>
            </a:r>
            <a:r>
              <a:rPr lang="en-CA" baseline="0" dirty="0"/>
              <a:t> et </a:t>
            </a:r>
            <a:r>
              <a:rPr lang="en-CA" baseline="0" dirty="0" err="1"/>
              <a:t>remixage</a:t>
            </a:r>
            <a:endParaRPr lang="en-CA" baseline="0" dirty="0"/>
          </a:p>
          <a:p>
            <a:pPr marL="0" indent="0">
              <a:buFontTx/>
              <a:buNone/>
              <a:defRPr/>
            </a:pPr>
            <a:endParaRPr lang="en-CA" baseline="0" dirty="0"/>
          </a:p>
          <a:p>
            <a:pPr marL="0" indent="0">
              <a:buFontTx/>
              <a:buNone/>
              <a:defRPr/>
            </a:pPr>
            <a:r>
              <a:rPr lang="en-CA" baseline="0" dirty="0"/>
              <a:t>Domaine public (CC0) – </a:t>
            </a:r>
            <a:r>
              <a:rPr lang="en-CA" baseline="0" dirty="0" err="1"/>
              <a:t>aucune</a:t>
            </a:r>
            <a:r>
              <a:rPr lang="en-CA" baseline="0" dirty="0"/>
              <a:t> restriction = </a:t>
            </a:r>
            <a:r>
              <a:rPr lang="en-CA" baseline="0" dirty="0" err="1"/>
              <a:t>comme</a:t>
            </a:r>
            <a:r>
              <a:rPr lang="en-CA" baseline="0" dirty="0"/>
              <a:t> </a:t>
            </a:r>
            <a:r>
              <a:rPr lang="en-CA" baseline="0" dirty="0" err="1"/>
              <a:t>lorsque</a:t>
            </a:r>
            <a:r>
              <a:rPr lang="en-CA" baseline="0" dirty="0"/>
              <a:t> le droit </a:t>
            </a:r>
            <a:r>
              <a:rPr lang="en-CA" baseline="0" dirty="0" err="1"/>
              <a:t>d’auteur</a:t>
            </a:r>
            <a:r>
              <a:rPr lang="en-CA" baseline="0" dirty="0"/>
              <a:t> a </a:t>
            </a:r>
            <a:r>
              <a:rPr lang="en-CA" baseline="0" dirty="0" err="1"/>
              <a:t>expiré</a:t>
            </a:r>
            <a:r>
              <a:rPr lang="en-CA" baseline="0" dirty="0"/>
              <a:t>, </a:t>
            </a:r>
            <a:r>
              <a:rPr lang="en-CA" baseline="0" dirty="0" err="1"/>
              <a:t>l’auteur</a:t>
            </a:r>
            <a:r>
              <a:rPr lang="en-CA" baseline="0" dirty="0"/>
              <a:t> a </a:t>
            </a:r>
            <a:r>
              <a:rPr lang="en-CA" baseline="0" dirty="0" err="1"/>
              <a:t>renoncé</a:t>
            </a:r>
            <a:r>
              <a:rPr lang="en-CA" baseline="0" dirty="0"/>
              <a:t> à </a:t>
            </a:r>
            <a:r>
              <a:rPr lang="en-CA" baseline="0" dirty="0" err="1"/>
              <a:t>ses</a:t>
            </a:r>
            <a:r>
              <a:rPr lang="en-CA" baseline="0" dirty="0"/>
              <a:t> droits – attribution pas </a:t>
            </a:r>
            <a:r>
              <a:rPr lang="en-CA" baseline="0" dirty="0" err="1"/>
              <a:t>nécessaire</a:t>
            </a:r>
            <a:r>
              <a:rPr lang="en-CA" baseline="0" dirty="0"/>
              <a:t>… Pas </a:t>
            </a:r>
            <a:r>
              <a:rPr lang="en-CA" baseline="0" dirty="0" err="1"/>
              <a:t>souvent</a:t>
            </a:r>
            <a:r>
              <a:rPr lang="en-CA" baseline="0" dirty="0"/>
              <a:t> </a:t>
            </a:r>
            <a:r>
              <a:rPr lang="en-CA" baseline="0" dirty="0" err="1"/>
              <a:t>choisi</a:t>
            </a:r>
            <a:r>
              <a:rPr lang="en-CA" baseline="0" dirty="0"/>
              <a:t> pour </a:t>
            </a:r>
            <a:r>
              <a:rPr lang="en-CA" baseline="0" dirty="0" err="1"/>
              <a:t>une</a:t>
            </a:r>
            <a:r>
              <a:rPr lang="en-CA" baseline="0" dirty="0"/>
              <a:t> REL </a:t>
            </a:r>
            <a:r>
              <a:rPr lang="en-CA" baseline="0" dirty="0" err="1"/>
              <a:t>mais</a:t>
            </a:r>
            <a:r>
              <a:rPr lang="en-CA" baseline="0" dirty="0"/>
              <a:t> </a:t>
            </a:r>
            <a:r>
              <a:rPr lang="en-CA" baseline="0" dirty="0" err="1"/>
              <a:t>intéressant</a:t>
            </a:r>
            <a:r>
              <a:rPr lang="en-CA" baseline="0" dirty="0"/>
              <a:t> </a:t>
            </a:r>
            <a:r>
              <a:rPr lang="en-CA" baseline="0" dirty="0" err="1"/>
              <a:t>comme</a:t>
            </a:r>
            <a:r>
              <a:rPr lang="en-CA" baseline="0" dirty="0"/>
              <a:t> source de </a:t>
            </a:r>
            <a:r>
              <a:rPr lang="en-CA" baseline="0" dirty="0" err="1"/>
              <a:t>contenu</a:t>
            </a:r>
            <a:r>
              <a:rPr lang="en-CA" baseline="0" dirty="0"/>
              <a:t> pour </a:t>
            </a:r>
            <a:r>
              <a:rPr lang="en-CA" baseline="0" dirty="0" err="1"/>
              <a:t>créér</a:t>
            </a:r>
            <a:r>
              <a:rPr lang="en-CA" baseline="0" dirty="0"/>
              <a:t> des REL.</a:t>
            </a:r>
          </a:p>
          <a:p>
            <a:pPr marL="0" indent="0">
              <a:buFontTx/>
              <a:buNone/>
              <a:defRPr/>
            </a:pPr>
            <a:endParaRPr lang="en-CA" baseline="0" dirty="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9614" indent="-286949" eaLnBrk="0" hangingPunct="0">
              <a:spcBef>
                <a:spcPct val="30000"/>
              </a:spcBef>
              <a:defRPr sz="1200">
                <a:solidFill>
                  <a:schemeClr val="tx1"/>
                </a:solidFill>
                <a:latin typeface="Times" pitchFamily="-84" charset="0"/>
                <a:ea typeface="ＭＳ Ｐゴシック" pitchFamily="-84" charset="-128"/>
              </a:defRPr>
            </a:lvl2pPr>
            <a:lvl3pPr marL="1152632" indent="-230527" eaLnBrk="0" hangingPunct="0">
              <a:spcBef>
                <a:spcPct val="30000"/>
              </a:spcBef>
              <a:defRPr sz="1200">
                <a:solidFill>
                  <a:schemeClr val="tx1"/>
                </a:solidFill>
                <a:latin typeface="Times" pitchFamily="-84" charset="0"/>
                <a:ea typeface="ＭＳ Ｐゴシック" pitchFamily="-84" charset="-128"/>
              </a:defRPr>
            </a:lvl3pPr>
            <a:lvl4pPr marL="1613684" indent="-230527" eaLnBrk="0" hangingPunct="0">
              <a:spcBef>
                <a:spcPct val="30000"/>
              </a:spcBef>
              <a:defRPr sz="1200">
                <a:solidFill>
                  <a:schemeClr val="tx1"/>
                </a:solidFill>
                <a:latin typeface="Times" pitchFamily="-84" charset="0"/>
                <a:ea typeface="ＭＳ Ｐゴシック" pitchFamily="-84" charset="-128"/>
              </a:defRPr>
            </a:lvl4pPr>
            <a:lvl5pPr marL="2074737" indent="-230527" eaLnBrk="0" hangingPunct="0">
              <a:spcBef>
                <a:spcPct val="30000"/>
              </a:spcBef>
              <a:defRPr sz="1200">
                <a:solidFill>
                  <a:schemeClr val="tx1"/>
                </a:solidFill>
                <a:latin typeface="Times" pitchFamily="-84" charset="0"/>
                <a:ea typeface="ＭＳ Ｐゴシック" pitchFamily="-84" charset="-128"/>
              </a:defRPr>
            </a:lvl5pPr>
            <a:lvl6pPr marL="253901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3003291"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67567"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31844" indent="-230527"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8300BE09-BC37-450F-B784-EF9A1E36862E}" type="slidenum">
              <a:rPr lang="en-US" altLang="en-US" smtClean="0"/>
              <a:pPr>
                <a:spcBef>
                  <a:spcPct val="0"/>
                </a:spcBef>
              </a:pPr>
              <a:t>7</a:t>
            </a:fld>
            <a:endParaRPr lang="en-US" altLang="en-US"/>
          </a:p>
        </p:txBody>
      </p:sp>
    </p:spTree>
    <p:extLst>
      <p:ext uri="{BB962C8B-B14F-4D97-AF65-F5344CB8AC3E}">
        <p14:creationId xmlns:p14="http://schemas.microsoft.com/office/powerpoint/2010/main" val="4066238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8</a:t>
            </a:fld>
            <a:endParaRPr lang="en-US" altLang="en-US"/>
          </a:p>
        </p:txBody>
      </p:sp>
    </p:spTree>
    <p:extLst>
      <p:ext uri="{BB962C8B-B14F-4D97-AF65-F5344CB8AC3E}">
        <p14:creationId xmlns:p14="http://schemas.microsoft.com/office/powerpoint/2010/main" val="2424301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fr-FR" baseline="0" dirty="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itchFamily="-84" charset="0"/>
                <a:ea typeface="ＭＳ Ｐゴシック" pitchFamily="-84" charset="-128"/>
              </a:defRPr>
            </a:lvl1pPr>
            <a:lvl2pPr marL="746368" indent="-287064" eaLnBrk="0" hangingPunct="0">
              <a:spcBef>
                <a:spcPct val="30000"/>
              </a:spcBef>
              <a:defRPr sz="1200">
                <a:solidFill>
                  <a:schemeClr val="tx1"/>
                </a:solidFill>
                <a:latin typeface="Times" pitchFamily="-84" charset="0"/>
                <a:ea typeface="ＭＳ Ｐゴシック" pitchFamily="-84" charset="-128"/>
              </a:defRPr>
            </a:lvl2pPr>
            <a:lvl3pPr marL="1148258" indent="-229652" eaLnBrk="0" hangingPunct="0">
              <a:spcBef>
                <a:spcPct val="30000"/>
              </a:spcBef>
              <a:defRPr sz="1200">
                <a:solidFill>
                  <a:schemeClr val="tx1"/>
                </a:solidFill>
                <a:latin typeface="Times" pitchFamily="-84" charset="0"/>
                <a:ea typeface="ＭＳ Ｐゴシック" pitchFamily="-84" charset="-128"/>
              </a:defRPr>
            </a:lvl3pPr>
            <a:lvl4pPr marL="1607561" indent="-229652" eaLnBrk="0" hangingPunct="0">
              <a:spcBef>
                <a:spcPct val="30000"/>
              </a:spcBef>
              <a:defRPr sz="1200">
                <a:solidFill>
                  <a:schemeClr val="tx1"/>
                </a:solidFill>
                <a:latin typeface="Times" pitchFamily="-84" charset="0"/>
                <a:ea typeface="ＭＳ Ｐゴシック" pitchFamily="-84" charset="-128"/>
              </a:defRPr>
            </a:lvl4pPr>
            <a:lvl5pPr marL="2066864" indent="-229652" eaLnBrk="0" hangingPunct="0">
              <a:spcBef>
                <a:spcPct val="30000"/>
              </a:spcBef>
              <a:defRPr sz="1200">
                <a:solidFill>
                  <a:schemeClr val="tx1"/>
                </a:solidFill>
                <a:latin typeface="Times" pitchFamily="-84" charset="0"/>
                <a:ea typeface="ＭＳ Ｐゴシック" pitchFamily="-84" charset="-128"/>
              </a:defRPr>
            </a:lvl5pPr>
            <a:lvl6pPr marL="252616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6pPr>
            <a:lvl7pPr marL="2985470"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7pPr>
            <a:lvl8pPr marL="3444773"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8pPr>
            <a:lvl9pPr marL="3904077" indent="-229652" eaLnBrk="0" fontAlgn="base" hangingPunct="0">
              <a:spcBef>
                <a:spcPct val="30000"/>
              </a:spcBef>
              <a:spcAft>
                <a:spcPct val="0"/>
              </a:spcAft>
              <a:defRPr sz="1200">
                <a:solidFill>
                  <a:schemeClr val="tx1"/>
                </a:solidFill>
                <a:latin typeface="Times" pitchFamily="-84" charset="0"/>
                <a:ea typeface="ＭＳ Ｐゴシック" pitchFamily="-84" charset="-128"/>
              </a:defRPr>
            </a:lvl9pPr>
          </a:lstStyle>
          <a:p>
            <a:pPr>
              <a:spcBef>
                <a:spcPct val="0"/>
              </a:spcBef>
            </a:pPr>
            <a:fld id="{92A7474E-AC8E-4335-83CE-A058F68E440C}" type="slidenum">
              <a:rPr lang="en-US" altLang="en-US" smtClean="0"/>
              <a:pPr>
                <a:spcBef>
                  <a:spcPct val="0"/>
                </a:spcBef>
              </a:pPr>
              <a:t>9</a:t>
            </a:fld>
            <a:endParaRPr lang="en-US" altLang="en-US"/>
          </a:p>
        </p:txBody>
      </p:sp>
    </p:spTree>
    <p:extLst>
      <p:ext uri="{BB962C8B-B14F-4D97-AF65-F5344CB8AC3E}">
        <p14:creationId xmlns:p14="http://schemas.microsoft.com/office/powerpoint/2010/main" val="4065870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8" name="Picture 7"/>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525191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6" name="Picture 5"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9" name="Picture 8"/>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4439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029200"/>
          </a:xfrm>
        </p:spPr>
        <p:txBody>
          <a:bodyPr vert="eaVert"/>
          <a:lstStyle/>
          <a:p>
            <a:r>
              <a:rPr lang="fr-CA" dirty="0"/>
              <a:t>Click to </a:t>
            </a:r>
            <a:r>
              <a:rPr lang="fr-CA" dirty="0" err="1"/>
              <a:t>edit</a:t>
            </a:r>
            <a:r>
              <a:rPr lang="fr-CA" dirty="0"/>
              <a:t> Master </a:t>
            </a:r>
            <a:r>
              <a:rPr lang="fr-CA" dirty="0" err="1"/>
              <a:t>title</a:t>
            </a:r>
            <a:r>
              <a:rPr lang="fr-CA" dirty="0"/>
              <a:t> style</a:t>
            </a:r>
            <a:endParaRPr lang="en-US" dirty="0"/>
          </a:p>
        </p:txBody>
      </p:sp>
      <p:sp>
        <p:nvSpPr>
          <p:cNvPr id="3" name="Vertical Text Placeholder 2"/>
          <p:cNvSpPr>
            <a:spLocks noGrp="1"/>
          </p:cNvSpPr>
          <p:nvPr>
            <p:ph type="body" orient="vert" idx="1"/>
          </p:nvPr>
        </p:nvSpPr>
        <p:spPr>
          <a:xfrm>
            <a:off x="685800" y="381000"/>
            <a:ext cx="5676900" cy="5029200"/>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6" name="Picture 5"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9" name="Picture 8"/>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1348269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9F9F9"/>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412750" y="692696"/>
            <a:ext cx="7774632" cy="864096"/>
          </a:xfrm>
        </p:spPr>
        <p:txBody>
          <a:bodyPr/>
          <a:lstStyle/>
          <a:p>
            <a:endParaRPr lang="en-US" b="1" dirty="0"/>
          </a:p>
        </p:txBody>
      </p:sp>
      <p:sp>
        <p:nvSpPr>
          <p:cNvPr id="11" name="Content Placeholder 2"/>
          <p:cNvSpPr>
            <a:spLocks noGrp="1"/>
          </p:cNvSpPr>
          <p:nvPr>
            <p:ph idx="1"/>
          </p:nvPr>
        </p:nvSpPr>
        <p:spPr>
          <a:xfrm>
            <a:off x="395536" y="1700808"/>
            <a:ext cx="7772400" cy="3753544"/>
          </a:xfrm>
        </p:spPr>
        <p:txBody>
          <a:bodyPr/>
          <a:lstStyle/>
          <a:p>
            <a:endParaRPr lang="en-US" dirty="0"/>
          </a:p>
        </p:txBody>
      </p:sp>
      <p:pic>
        <p:nvPicPr>
          <p:cNvPr id="14" name="Picture 13"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2" name="Picture 11"/>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036645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281115"/>
            <a:ext cx="7772400" cy="1362075"/>
          </a:xfrm>
        </p:spPr>
        <p:txBody>
          <a:bodyPr anchor="t"/>
          <a:lstStyle>
            <a:lvl1pPr algn="l">
              <a:defRPr sz="4000" b="1" cap="all"/>
            </a:lvl1pPr>
          </a:lstStyle>
          <a:p>
            <a:r>
              <a:rPr lang="fr-CA"/>
              <a:t>Click to edit Master title style</a:t>
            </a:r>
            <a:endParaRPr lang="en-US" dirty="0"/>
          </a:p>
        </p:txBody>
      </p:sp>
      <p:sp>
        <p:nvSpPr>
          <p:cNvPr id="3" name="Text Placeholder 2"/>
          <p:cNvSpPr>
            <a:spLocks noGrp="1"/>
          </p:cNvSpPr>
          <p:nvPr>
            <p:ph type="body" idx="1"/>
          </p:nvPr>
        </p:nvSpPr>
        <p:spPr>
          <a:xfrm>
            <a:off x="722313" y="2780928"/>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A"/>
              <a:t>Click to edit Master text styles</a:t>
            </a:r>
          </a:p>
        </p:txBody>
      </p:sp>
      <p:pic>
        <p:nvPicPr>
          <p:cNvPr id="6" name="Picture 5"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9" name="Picture 8"/>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4137314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Click to </a:t>
            </a:r>
            <a:r>
              <a:rPr lang="fr-CA" dirty="0" err="1"/>
              <a:t>edit</a:t>
            </a:r>
            <a:r>
              <a:rPr lang="fr-CA" dirty="0"/>
              <a:t> Master </a:t>
            </a:r>
            <a:r>
              <a:rPr lang="fr-CA" dirty="0" err="1"/>
              <a:t>title</a:t>
            </a:r>
            <a:r>
              <a:rPr lang="fr-CA" dirty="0"/>
              <a:t> style</a:t>
            </a:r>
            <a:endParaRPr lang="en-US" dirty="0"/>
          </a:p>
        </p:txBody>
      </p:sp>
      <p:sp>
        <p:nvSpPr>
          <p:cNvPr id="3" name="Content Placeholder 2"/>
          <p:cNvSpPr>
            <a:spLocks noGrp="1"/>
          </p:cNvSpPr>
          <p:nvPr>
            <p:ph sz="half" idx="1"/>
          </p:nvPr>
        </p:nvSpPr>
        <p:spPr>
          <a:xfrm>
            <a:off x="685800" y="1524000"/>
            <a:ext cx="3810000" cy="3886200"/>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sp>
        <p:nvSpPr>
          <p:cNvPr id="4" name="Content Placeholder 3"/>
          <p:cNvSpPr>
            <a:spLocks noGrp="1"/>
          </p:cNvSpPr>
          <p:nvPr>
            <p:ph sz="half" idx="2"/>
          </p:nvPr>
        </p:nvSpPr>
        <p:spPr>
          <a:xfrm>
            <a:off x="4648200" y="1524000"/>
            <a:ext cx="3810000" cy="3886200"/>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7" name="Picture 6"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0" name="Picture 9"/>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1805733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r-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dirty="0"/>
              <a:t>Click to </a:t>
            </a:r>
            <a:r>
              <a:rPr lang="fr-CA" dirty="0" err="1"/>
              <a:t>edit</a:t>
            </a:r>
            <a:r>
              <a:rPr lang="fr-CA" dirty="0"/>
              <a:t> Master </a:t>
            </a:r>
            <a:r>
              <a:rPr lang="fr-CA" dirty="0" err="1"/>
              <a:t>text</a:t>
            </a:r>
            <a:r>
              <a:rPr lang="fr-CA" dirty="0"/>
              <a: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pic>
        <p:nvPicPr>
          <p:cNvPr id="9" name="Picture 8"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2" name="Picture 11"/>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972345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Click to edit Master title style</a:t>
            </a:r>
            <a:endParaRPr lang="en-US"/>
          </a:p>
        </p:txBody>
      </p:sp>
      <p:pic>
        <p:nvPicPr>
          <p:cNvPr id="5" name="Picture 4"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8" name="Picture 7"/>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229001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4" name="Picture 3"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7" name="Picture 6"/>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3493743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3008313" cy="1162050"/>
          </a:xfrm>
        </p:spPr>
        <p:txBody>
          <a:bodyPr anchor="b"/>
          <a:lstStyle>
            <a:lvl1pPr algn="l">
              <a:defRPr sz="2000" b="1"/>
            </a:lvl1pPr>
          </a:lstStyle>
          <a:p>
            <a:r>
              <a:rPr lang="fr-CA" dirty="0"/>
              <a:t>Click to </a:t>
            </a:r>
            <a:r>
              <a:rPr lang="fr-CA" dirty="0" err="1"/>
              <a:t>edit</a:t>
            </a:r>
            <a:r>
              <a:rPr lang="fr-CA" dirty="0"/>
              <a:t> Master </a:t>
            </a:r>
            <a:r>
              <a:rPr lang="fr-CA" dirty="0" err="1"/>
              <a:t>title</a:t>
            </a:r>
            <a:r>
              <a:rPr lang="fr-CA" dirty="0"/>
              <a:t> style</a:t>
            </a:r>
            <a:endParaRPr lang="en-US" dirty="0"/>
          </a:p>
        </p:txBody>
      </p:sp>
      <p:sp>
        <p:nvSpPr>
          <p:cNvPr id="3" name="Content Placeholder 2"/>
          <p:cNvSpPr>
            <a:spLocks noGrp="1"/>
          </p:cNvSpPr>
          <p:nvPr>
            <p:ph idx="1"/>
          </p:nvPr>
        </p:nvSpPr>
        <p:spPr>
          <a:xfrm>
            <a:off x="3575050" y="404665"/>
            <a:ext cx="5111750" cy="5472608"/>
          </a:xfrm>
        </p:spPr>
        <p:txBody>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fr-CA" dirty="0"/>
              <a:t>Click to </a:t>
            </a:r>
            <a:r>
              <a:rPr lang="fr-CA" dirty="0" err="1"/>
              <a:t>edit</a:t>
            </a:r>
            <a:r>
              <a:rPr lang="fr-CA" dirty="0"/>
              <a:t> Master </a:t>
            </a:r>
            <a:r>
              <a:rPr lang="fr-CA" dirty="0" err="1"/>
              <a:t>text</a:t>
            </a:r>
            <a:r>
              <a:rPr lang="fr-CA" dirty="0"/>
              <a:t> styles</a:t>
            </a:r>
          </a:p>
          <a:p>
            <a:pPr lvl="1"/>
            <a:r>
              <a:rPr lang="fr-CA" dirty="0"/>
              <a:t>Second </a:t>
            </a:r>
            <a:r>
              <a:rPr lang="fr-CA" dirty="0" err="1"/>
              <a:t>level</a:t>
            </a:r>
            <a:endParaRPr lang="fr-CA" dirty="0"/>
          </a:p>
          <a:p>
            <a:pPr lvl="2"/>
            <a:r>
              <a:rPr lang="fr-CA" dirty="0" err="1"/>
              <a:t>Third</a:t>
            </a:r>
            <a:r>
              <a:rPr lang="fr-CA" dirty="0"/>
              <a:t> </a:t>
            </a:r>
            <a:r>
              <a:rPr lang="fr-CA" dirty="0" err="1"/>
              <a:t>level</a:t>
            </a:r>
            <a:endParaRPr lang="fr-CA" dirty="0"/>
          </a:p>
          <a:p>
            <a:pPr lvl="3"/>
            <a:r>
              <a:rPr lang="fr-CA" dirty="0" err="1"/>
              <a:t>Fourth</a:t>
            </a:r>
            <a:r>
              <a:rPr lang="fr-CA" dirty="0"/>
              <a:t> </a:t>
            </a:r>
            <a:r>
              <a:rPr lang="fr-CA" dirty="0" err="1"/>
              <a:t>level</a:t>
            </a:r>
            <a:endParaRPr lang="fr-CA" dirty="0"/>
          </a:p>
          <a:p>
            <a:pPr lvl="4"/>
            <a:r>
              <a:rPr lang="fr-CA" dirty="0" err="1"/>
              <a:t>Fifth</a:t>
            </a:r>
            <a:r>
              <a:rPr lang="fr-CA" dirty="0"/>
              <a:t> </a:t>
            </a:r>
            <a:r>
              <a:rPr lang="fr-CA" dirty="0" err="1"/>
              <a:t>level</a:t>
            </a:r>
            <a:endParaRPr lang="en-US" dirty="0"/>
          </a:p>
        </p:txBody>
      </p:sp>
      <p:sp>
        <p:nvSpPr>
          <p:cNvPr id="4" name="Text Placeholder 3"/>
          <p:cNvSpPr>
            <a:spLocks noGrp="1"/>
          </p:cNvSpPr>
          <p:nvPr>
            <p:ph type="body" sz="half" idx="2"/>
          </p:nvPr>
        </p:nvSpPr>
        <p:spPr>
          <a:xfrm>
            <a:off x="457200" y="1772817"/>
            <a:ext cx="3008313" cy="41044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dirty="0"/>
              <a:t>Click to </a:t>
            </a:r>
            <a:r>
              <a:rPr lang="fr-CA" dirty="0" err="1"/>
              <a:t>edit</a:t>
            </a:r>
            <a:r>
              <a:rPr lang="fr-CA" dirty="0"/>
              <a:t> Master </a:t>
            </a:r>
            <a:r>
              <a:rPr lang="fr-CA" dirty="0" err="1"/>
              <a:t>text</a:t>
            </a:r>
            <a:r>
              <a:rPr lang="fr-CA" dirty="0"/>
              <a:t> styles</a:t>
            </a:r>
          </a:p>
        </p:txBody>
      </p:sp>
      <p:pic>
        <p:nvPicPr>
          <p:cNvPr id="7" name="Picture 6"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0" name="Picture 9"/>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67423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302422"/>
            <a:ext cx="5486400" cy="566738"/>
          </a:xfrm>
        </p:spPr>
        <p:txBody>
          <a:bodyPr anchor="b"/>
          <a:lstStyle>
            <a:lvl1pPr algn="l">
              <a:defRPr sz="2000" b="1"/>
            </a:lvl1pPr>
          </a:lstStyle>
          <a:p>
            <a:r>
              <a:rPr lang="fr-CA"/>
              <a:t>Click to edit Master title style</a:t>
            </a:r>
            <a:endParaRPr lang="en-US"/>
          </a:p>
        </p:txBody>
      </p:sp>
      <p:sp>
        <p:nvSpPr>
          <p:cNvPr id="3" name="Picture Placeholder 2"/>
          <p:cNvSpPr>
            <a:spLocks noGrp="1"/>
          </p:cNvSpPr>
          <p:nvPr>
            <p:ph type="pic" idx="1"/>
          </p:nvPr>
        </p:nvSpPr>
        <p:spPr>
          <a:xfrm>
            <a:off x="1792288" y="612775"/>
            <a:ext cx="5486400" cy="35363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CA" noProof="0"/>
              <a:t>Drag picture to placeholder or click icon to add</a:t>
            </a:r>
            <a:endParaRPr lang="en-US" noProof="0"/>
          </a:p>
        </p:txBody>
      </p:sp>
      <p:sp>
        <p:nvSpPr>
          <p:cNvPr id="4" name="Text Placeholder 3"/>
          <p:cNvSpPr>
            <a:spLocks noGrp="1"/>
          </p:cNvSpPr>
          <p:nvPr>
            <p:ph type="body" sz="half" idx="2"/>
          </p:nvPr>
        </p:nvSpPr>
        <p:spPr>
          <a:xfrm>
            <a:off x="1792288" y="486916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a:t>Click to edit Master text styles</a:t>
            </a:r>
          </a:p>
        </p:txBody>
      </p:sp>
      <p:pic>
        <p:nvPicPr>
          <p:cNvPr id="7" name="Picture 6" descr="to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pic>
        <p:nvPicPr>
          <p:cNvPr id="10" name="Picture 9"/>
          <p:cNvPicPr>
            <a:picLocks noChangeAspect="1"/>
          </p:cNvPicPr>
          <p:nvPr userDrawn="1"/>
        </p:nvPicPr>
        <p:blipFill>
          <a:blip r:embed="rId3"/>
          <a:stretch>
            <a:fillRect/>
          </a:stretch>
        </p:blipFill>
        <p:spPr>
          <a:xfrm>
            <a:off x="-7470" y="6652164"/>
            <a:ext cx="9166412" cy="213307"/>
          </a:xfrm>
          <a:prstGeom prst="rect">
            <a:avLst/>
          </a:prstGeom>
        </p:spPr>
      </p:pic>
    </p:spTree>
    <p:extLst>
      <p:ext uri="{BB962C8B-B14F-4D97-AF65-F5344CB8AC3E}">
        <p14:creationId xmlns:p14="http://schemas.microsoft.com/office/powerpoint/2010/main" val="502005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85800" y="381000"/>
            <a:ext cx="6553200"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CA" dirty="0"/>
              <a:t>Click to </a:t>
            </a:r>
            <a:r>
              <a:rPr lang="fr-CA" dirty="0" err="1"/>
              <a:t>add</a:t>
            </a:r>
            <a:r>
              <a:rPr lang="fr-CA" dirty="0"/>
              <a:t> </a:t>
            </a:r>
            <a:r>
              <a:rPr lang="fr-CA" dirty="0" err="1"/>
              <a:t>title</a:t>
            </a:r>
            <a:r>
              <a:rPr lang="fr-CA" dirty="0"/>
              <a:t> </a:t>
            </a:r>
            <a:r>
              <a:rPr lang="fr-CA" dirty="0" err="1"/>
              <a:t>here</a:t>
            </a:r>
            <a:endParaRPr lang="en-US" dirty="0"/>
          </a:p>
        </p:txBody>
      </p:sp>
      <p:sp>
        <p:nvSpPr>
          <p:cNvPr id="1028" name="Rectangle 3"/>
          <p:cNvSpPr>
            <a:spLocks noGrp="1" noChangeArrowheads="1"/>
          </p:cNvSpPr>
          <p:nvPr>
            <p:ph type="body" idx="1"/>
          </p:nvPr>
        </p:nvSpPr>
        <p:spPr bwMode="auto">
          <a:xfrm>
            <a:off x="685800" y="1524000"/>
            <a:ext cx="7772400" cy="3886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A" dirty="0"/>
              <a:t>Click to </a:t>
            </a:r>
            <a:r>
              <a:rPr lang="fr-CA" dirty="0" err="1"/>
              <a:t>add</a:t>
            </a:r>
            <a:r>
              <a:rPr lang="fr-CA" dirty="0"/>
              <a:t> content </a:t>
            </a:r>
            <a:r>
              <a:rPr lang="fr-CA" dirty="0" err="1"/>
              <a:t>here</a:t>
            </a:r>
            <a:endParaRPr lang="en-US" dirty="0"/>
          </a:p>
        </p:txBody>
      </p:sp>
      <p:sp>
        <p:nvSpPr>
          <p:cNvPr id="3" name="TextBox 2"/>
          <p:cNvSpPr txBox="1"/>
          <p:nvPr userDrawn="1"/>
        </p:nvSpPr>
        <p:spPr>
          <a:xfrm>
            <a:off x="8663717" y="200778"/>
            <a:ext cx="432048" cy="246221"/>
          </a:xfrm>
          <a:prstGeom prst="rect">
            <a:avLst/>
          </a:prstGeom>
          <a:noFill/>
        </p:spPr>
        <p:txBody>
          <a:bodyPr wrap="square" rtlCol="0">
            <a:spAutoFit/>
          </a:bodyPr>
          <a:lstStyle/>
          <a:p>
            <a:fld id="{F0B1AAE9-9813-2248-B2A8-96C88B254205}" type="slidenum">
              <a:rPr lang="en-US" sz="1000" smtClean="0">
                <a:solidFill>
                  <a:schemeClr val="bg2"/>
                </a:solidFill>
                <a:latin typeface="Arial;"/>
                <a:cs typeface="Arial;"/>
              </a:rPr>
              <a:t>‹#›</a:t>
            </a:fld>
            <a:endParaRPr lang="en-US" sz="1000" dirty="0">
              <a:solidFill>
                <a:schemeClr val="bg2"/>
              </a:solidFill>
              <a:latin typeface="Arial;"/>
              <a:cs typeface="Arial;"/>
            </a:endParaRP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dt="0"/>
  <p:txStyles>
    <p:title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p:titleStyle>
    <p:bodyStyle>
      <a:lvl1pPr marL="342900" indent="-342900" algn="l" rtl="0" eaLnBrk="1" fontAlgn="base" hangingPunct="1">
        <a:spcBef>
          <a:spcPct val="20000"/>
        </a:spcBef>
        <a:spcAft>
          <a:spcPct val="0"/>
        </a:spcAft>
        <a:buChar char="•"/>
        <a:defRPr sz="2000">
          <a:solidFill>
            <a:schemeClr val="tx1"/>
          </a:solidFill>
          <a:latin typeface="+mn-lt"/>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3.jp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hyperlink" Target="https://creativecommons.org/licenses/by/4.0/deed.fr" TargetMode="External"/><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9.png"/><Relationship Id="rId5" Type="http://schemas.openxmlformats.org/officeDocument/2006/relationships/image" Target="../media/image4.png"/><Relationship Id="rId15" Type="http://schemas.microsoft.com/office/2007/relationships/hdphoto" Target="../media/hdphoto1.wdp"/><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openstax.org/" TargetMode="External"/><Relationship Id="rId13" Type="http://schemas.openxmlformats.org/officeDocument/2006/relationships/hyperlink" Target="https://www.oercommons.org/" TargetMode="External"/><Relationship Id="rId18" Type="http://schemas.openxmlformats.org/officeDocument/2006/relationships/image" Target="../media/image29.png"/><Relationship Id="rId3" Type="http://schemas.openxmlformats.org/officeDocument/2006/relationships/hyperlink" Target="https://ocw.mit.edu/index.htm" TargetMode="External"/><Relationship Id="rId7" Type="http://schemas.openxmlformats.org/officeDocument/2006/relationships/hyperlink" Target="http://open.umn.edu/opentextbooks/" TargetMode="External"/><Relationship Id="rId12" Type="http://schemas.openxmlformats.org/officeDocument/2006/relationships/image" Target="../media/image26.png"/><Relationship Id="rId17" Type="http://schemas.openxmlformats.org/officeDocument/2006/relationships/hyperlink" Target="https://nsdl.oercommons.org/" TargetMode="External"/><Relationship Id="rId2" Type="http://schemas.openxmlformats.org/officeDocument/2006/relationships/notesSlide" Target="../notesSlides/notesSlide11.xml"/><Relationship Id="rId16"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hyperlink" Target="https://textbooks.opensuny.org/" TargetMode="External"/><Relationship Id="rId5" Type="http://schemas.openxmlformats.org/officeDocument/2006/relationships/hyperlink" Target="https://www.merlot.org/merlot/index.htm" TargetMode="External"/><Relationship Id="rId15" Type="http://schemas.openxmlformats.org/officeDocument/2006/relationships/image" Target="../media/image27.png"/><Relationship Id="rId10"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image" Target="../media/image24.JPG"/><Relationship Id="rId14" Type="http://schemas.openxmlformats.org/officeDocument/2006/relationships/hyperlink" Target="https://teachingcommons.us/"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openlibrary.ecampusontario.ca/" TargetMode="External"/><Relationship Id="rId3" Type="http://schemas.openxmlformats.org/officeDocument/2006/relationships/hyperlink" Target="http://albertaoer.com/content/repository" TargetMode="External"/><Relationship Id="rId7" Type="http://schemas.openxmlformats.org/officeDocument/2006/relationships/hyperlink" Target="https://open.bccampus.ca/find-open-textbook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hyperlink" Target="https://bneuf.auf.org/#!/resource" TargetMode="External"/><Relationship Id="rId3" Type="http://schemas.openxmlformats.org/officeDocument/2006/relationships/hyperlink" Target="http://ceres.vteducation.org/app/index.jsp?lang=fr" TargetMode="External"/><Relationship Id="rId7"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oer.avu.org/handle/123456789/89" TargetMode="External"/><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search.creativecommons.org/" TargetMode="External"/><Relationship Id="rId3" Type="http://schemas.openxmlformats.org/officeDocument/2006/relationships/hyperlink" Target="http://v2.sherpa.ac.uk/opendoar/" TargetMode="External"/><Relationship Id="rId7" Type="http://schemas.openxmlformats.org/officeDocument/2006/relationships/hyperlink" Target="http://www.oapen.org/hom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doabooks.org/doab?uiLanguage=en" TargetMode="External"/><Relationship Id="rId5" Type="http://schemas.openxmlformats.org/officeDocument/2006/relationships/hyperlink" Target="https://doaj.org/" TargetMode="External"/><Relationship Id="rId4" Type="http://schemas.openxmlformats.org/officeDocument/2006/relationships/hyperlink" Target="http://roar.eprints.or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pexels.com/" TargetMode="External"/><Relationship Id="rId3" Type="http://schemas.openxmlformats.org/officeDocument/2006/relationships/hyperlink" Target="https://www.flickr.com/" TargetMode="External"/><Relationship Id="rId7" Type="http://schemas.openxmlformats.org/officeDocument/2006/relationships/hyperlink" Target="https://visualhunt.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vimeo.com/" TargetMode="External"/><Relationship Id="rId5" Type="http://schemas.openxmlformats.org/officeDocument/2006/relationships/hyperlink" Target="https://pixabay.com/" TargetMode="External"/><Relationship Id="rId10" Type="http://schemas.openxmlformats.org/officeDocument/2006/relationships/hyperlink" Target="https://images.google.com/" TargetMode="External"/><Relationship Id="rId4" Type="http://schemas.openxmlformats.org/officeDocument/2006/relationships/hyperlink" Target="https://www.youtube.com/" TargetMode="External"/><Relationship Id="rId9" Type="http://schemas.openxmlformats.org/officeDocument/2006/relationships/hyperlink" Target="https://unsplash.com/"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soundcloud.com/" TargetMode="External"/><Relationship Id="rId3" Type="http://schemas.openxmlformats.org/officeDocument/2006/relationships/hyperlink" Target="https://commons.wikimedia.org/" TargetMode="External"/><Relationship Id="rId7" Type="http://schemas.openxmlformats.org/officeDocument/2006/relationships/hyperlink" Target="https://www.jamendo.co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freemusicarchive.org/" TargetMode="External"/><Relationship Id="rId5" Type="http://schemas.openxmlformats.org/officeDocument/2006/relationships/hyperlink" Target="http://freesound.org/" TargetMode="External"/><Relationship Id="rId4" Type="http://schemas.openxmlformats.org/officeDocument/2006/relationships/hyperlink" Target="https://search.creativecommons.org/" TargetMode="External"/><Relationship Id="rId9" Type="http://schemas.openxmlformats.org/officeDocument/2006/relationships/hyperlink" Target="https://archive.org/"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openwa.org/attrib-builder/"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7.jpg"/><Relationship Id="rId7" Type="http://schemas.openxmlformats.org/officeDocument/2006/relationships/hyperlink" Target="https://wiki.creativecommons.org/wiki/Best_practices_for_attributio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creativecommons.org/licenses/by-nc/2.0/legalcode.fr" TargetMode="External"/><Relationship Id="rId5" Type="http://schemas.openxmlformats.org/officeDocument/2006/relationships/hyperlink" Target="https://www.flickr.com/photos/photogism/" TargetMode="External"/><Relationship Id="rId4" Type="http://schemas.openxmlformats.org/officeDocument/2006/relationships/hyperlink" Target="https://www.flickr.com/photos/photogism/5572450661/"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youtu.be/IO5uxyll1A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communicationsavante.uottawa.ca/ressources-educatives-libres"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ww.francophonie.org/IMG/pdf/guide_formateur-rel.pdf" TargetMode="External"/><Relationship Id="rId5" Type="http://schemas.openxmlformats.org/officeDocument/2006/relationships/hyperlink" Target="https://www.francophonie.org/IMG/pdf/referentiel-competence-rel-v1-1.pdf" TargetMode="External"/><Relationship Id="rId4" Type="http://schemas.openxmlformats.org/officeDocument/2006/relationships/hyperlink" Target="http://unesdoc.unesco.org/images/0023/002328/232842f.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scholarlycommunication.uottawa.ca/open-educational-resources" TargetMode="External"/><Relationship Id="rId7" Type="http://schemas.openxmlformats.org/officeDocument/2006/relationships/hyperlink" Target="http://guides.library.queensu.ca/oer/about"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opentextbc.ca/selfpublishguide/" TargetMode="External"/><Relationship Id="rId5" Type="http://schemas.openxmlformats.org/officeDocument/2006/relationships/hyperlink" Target="https://opentextbc.ca/adaptopentextbook/" TargetMode="External"/><Relationship Id="rId4" Type="http://schemas.openxmlformats.org/officeDocument/2006/relationships/hyperlink" Target="https://pressbooks.bccampus.ca/facultyoertoolkit/"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Melanie.Brunet@uOttawa.ca"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droit-auteur.uottawa.ca/" TargetMode="External"/><Relationship Id="rId4" Type="http://schemas.openxmlformats.org/officeDocument/2006/relationships/hyperlink" Target="https://copyright.uottawa.c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opencontent.org/definition/"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francophonie.org/IMG/pdf/guide_formateur-rel.pdf" TargetMode="External"/><Relationship Id="rId4" Type="http://schemas.openxmlformats.org/officeDocument/2006/relationships/hyperlink" Target="https://creativecommons.org/licenses/by/4.0/deed.fr"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creativecommons.org/licenses/?lang=fr" TargetMode="External"/><Relationship Id="rId3" Type="http://schemas.openxmlformats.org/officeDocument/2006/relationships/hyperlink" Target="https://pixabay.com/vectors/copyright-icon-license-intellectual-98570/" TargetMode="External"/><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creativecommons.org/licenses/by/4.0/" TargetMode="External"/><Relationship Id="rId5" Type="http://schemas.openxmlformats.org/officeDocument/2006/relationships/hyperlink" Target="https://creativecommons.org/about/downloads" TargetMode="External"/><Relationship Id="rId4" Type="http://schemas.openxmlformats.org/officeDocument/2006/relationships/hyperlink" Target="https://pixabay.com/service/license/" TargetMode="External"/><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lang=fr" TargetMode="External"/><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hyperlink" Target="https://creativecommons.org/licenses/by/4.0/deed.fr" TargetMode="External"/><Relationship Id="rId4" Type="http://schemas.openxmlformats.org/officeDocument/2006/relationships/image" Target="../media/image17.png"/><Relationship Id="rId9" Type="http://schemas.openxmlformats.org/officeDocument/2006/relationships/hyperlink" Target="https://creativecommons.org/about/download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creativecommons.org/licenses/by/4.0/" TargetMode="External"/><Relationship Id="rId4" Type="http://schemas.openxmlformats.org/officeDocument/2006/relationships/hyperlink" Target="https://doi.org/10.5334/bbc.c"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7507"/>
        </a:solidFill>
        <a:effectLst/>
      </p:bgPr>
    </p:bg>
    <p:spTree>
      <p:nvGrpSpPr>
        <p:cNvPr id="1" name=""/>
        <p:cNvGrpSpPr/>
        <p:nvPr/>
      </p:nvGrpSpPr>
      <p:grpSpPr>
        <a:xfrm>
          <a:off x="0" y="0"/>
          <a:ext cx="0" cy="0"/>
          <a:chOff x="0" y="0"/>
          <a:chExt cx="0" cy="0"/>
        </a:xfrm>
      </p:grpSpPr>
      <p:pic>
        <p:nvPicPr>
          <p:cNvPr id="7" name="Picture 6" descr="PPT_BKG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5" y="0"/>
            <a:ext cx="9144001" cy="6858000"/>
          </a:xfrm>
          <a:prstGeom prst="rect">
            <a:avLst/>
          </a:prstGeom>
        </p:spPr>
      </p:pic>
      <p:grpSp>
        <p:nvGrpSpPr>
          <p:cNvPr id="20" name="Group 19"/>
          <p:cNvGrpSpPr/>
          <p:nvPr/>
        </p:nvGrpSpPr>
        <p:grpSpPr>
          <a:xfrm>
            <a:off x="-14941" y="-1866"/>
            <a:ext cx="9173882" cy="6867337"/>
            <a:chOff x="-14941" y="-1866"/>
            <a:chExt cx="9173882" cy="6867337"/>
          </a:xfrm>
        </p:grpSpPr>
        <p:pic>
          <p:nvPicPr>
            <p:cNvPr id="21" name="Picture 20"/>
            <p:cNvPicPr>
              <a:picLocks noChangeAspect="1"/>
            </p:cNvPicPr>
            <p:nvPr/>
          </p:nvPicPr>
          <p:blipFill>
            <a:blip r:embed="rId4"/>
            <a:stretch>
              <a:fillRect/>
            </a:stretch>
          </p:blipFill>
          <p:spPr>
            <a:xfrm>
              <a:off x="-14941" y="6652164"/>
              <a:ext cx="9166412" cy="213307"/>
            </a:xfrm>
            <a:prstGeom prst="rect">
              <a:avLst/>
            </a:prstGeom>
          </p:spPr>
        </p:pic>
        <p:sp>
          <p:nvSpPr>
            <p:cNvPr id="22" name="Rectangle 21"/>
            <p:cNvSpPr/>
            <p:nvPr/>
          </p:nvSpPr>
          <p:spPr bwMode="auto">
            <a:xfrm>
              <a:off x="-6643" y="5768214"/>
              <a:ext cx="9165584" cy="886711"/>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pitchFamily="-110" charset="0"/>
                </a:rPr>
                <a:t> </a:t>
              </a:r>
            </a:p>
          </p:txBody>
        </p:sp>
        <p:pic>
          <p:nvPicPr>
            <p:cNvPr id="23" name="Picture 22" descr="uOttawa_HOR_WHIT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13600" y="5949280"/>
              <a:ext cx="1693389" cy="452922"/>
            </a:xfrm>
            <a:prstGeom prst="rect">
              <a:avLst/>
            </a:prstGeom>
          </p:spPr>
        </p:pic>
        <p:pic>
          <p:nvPicPr>
            <p:cNvPr id="24" name="Picture 23" descr="top.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1866"/>
              <a:ext cx="9144002" cy="384305"/>
            </a:xfrm>
            <a:prstGeom prst="rect">
              <a:avLst/>
            </a:prstGeom>
          </p:spPr>
        </p:pic>
      </p:grpSp>
      <p:sp>
        <p:nvSpPr>
          <p:cNvPr id="35" name="Rectangle 34"/>
          <p:cNvSpPr/>
          <p:nvPr/>
        </p:nvSpPr>
        <p:spPr bwMode="auto">
          <a:xfrm>
            <a:off x="1048216" y="2841025"/>
            <a:ext cx="8107786" cy="1224136"/>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110" charset="0"/>
            </a:endParaRPr>
          </a:p>
        </p:txBody>
      </p:sp>
      <p:sp>
        <p:nvSpPr>
          <p:cNvPr id="40" name="Rectangle 39"/>
          <p:cNvSpPr/>
          <p:nvPr/>
        </p:nvSpPr>
        <p:spPr bwMode="auto">
          <a:xfrm>
            <a:off x="1058838" y="2841025"/>
            <a:ext cx="78511" cy="1224136"/>
          </a:xfrm>
          <a:prstGeom prst="rect">
            <a:avLst/>
          </a:prstGeom>
          <a:solidFill>
            <a:srgbClr val="8F001A"/>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A69C95"/>
              </a:solidFill>
              <a:effectLst/>
              <a:latin typeface="Times" pitchFamily="-110" charset="0"/>
            </a:endParaRPr>
          </a:p>
        </p:txBody>
      </p:sp>
      <p:grpSp>
        <p:nvGrpSpPr>
          <p:cNvPr id="6" name="Group 5"/>
          <p:cNvGrpSpPr/>
          <p:nvPr/>
        </p:nvGrpSpPr>
        <p:grpSpPr>
          <a:xfrm>
            <a:off x="1058838" y="4144583"/>
            <a:ext cx="8097855" cy="383163"/>
            <a:chOff x="1781138" y="4144583"/>
            <a:chExt cx="7375555" cy="383163"/>
          </a:xfrm>
        </p:grpSpPr>
        <p:sp>
          <p:nvSpPr>
            <p:cNvPr id="36" name="Rectangle 35"/>
            <p:cNvSpPr/>
            <p:nvPr/>
          </p:nvSpPr>
          <p:spPr bwMode="auto">
            <a:xfrm>
              <a:off x="1824146" y="4149080"/>
              <a:ext cx="7332547" cy="376800"/>
            </a:xfrm>
            <a:prstGeom prst="rect">
              <a:avLst/>
            </a:prstGeom>
            <a:solidFill>
              <a:srgbClr val="3B3734"/>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0" charset="0"/>
              </a:endParaRPr>
            </a:p>
          </p:txBody>
        </p:sp>
        <p:sp>
          <p:nvSpPr>
            <p:cNvPr id="41" name="Rectangle 40"/>
            <p:cNvSpPr/>
            <p:nvPr/>
          </p:nvSpPr>
          <p:spPr bwMode="auto">
            <a:xfrm>
              <a:off x="1781138" y="4144583"/>
              <a:ext cx="75335" cy="383163"/>
            </a:xfrm>
            <a:prstGeom prst="rect">
              <a:avLst/>
            </a:prstGeom>
            <a:solidFill>
              <a:srgbClr val="8F001A"/>
            </a:solidFill>
            <a:ln>
              <a:no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rgbClr val="A69C95"/>
                  </a:solidFill>
                  <a:effectLst/>
                  <a:latin typeface="Times" pitchFamily="-110" charset="0"/>
                </a:rPr>
                <a:t> </a:t>
              </a:r>
            </a:p>
          </p:txBody>
        </p:sp>
      </p:grpSp>
      <p:sp>
        <p:nvSpPr>
          <p:cNvPr id="16" name="Title 1"/>
          <p:cNvSpPr txBox="1">
            <a:spLocks/>
          </p:cNvSpPr>
          <p:nvPr/>
        </p:nvSpPr>
        <p:spPr bwMode="auto">
          <a:xfrm>
            <a:off x="1415826" y="3041542"/>
            <a:ext cx="7576347" cy="844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Verdana"/>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r"/>
            <a:r>
              <a:rPr lang="en-CA" altLang="en-US" sz="2200" dirty="0">
                <a:solidFill>
                  <a:schemeClr val="bg1"/>
                </a:solidFill>
                <a:latin typeface="+mn-lt"/>
                <a:ea typeface="ＭＳ Ｐゴシック" pitchFamily="-84" charset="-128"/>
                <a:cs typeface="Verdana" pitchFamily="-84" charset="0"/>
              </a:rPr>
              <a:t>Les licences Creative Commons et comment </a:t>
            </a:r>
          </a:p>
          <a:p>
            <a:pPr algn="r"/>
            <a:r>
              <a:rPr lang="en-CA" altLang="en-US" sz="2200" dirty="0" err="1">
                <a:solidFill>
                  <a:schemeClr val="bg1"/>
                </a:solidFill>
                <a:latin typeface="+mn-lt"/>
                <a:ea typeface="ＭＳ Ｐゴシック" pitchFamily="-84" charset="-128"/>
                <a:cs typeface="Verdana" pitchFamily="-84" charset="0"/>
              </a:rPr>
              <a:t>trouver</a:t>
            </a:r>
            <a:r>
              <a:rPr lang="en-CA" altLang="en-US" sz="2200" dirty="0">
                <a:solidFill>
                  <a:schemeClr val="bg1"/>
                </a:solidFill>
                <a:latin typeface="+mn-lt"/>
                <a:ea typeface="ＭＳ Ｐゴシック" pitchFamily="-84" charset="-128"/>
                <a:cs typeface="Verdana" pitchFamily="-84" charset="0"/>
              </a:rPr>
              <a:t> du </a:t>
            </a:r>
            <a:r>
              <a:rPr lang="en-CA" altLang="en-US" sz="2200" dirty="0" err="1">
                <a:solidFill>
                  <a:schemeClr val="bg1"/>
                </a:solidFill>
                <a:latin typeface="+mn-lt"/>
                <a:ea typeface="ＭＳ Ｐゴシック" pitchFamily="-84" charset="-128"/>
                <a:cs typeface="Verdana" pitchFamily="-84" charset="0"/>
              </a:rPr>
              <a:t>contenu</a:t>
            </a:r>
            <a:r>
              <a:rPr lang="en-CA" altLang="en-US" sz="2200" dirty="0">
                <a:solidFill>
                  <a:schemeClr val="bg1"/>
                </a:solidFill>
                <a:latin typeface="+mn-lt"/>
                <a:ea typeface="ＭＳ Ｐゴシック" pitchFamily="-84" charset="-128"/>
                <a:cs typeface="Verdana" pitchFamily="-84" charset="0"/>
              </a:rPr>
              <a:t> </a:t>
            </a:r>
            <a:r>
              <a:rPr lang="en-CA" altLang="en-US" sz="2200" dirty="0" err="1">
                <a:solidFill>
                  <a:schemeClr val="bg1"/>
                </a:solidFill>
                <a:latin typeface="+mn-lt"/>
                <a:ea typeface="ＭＳ Ｐゴシック" pitchFamily="-84" charset="-128"/>
                <a:cs typeface="Verdana" pitchFamily="-84" charset="0"/>
              </a:rPr>
              <a:t>en</a:t>
            </a:r>
            <a:r>
              <a:rPr lang="en-CA" altLang="en-US" sz="2200" dirty="0">
                <a:solidFill>
                  <a:schemeClr val="bg1"/>
                </a:solidFill>
                <a:latin typeface="+mn-lt"/>
                <a:ea typeface="ＭＳ Ｐゴシック" pitchFamily="-84" charset="-128"/>
                <a:cs typeface="Verdana" pitchFamily="-84" charset="0"/>
              </a:rPr>
              <a:t> libre </a:t>
            </a:r>
            <a:r>
              <a:rPr lang="en-CA" altLang="en-US" sz="2200" dirty="0" err="1">
                <a:solidFill>
                  <a:schemeClr val="bg1"/>
                </a:solidFill>
                <a:latin typeface="+mn-lt"/>
                <a:ea typeface="ＭＳ Ｐゴシック" pitchFamily="-84" charset="-128"/>
                <a:cs typeface="Verdana" pitchFamily="-84" charset="0"/>
              </a:rPr>
              <a:t>accès</a:t>
            </a:r>
            <a:endParaRPr lang="en-CA" altLang="en-US" sz="2200" dirty="0">
              <a:solidFill>
                <a:schemeClr val="bg1"/>
              </a:solidFill>
              <a:latin typeface="+mn-lt"/>
              <a:ea typeface="ＭＳ Ｐゴシック" pitchFamily="-84" charset="-128"/>
              <a:cs typeface="Verdana" pitchFamily="-84" charset="0"/>
            </a:endParaRPr>
          </a:p>
          <a:p>
            <a:pPr algn="r"/>
            <a:r>
              <a:rPr lang="en-CA" altLang="en-US" sz="1600" b="0" i="1" dirty="0" err="1">
                <a:solidFill>
                  <a:schemeClr val="bg1"/>
                </a:solidFill>
                <a:latin typeface="+mn-lt"/>
                <a:ea typeface="ＭＳ Ｐゴシック" pitchFamily="-84" charset="-128"/>
                <a:cs typeface="Verdana" pitchFamily="-84" charset="0"/>
              </a:rPr>
              <a:t>Passez</a:t>
            </a:r>
            <a:r>
              <a:rPr lang="en-CA" altLang="en-US" sz="1600" b="0" i="1" dirty="0">
                <a:solidFill>
                  <a:schemeClr val="bg1"/>
                </a:solidFill>
                <a:latin typeface="+mn-lt"/>
                <a:ea typeface="ＭＳ Ｐゴシック" pitchFamily="-84" charset="-128"/>
                <a:cs typeface="Verdana" pitchFamily="-84" charset="0"/>
              </a:rPr>
              <a:t> à </a:t>
            </a:r>
            <a:r>
              <a:rPr lang="en-CA" altLang="en-US" sz="1600" b="0" i="1" dirty="0" err="1">
                <a:solidFill>
                  <a:schemeClr val="bg1"/>
                </a:solidFill>
                <a:latin typeface="+mn-lt"/>
                <a:ea typeface="ＭＳ Ｐゴシック" pitchFamily="-84" charset="-128"/>
                <a:cs typeface="Verdana" pitchFamily="-84" charset="0"/>
              </a:rPr>
              <a:t>l’action</a:t>
            </a:r>
            <a:r>
              <a:rPr lang="en-CA" altLang="en-US" sz="1600" b="0" i="1" dirty="0">
                <a:solidFill>
                  <a:schemeClr val="bg1"/>
                </a:solidFill>
                <a:latin typeface="+mn-lt"/>
                <a:ea typeface="ＭＳ Ｐゴシック" pitchFamily="-84" charset="-128"/>
                <a:cs typeface="Verdana" pitchFamily="-84" charset="0"/>
              </a:rPr>
              <a:t>! </a:t>
            </a:r>
            <a:r>
              <a:rPr lang="en-CA" altLang="en-US" sz="1600" b="0" i="1" dirty="0" err="1">
                <a:solidFill>
                  <a:schemeClr val="bg1"/>
                </a:solidFill>
                <a:latin typeface="+mn-lt"/>
                <a:ea typeface="ＭＳ Ｐゴシック" pitchFamily="-84" charset="-128"/>
                <a:cs typeface="Verdana" pitchFamily="-84" charset="0"/>
              </a:rPr>
              <a:t>Semaine</a:t>
            </a:r>
            <a:r>
              <a:rPr lang="en-CA" altLang="en-US" sz="1600" b="0" i="1" dirty="0">
                <a:solidFill>
                  <a:schemeClr val="bg1"/>
                </a:solidFill>
                <a:latin typeface="+mn-lt"/>
                <a:ea typeface="ＭＳ Ｐゴシック" pitchFamily="-84" charset="-128"/>
                <a:cs typeface="Verdana" pitchFamily="-84" charset="0"/>
              </a:rPr>
              <a:t> de </a:t>
            </a:r>
            <a:r>
              <a:rPr lang="en-CA" altLang="en-US" sz="1600" b="0" i="1" dirty="0" err="1">
                <a:solidFill>
                  <a:schemeClr val="bg1"/>
                </a:solidFill>
                <a:latin typeface="+mn-lt"/>
                <a:ea typeface="ＭＳ Ｐゴシック" pitchFamily="-84" charset="-128"/>
                <a:cs typeface="Verdana" pitchFamily="-84" charset="0"/>
              </a:rPr>
              <a:t>l’éducation</a:t>
            </a:r>
            <a:r>
              <a:rPr lang="en-CA" altLang="en-US" sz="1600" b="0" i="1" dirty="0">
                <a:solidFill>
                  <a:schemeClr val="bg1"/>
                </a:solidFill>
                <a:latin typeface="+mn-lt"/>
                <a:ea typeface="ＭＳ Ｐゴシック" pitchFamily="-84" charset="-128"/>
                <a:cs typeface="Verdana" pitchFamily="-84" charset="0"/>
              </a:rPr>
              <a:t> </a:t>
            </a:r>
            <a:r>
              <a:rPr lang="en-CA" altLang="en-US" sz="1600" b="0" i="1" dirty="0" err="1">
                <a:solidFill>
                  <a:schemeClr val="bg1"/>
                </a:solidFill>
                <a:latin typeface="+mn-lt"/>
                <a:ea typeface="ＭＳ Ｐゴシック" pitchFamily="-84" charset="-128"/>
                <a:cs typeface="Verdana" pitchFamily="-84" charset="0"/>
              </a:rPr>
              <a:t>libre</a:t>
            </a:r>
            <a:r>
              <a:rPr lang="en-CA" altLang="en-US" sz="1600" b="0" i="1" dirty="0">
                <a:solidFill>
                  <a:schemeClr val="bg1"/>
                </a:solidFill>
                <a:latin typeface="+mn-lt"/>
                <a:ea typeface="ＭＳ Ｐゴシック" pitchFamily="-84" charset="-128"/>
                <a:cs typeface="Verdana" pitchFamily="-84" charset="0"/>
              </a:rPr>
              <a:t> 2019</a:t>
            </a:r>
          </a:p>
        </p:txBody>
      </p:sp>
      <p:sp>
        <p:nvSpPr>
          <p:cNvPr id="18" name="Text Placeholder 2"/>
          <p:cNvSpPr txBox="1">
            <a:spLocks/>
          </p:cNvSpPr>
          <p:nvPr/>
        </p:nvSpPr>
        <p:spPr bwMode="auto">
          <a:xfrm>
            <a:off x="658010" y="4124445"/>
            <a:ext cx="8300570" cy="4025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Char char="•"/>
              <a:defRPr sz="2000">
                <a:solidFill>
                  <a:schemeClr val="tx1"/>
                </a:solidFill>
                <a:latin typeface="Verdana"/>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a:lstStyle>
          <a:p>
            <a:pPr marL="0" indent="0" algn="r">
              <a:buNone/>
            </a:pPr>
            <a:r>
              <a:rPr lang="fr-CA" altLang="en-US" sz="1600" dirty="0">
                <a:solidFill>
                  <a:schemeClr val="bg1"/>
                </a:solidFill>
                <a:latin typeface="+mn-lt"/>
                <a:ea typeface="ＭＳ Ｐゴシック" pitchFamily="-84" charset="-128"/>
                <a:cs typeface="Verdana" pitchFamily="-84" charset="0"/>
              </a:rPr>
              <a:t>Mélanie Brunet</a:t>
            </a:r>
            <a:r>
              <a:rPr lang="en-CA" altLang="en-US" sz="1600" dirty="0">
                <a:solidFill>
                  <a:schemeClr val="bg1"/>
                </a:solidFill>
                <a:latin typeface="+mn-lt"/>
              </a:rPr>
              <a:t>, Ph.D</a:t>
            </a:r>
            <a:r>
              <a:rPr lang="en-CA" altLang="en-US" sz="1600" i="1" dirty="0">
                <a:solidFill>
                  <a:schemeClr val="bg1"/>
                </a:solidFill>
                <a:latin typeface="+mn-lt"/>
              </a:rPr>
              <a:t>., </a:t>
            </a:r>
            <a:r>
              <a:rPr lang="en-CA" altLang="en-US" sz="1600" i="1" dirty="0" err="1">
                <a:solidFill>
                  <a:schemeClr val="bg1"/>
                </a:solidFill>
                <a:latin typeface="+mn-lt"/>
              </a:rPr>
              <a:t>Bibliothécaire</a:t>
            </a:r>
            <a:r>
              <a:rPr lang="en-CA" altLang="en-US" sz="1600" i="1" dirty="0">
                <a:solidFill>
                  <a:schemeClr val="bg1"/>
                </a:solidFill>
                <a:latin typeface="+mn-lt"/>
              </a:rPr>
              <a:t> des droits </a:t>
            </a:r>
            <a:r>
              <a:rPr lang="en-CA" altLang="en-US" sz="1600" i="1" dirty="0" err="1">
                <a:solidFill>
                  <a:schemeClr val="bg1"/>
                </a:solidFill>
                <a:latin typeface="+mn-lt"/>
              </a:rPr>
              <a:t>d’auteur</a:t>
            </a:r>
            <a:endParaRPr lang="en-US" sz="1600" i="1" dirty="0">
              <a:solidFill>
                <a:schemeClr val="bg1"/>
              </a:solidFill>
              <a:latin typeface="+mn-lt"/>
              <a:cs typeface="Arial"/>
            </a:endParaRP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618" y="5893686"/>
            <a:ext cx="2563077" cy="597543"/>
          </a:xfrm>
          <a:prstGeom prst="rect">
            <a:avLst/>
          </a:prstGeom>
        </p:spPr>
      </p:pic>
      <p:pic>
        <p:nvPicPr>
          <p:cNvPr id="14" name="Picture 13"/>
          <p:cNvPicPr>
            <a:picLocks noChangeAspect="1"/>
          </p:cNvPicPr>
          <p:nvPr/>
        </p:nvPicPr>
        <p:blipFill>
          <a:blip r:embed="rId8">
            <a:clrChange>
              <a:clrFrom>
                <a:srgbClr val="000000">
                  <a:alpha val="0"/>
                </a:srgbClr>
              </a:clrFrom>
              <a:clrTo>
                <a:srgbClr val="000000">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flipV="1">
            <a:off x="1260634" y="834885"/>
            <a:ext cx="7886732" cy="1892275"/>
          </a:xfrm>
          <a:prstGeom prst="rect">
            <a:avLst/>
          </a:prstGeom>
          <a:effectLst/>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85571" y="1776776"/>
            <a:ext cx="941521" cy="740467"/>
          </a:xfrm>
          <a:prstGeom prst="rect">
            <a:avLst/>
          </a:prstGeom>
          <a:effectLst>
            <a:glow rad="139700">
              <a:schemeClr val="accent3">
                <a:satMod val="175000"/>
                <a:alpha val="70000"/>
              </a:schemeClr>
            </a:glow>
          </a:effectLst>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83644" y="1746031"/>
            <a:ext cx="1075873" cy="846129"/>
          </a:xfrm>
          <a:prstGeom prst="rect">
            <a:avLst/>
          </a:prstGeom>
          <a:effectLst>
            <a:glow rad="139700">
              <a:schemeClr val="accent3">
                <a:satMod val="175000"/>
                <a:alpha val="70000"/>
              </a:schemeClr>
            </a:glow>
          </a:effectLst>
        </p:spPr>
      </p:pic>
      <p:pic>
        <p:nvPicPr>
          <p:cNvPr id="5"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16069" y="1746031"/>
            <a:ext cx="1075873" cy="846129"/>
          </a:xfrm>
          <a:prstGeom prst="rect">
            <a:avLst/>
          </a:prstGeom>
          <a:effectLst>
            <a:glow rad="139700">
              <a:schemeClr val="accent3">
                <a:satMod val="175000"/>
                <a:alpha val="70000"/>
              </a:schemeClr>
            </a:glow>
          </a:effectLst>
        </p:spPr>
      </p:pic>
      <p:pic>
        <p:nvPicPr>
          <p:cNvPr id="12" name="Picture 1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761760" y="1764239"/>
            <a:ext cx="1075873" cy="846129"/>
          </a:xfrm>
          <a:prstGeom prst="rect">
            <a:avLst/>
          </a:prstGeom>
          <a:effectLst>
            <a:glow rad="139700">
              <a:schemeClr val="accent3">
                <a:satMod val="175000"/>
                <a:alpha val="70000"/>
              </a:schemeClr>
            </a:glow>
          </a:effectLst>
        </p:spPr>
      </p:pic>
      <p:pic>
        <p:nvPicPr>
          <p:cNvPr id="13" name="Picture 1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60623" y="1789934"/>
            <a:ext cx="1075873" cy="846129"/>
          </a:xfrm>
          <a:prstGeom prst="rect">
            <a:avLst/>
          </a:prstGeom>
          <a:effectLst>
            <a:glow rad="139700">
              <a:schemeClr val="accent3">
                <a:satMod val="175000"/>
                <a:alpha val="70000"/>
              </a:schemeClr>
            </a:glow>
          </a:effectLst>
        </p:spPr>
      </p:pic>
      <p:pic>
        <p:nvPicPr>
          <p:cNvPr id="29" name="Picture 28"/>
          <p:cNvPicPr>
            <a:picLocks noChangeAspect="1"/>
          </p:cNvPicPr>
          <p:nvPr/>
        </p:nvPicPr>
        <p:blipFill>
          <a:blip r:embed="rId14">
            <a:duotone>
              <a:schemeClr val="accent3">
                <a:shade val="45000"/>
                <a:satMod val="135000"/>
              </a:schemeClr>
              <a:prstClr val="white"/>
            </a:duotone>
            <a:extLst>
              <a:ext uri="{BEBA8EAE-BF5A-486C-A8C5-ECC9F3942E4B}">
                <a14:imgProps xmlns:a14="http://schemas.microsoft.com/office/drawing/2010/main">
                  <a14:imgLayer r:embed="rId1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flipV="1">
            <a:off x="5218931" y="721020"/>
            <a:ext cx="3928425" cy="942553"/>
          </a:xfrm>
          <a:prstGeom prst="rect">
            <a:avLst/>
          </a:prstGeom>
        </p:spPr>
      </p:pic>
      <p:pic>
        <p:nvPicPr>
          <p:cNvPr id="30" name="Picture 29"/>
          <p:cNvPicPr>
            <a:picLocks noChangeAspect="1"/>
          </p:cNvPicPr>
          <p:nvPr/>
        </p:nvPicPr>
        <p:blipFill>
          <a:blip r:embed="rId14">
            <a:duotone>
              <a:schemeClr val="accent3">
                <a:shade val="45000"/>
                <a:satMod val="135000"/>
              </a:schemeClr>
              <a:prstClr val="white"/>
            </a:duotone>
            <a:extLst>
              <a:ext uri="{BEBA8EAE-BF5A-486C-A8C5-ECC9F3942E4B}">
                <a14:imgProps xmlns:a14="http://schemas.microsoft.com/office/drawing/2010/main">
                  <a14:imgLayer r:embed="rId1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flipV="1">
            <a:off x="3814680" y="4575699"/>
            <a:ext cx="5324380" cy="942553"/>
          </a:xfrm>
          <a:prstGeom prst="rect">
            <a:avLst/>
          </a:prstGeom>
        </p:spPr>
      </p:pic>
      <p:pic>
        <p:nvPicPr>
          <p:cNvPr id="26" name="Picture 25"/>
          <p:cNvPicPr>
            <a:picLocks noChangeAspect="1"/>
          </p:cNvPicPr>
          <p:nvPr/>
        </p:nvPicPr>
        <p:blipFill>
          <a:blip r:embed="rId16"/>
          <a:stretch>
            <a:fillRect/>
          </a:stretch>
        </p:blipFill>
        <p:spPr>
          <a:xfrm>
            <a:off x="604848" y="5245284"/>
            <a:ext cx="1004538" cy="361995"/>
          </a:xfrm>
          <a:prstGeom prst="rect">
            <a:avLst/>
          </a:prstGeom>
        </p:spPr>
      </p:pic>
      <p:sp>
        <p:nvSpPr>
          <p:cNvPr id="27" name="Rectangle 26"/>
          <p:cNvSpPr/>
          <p:nvPr/>
        </p:nvSpPr>
        <p:spPr>
          <a:xfrm>
            <a:off x="1634035" y="5317297"/>
            <a:ext cx="7139930" cy="261610"/>
          </a:xfrm>
          <a:prstGeom prst="rect">
            <a:avLst/>
          </a:prstGeom>
        </p:spPr>
        <p:txBody>
          <a:bodyPr wrap="square">
            <a:spAutoFit/>
          </a:bodyPr>
          <a:lstStyle/>
          <a:p>
            <a:r>
              <a:rPr lang="fr-FR" sz="1100" dirty="0">
                <a:latin typeface="Calibri" panose="020F0502020204030204" pitchFamily="34" charset="0"/>
              </a:rPr>
              <a:t>Cette présentation est mise à disposition selon les termes de la </a:t>
            </a:r>
            <a:r>
              <a:rPr lang="fr-FR" sz="1100" dirty="0">
                <a:latin typeface="Calibri" panose="020F0502020204030204" pitchFamily="34" charset="0"/>
                <a:hlinkClick r:id="rId17"/>
              </a:rPr>
              <a:t>Licence Creative Commons Attribution 4.0 International</a:t>
            </a:r>
            <a:r>
              <a:rPr lang="fr-FR" sz="1100" dirty="0">
                <a:latin typeface="Calibri" panose="020F0502020204030204" pitchFamily="34" charset="0"/>
              </a:rPr>
              <a:t>.</a:t>
            </a:r>
            <a:endParaRPr lang="en-CA" sz="1100" dirty="0">
              <a:latin typeface="Calibri" panose="020F0502020204030204" pitchFamily="34" charset="0"/>
            </a:endParaRPr>
          </a:p>
        </p:txBody>
      </p:sp>
    </p:spTree>
    <p:extLst>
      <p:ext uri="{BB962C8B-B14F-4D97-AF65-F5344CB8AC3E}">
        <p14:creationId xmlns:p14="http://schemas.microsoft.com/office/powerpoint/2010/main" val="922014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98159" y="2870790"/>
            <a:ext cx="8260579" cy="6489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5400" kern="0" dirty="0" err="1">
                <a:latin typeface="Calibri" panose="020F0502020204030204" pitchFamily="34" charset="0"/>
                <a:ea typeface="ＭＳ Ｐゴシック" pitchFamily="-84" charset="-128"/>
                <a:cs typeface="Verdana" pitchFamily="-84" charset="0"/>
              </a:rPr>
              <a:t>Trouver</a:t>
            </a:r>
            <a:r>
              <a:rPr lang="en-CA" altLang="en-US" sz="5400" kern="0" dirty="0">
                <a:latin typeface="Calibri" panose="020F0502020204030204" pitchFamily="34" charset="0"/>
                <a:ea typeface="ＭＳ Ｐゴシック" pitchFamily="-84" charset="-128"/>
                <a:cs typeface="Verdana" pitchFamily="-84" charset="0"/>
              </a:rPr>
              <a:t> des REL </a:t>
            </a:r>
            <a:r>
              <a:rPr lang="en-CA" altLang="en-US" sz="5400" kern="0" dirty="0" err="1">
                <a:latin typeface="Calibri" panose="020F0502020204030204" pitchFamily="34" charset="0"/>
                <a:ea typeface="ＭＳ Ｐゴシック" pitchFamily="-84" charset="-128"/>
                <a:cs typeface="Verdana" pitchFamily="-84" charset="0"/>
              </a:rPr>
              <a:t>existantes</a:t>
            </a:r>
            <a:endParaRPr lang="en-CA" altLang="en-US" sz="5400" kern="0" dirty="0">
              <a:latin typeface="Calibri" panose="020F0502020204030204" pitchFamily="34" charset="0"/>
              <a:ea typeface="ＭＳ Ｐゴシック" pitchFamily="-84" charset="-128"/>
              <a:cs typeface="Verdana" pitchFamily="-84" charset="0"/>
            </a:endParaRPr>
          </a:p>
        </p:txBody>
      </p:sp>
    </p:spTree>
    <p:extLst>
      <p:ext uri="{BB962C8B-B14F-4D97-AF65-F5344CB8AC3E}">
        <p14:creationId xmlns:p14="http://schemas.microsoft.com/office/powerpoint/2010/main" val="2901440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10474" y="644541"/>
            <a:ext cx="8516983" cy="493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Répertoires de REL</a:t>
            </a:r>
          </a:p>
        </p:txBody>
      </p:sp>
      <p:sp>
        <p:nvSpPr>
          <p:cNvPr id="5" name="Rectangle 4"/>
          <p:cNvSpPr/>
          <p:nvPr/>
        </p:nvSpPr>
        <p:spPr>
          <a:xfrm>
            <a:off x="5176937" y="4381270"/>
            <a:ext cx="2809615" cy="338554"/>
          </a:xfrm>
          <a:prstGeom prst="rect">
            <a:avLst/>
          </a:prstGeom>
        </p:spPr>
        <p:txBody>
          <a:bodyPr wrap="square">
            <a:spAutoFit/>
          </a:bodyPr>
          <a:lstStyle/>
          <a:p>
            <a:pPr algn="ctr"/>
            <a:r>
              <a:rPr lang="en-CA" sz="1600" dirty="0">
                <a:latin typeface="Calibri" panose="020F0502020204030204" pitchFamily="34" charset="0"/>
                <a:hlinkClick r:id="rId3"/>
              </a:rPr>
              <a:t>https://ocw.mit.edu/index.htm</a:t>
            </a:r>
            <a:endParaRPr lang="en-CA" sz="1600" dirty="0">
              <a:latin typeface="Calibri" panose="020F0502020204030204" pitchFamily="34" charset="0"/>
            </a:endParaRPr>
          </a:p>
        </p:txBody>
      </p:sp>
      <p:pic>
        <p:nvPicPr>
          <p:cNvPr id="3" name="Picture 2"/>
          <p:cNvPicPr>
            <a:picLocks noChangeAspect="1"/>
          </p:cNvPicPr>
          <p:nvPr/>
        </p:nvPicPr>
        <p:blipFill>
          <a:blip r:embed="rId4"/>
          <a:stretch>
            <a:fillRect/>
          </a:stretch>
        </p:blipFill>
        <p:spPr>
          <a:xfrm>
            <a:off x="1018066" y="1295847"/>
            <a:ext cx="2488979" cy="571449"/>
          </a:xfrm>
          <a:prstGeom prst="rect">
            <a:avLst/>
          </a:prstGeom>
        </p:spPr>
      </p:pic>
      <p:sp>
        <p:nvSpPr>
          <p:cNvPr id="4" name="Rectangle 3"/>
          <p:cNvSpPr/>
          <p:nvPr/>
        </p:nvSpPr>
        <p:spPr>
          <a:xfrm>
            <a:off x="203110" y="1925977"/>
            <a:ext cx="4192033" cy="369332"/>
          </a:xfrm>
          <a:prstGeom prst="rect">
            <a:avLst/>
          </a:prstGeom>
        </p:spPr>
        <p:txBody>
          <a:bodyPr wrap="square">
            <a:spAutoFit/>
          </a:bodyPr>
          <a:lstStyle/>
          <a:p>
            <a:pPr algn="ctr"/>
            <a:r>
              <a:rPr lang="en-CA" sz="1800" dirty="0">
                <a:latin typeface="Calibri" panose="020F0502020204030204" pitchFamily="34" charset="0"/>
                <a:hlinkClick r:id="rId5"/>
              </a:rPr>
              <a:t>https://www.merlot.org/merlot/index.htm</a:t>
            </a:r>
            <a:endParaRPr lang="en-CA" sz="1800" dirty="0">
              <a:latin typeface="Calibri" panose="020F0502020204030204" pitchFamily="34" charset="0"/>
            </a:endParaRPr>
          </a:p>
        </p:txBody>
      </p:sp>
      <p:pic>
        <p:nvPicPr>
          <p:cNvPr id="6" name="Picture 5"/>
          <p:cNvPicPr>
            <a:picLocks noChangeAspect="1"/>
          </p:cNvPicPr>
          <p:nvPr/>
        </p:nvPicPr>
        <p:blipFill>
          <a:blip r:embed="rId6"/>
          <a:stretch>
            <a:fillRect/>
          </a:stretch>
        </p:blipFill>
        <p:spPr>
          <a:xfrm>
            <a:off x="5357467" y="1246965"/>
            <a:ext cx="2448560" cy="702161"/>
          </a:xfrm>
          <a:prstGeom prst="rect">
            <a:avLst/>
          </a:prstGeom>
        </p:spPr>
      </p:pic>
      <p:sp>
        <p:nvSpPr>
          <p:cNvPr id="7" name="Rectangle 6"/>
          <p:cNvSpPr/>
          <p:nvPr/>
        </p:nvSpPr>
        <p:spPr>
          <a:xfrm>
            <a:off x="4697067" y="1913650"/>
            <a:ext cx="3769360" cy="369332"/>
          </a:xfrm>
          <a:prstGeom prst="rect">
            <a:avLst/>
          </a:prstGeom>
        </p:spPr>
        <p:txBody>
          <a:bodyPr wrap="square">
            <a:spAutoFit/>
          </a:bodyPr>
          <a:lstStyle/>
          <a:p>
            <a:r>
              <a:rPr lang="en-US" sz="1800" dirty="0">
                <a:latin typeface="Calibri" panose="020F0502020204030204" pitchFamily="34" charset="0"/>
                <a:cs typeface="Calibri" panose="020F0502020204030204" pitchFamily="34" charset="0"/>
                <a:hlinkClick r:id="rId7"/>
              </a:rPr>
              <a:t>http://open.umn.edu/opentextbooks/</a:t>
            </a:r>
            <a:r>
              <a:rPr lang="en-US" sz="1800" dirty="0">
                <a:latin typeface="Calibri" panose="020F0502020204030204" pitchFamily="34" charset="0"/>
                <a:cs typeface="Calibri" panose="020F0502020204030204" pitchFamily="34" charset="0"/>
              </a:rPr>
              <a:t> </a:t>
            </a:r>
          </a:p>
        </p:txBody>
      </p:sp>
      <p:sp>
        <p:nvSpPr>
          <p:cNvPr id="10" name="Rectangle 9"/>
          <p:cNvSpPr/>
          <p:nvPr/>
        </p:nvSpPr>
        <p:spPr>
          <a:xfrm>
            <a:off x="1127531" y="3272623"/>
            <a:ext cx="2270045" cy="369332"/>
          </a:xfrm>
          <a:prstGeom prst="rect">
            <a:avLst/>
          </a:prstGeom>
        </p:spPr>
        <p:txBody>
          <a:bodyPr wrap="none">
            <a:spAutoFit/>
          </a:bodyPr>
          <a:lstStyle/>
          <a:p>
            <a:pPr algn="ctr"/>
            <a:r>
              <a:rPr lang="en-CA" sz="1800" dirty="0">
                <a:latin typeface="Calibri" panose="020F0502020204030204" pitchFamily="34" charset="0"/>
                <a:hlinkClick r:id="rId8"/>
              </a:rPr>
              <a:t>https://openstax.org/</a:t>
            </a:r>
            <a:r>
              <a:rPr lang="en-CA" sz="1800" dirty="0">
                <a:latin typeface="Calibri" panose="020F0502020204030204" pitchFamily="34" charset="0"/>
              </a:rPr>
              <a:t> </a:t>
            </a:r>
          </a:p>
        </p:txBody>
      </p:sp>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7412" y="2573624"/>
            <a:ext cx="2690281" cy="699559"/>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55587" y="2522085"/>
            <a:ext cx="2052320" cy="705117"/>
          </a:xfrm>
          <a:prstGeom prst="rect">
            <a:avLst/>
          </a:prstGeom>
        </p:spPr>
      </p:pic>
      <p:sp>
        <p:nvSpPr>
          <p:cNvPr id="14" name="Rectangle 13"/>
          <p:cNvSpPr/>
          <p:nvPr/>
        </p:nvSpPr>
        <p:spPr>
          <a:xfrm>
            <a:off x="4931038" y="3245628"/>
            <a:ext cx="3301417" cy="369332"/>
          </a:xfrm>
          <a:prstGeom prst="rect">
            <a:avLst/>
          </a:prstGeom>
        </p:spPr>
        <p:txBody>
          <a:bodyPr wrap="none">
            <a:spAutoFit/>
          </a:bodyPr>
          <a:lstStyle/>
          <a:p>
            <a:r>
              <a:rPr lang="en-US" sz="1800" dirty="0">
                <a:latin typeface="Calibri" panose="020F0502020204030204" pitchFamily="34" charset="0"/>
                <a:cs typeface="Calibri" panose="020F0502020204030204" pitchFamily="34" charset="0"/>
                <a:hlinkClick r:id="rId11"/>
              </a:rPr>
              <a:t>https://textbooks.opensuny.org/</a:t>
            </a:r>
            <a:r>
              <a:rPr lang="en-US" sz="1800" dirty="0">
                <a:latin typeface="Calibri" panose="020F0502020204030204" pitchFamily="34" charset="0"/>
                <a:cs typeface="Calibri" panose="020F0502020204030204" pitchFamily="34" charset="0"/>
              </a:rPr>
              <a:t> </a:t>
            </a:r>
          </a:p>
        </p:txBody>
      </p:sp>
      <p:pic>
        <p:nvPicPr>
          <p:cNvPr id="15" name="Picture 1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11745" y="4645619"/>
            <a:ext cx="1574762" cy="1574762"/>
          </a:xfrm>
          <a:prstGeom prst="rect">
            <a:avLst/>
          </a:prstGeom>
        </p:spPr>
      </p:pic>
      <p:sp>
        <p:nvSpPr>
          <p:cNvPr id="16" name="Rectangle 15"/>
          <p:cNvSpPr/>
          <p:nvPr/>
        </p:nvSpPr>
        <p:spPr>
          <a:xfrm>
            <a:off x="756711" y="5991403"/>
            <a:ext cx="3144900" cy="369332"/>
          </a:xfrm>
          <a:prstGeom prst="rect">
            <a:avLst/>
          </a:prstGeom>
        </p:spPr>
        <p:txBody>
          <a:bodyPr wrap="none">
            <a:spAutoFit/>
          </a:bodyPr>
          <a:lstStyle/>
          <a:p>
            <a:pPr algn="ctr"/>
            <a:r>
              <a:rPr lang="en-CA" sz="1800" dirty="0">
                <a:latin typeface="Calibri" panose="020F0502020204030204" pitchFamily="34" charset="0"/>
                <a:hlinkClick r:id="rId13"/>
              </a:rPr>
              <a:t>https://www.oercommons.org/</a:t>
            </a:r>
            <a:endParaRPr lang="en-CA" sz="1800" dirty="0">
              <a:latin typeface="Calibri" panose="020F0502020204030204" pitchFamily="34" charset="0"/>
            </a:endParaRPr>
          </a:p>
        </p:txBody>
      </p:sp>
      <p:sp>
        <p:nvSpPr>
          <p:cNvPr id="17" name="Rectangle 16"/>
          <p:cNvSpPr/>
          <p:nvPr/>
        </p:nvSpPr>
        <p:spPr>
          <a:xfrm>
            <a:off x="778261" y="4365881"/>
            <a:ext cx="3041730" cy="369332"/>
          </a:xfrm>
          <a:prstGeom prst="rect">
            <a:avLst/>
          </a:prstGeom>
        </p:spPr>
        <p:txBody>
          <a:bodyPr wrap="none">
            <a:spAutoFit/>
          </a:bodyPr>
          <a:lstStyle/>
          <a:p>
            <a:r>
              <a:rPr lang="en-US" sz="1800" dirty="0">
                <a:latin typeface="Calibri" panose="020F0502020204030204" pitchFamily="34" charset="0"/>
                <a:cs typeface="Calibri" panose="020F0502020204030204" pitchFamily="34" charset="0"/>
                <a:hlinkClick r:id="rId14"/>
              </a:rPr>
              <a:t>https://teachingcommons.us/</a:t>
            </a:r>
            <a:r>
              <a:rPr lang="en-US" sz="1800" dirty="0">
                <a:latin typeface="Calibri" panose="020F0502020204030204" pitchFamily="34" charset="0"/>
                <a:cs typeface="Calibri" panose="020F0502020204030204" pitchFamily="34" charset="0"/>
              </a:rPr>
              <a:t> </a:t>
            </a:r>
          </a:p>
        </p:txBody>
      </p:sp>
      <p:pic>
        <p:nvPicPr>
          <p:cNvPr id="18" name="Picture 17"/>
          <p:cNvPicPr>
            <a:picLocks noChangeAspect="1"/>
          </p:cNvPicPr>
          <p:nvPr/>
        </p:nvPicPr>
        <p:blipFill>
          <a:blip r:embed="rId15"/>
          <a:stretch>
            <a:fillRect/>
          </a:stretch>
        </p:blipFill>
        <p:spPr>
          <a:xfrm>
            <a:off x="735161" y="3815379"/>
            <a:ext cx="3084830" cy="510439"/>
          </a:xfrm>
          <a:prstGeom prst="rect">
            <a:avLst/>
          </a:prstGeom>
        </p:spPr>
      </p:pic>
      <p:pic>
        <p:nvPicPr>
          <p:cNvPr id="19" name="Picture 18"/>
          <p:cNvPicPr>
            <a:picLocks noChangeAspect="1"/>
          </p:cNvPicPr>
          <p:nvPr/>
        </p:nvPicPr>
        <p:blipFill>
          <a:blip r:embed="rId16"/>
          <a:stretch>
            <a:fillRect/>
          </a:stretch>
        </p:blipFill>
        <p:spPr>
          <a:xfrm>
            <a:off x="5022849" y="3777989"/>
            <a:ext cx="3117793" cy="547829"/>
          </a:xfrm>
          <a:prstGeom prst="rect">
            <a:avLst/>
          </a:prstGeom>
        </p:spPr>
      </p:pic>
      <p:sp>
        <p:nvSpPr>
          <p:cNvPr id="2" name="Rectangle 1"/>
          <p:cNvSpPr/>
          <p:nvPr/>
        </p:nvSpPr>
        <p:spPr>
          <a:xfrm>
            <a:off x="5130708" y="5982894"/>
            <a:ext cx="3101747" cy="369332"/>
          </a:xfrm>
          <a:prstGeom prst="rect">
            <a:avLst/>
          </a:prstGeom>
        </p:spPr>
        <p:txBody>
          <a:bodyPr wrap="none">
            <a:spAutoFit/>
          </a:bodyPr>
          <a:lstStyle/>
          <a:p>
            <a:r>
              <a:rPr lang="en-US" sz="1800" dirty="0">
                <a:latin typeface="Calibri" panose="020F0502020204030204" pitchFamily="34" charset="0"/>
                <a:cs typeface="Calibri" panose="020F0502020204030204" pitchFamily="34" charset="0"/>
                <a:hlinkClick r:id="rId17"/>
              </a:rPr>
              <a:t>https://nsdl.oercommons.org/</a:t>
            </a:r>
            <a:r>
              <a:rPr lang="en-US" sz="1800" dirty="0">
                <a:latin typeface="Calibri" panose="020F0502020204030204" pitchFamily="34" charset="0"/>
                <a:cs typeface="Calibri" panose="020F0502020204030204" pitchFamily="34" charset="0"/>
              </a:rPr>
              <a:t> </a:t>
            </a:r>
          </a:p>
        </p:txBody>
      </p:sp>
      <p:pic>
        <p:nvPicPr>
          <p:cNvPr id="8" name="Picture 7"/>
          <p:cNvPicPr>
            <a:picLocks noChangeAspect="1"/>
          </p:cNvPicPr>
          <p:nvPr/>
        </p:nvPicPr>
        <p:blipFill>
          <a:blip r:embed="rId18"/>
          <a:stretch>
            <a:fillRect/>
          </a:stretch>
        </p:blipFill>
        <p:spPr>
          <a:xfrm>
            <a:off x="5590690" y="4989409"/>
            <a:ext cx="2012539" cy="784374"/>
          </a:xfrm>
          <a:prstGeom prst="rect">
            <a:avLst/>
          </a:prstGeom>
        </p:spPr>
      </p:pic>
    </p:spTree>
    <p:extLst>
      <p:ext uri="{BB962C8B-B14F-4D97-AF65-F5344CB8AC3E}">
        <p14:creationId xmlns:p14="http://schemas.microsoft.com/office/powerpoint/2010/main" val="34496157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07727" y="3780525"/>
            <a:ext cx="4976786" cy="461665"/>
          </a:xfrm>
          <a:prstGeom prst="rect">
            <a:avLst/>
          </a:prstGeom>
        </p:spPr>
        <p:txBody>
          <a:bodyPr wrap="square">
            <a:spAutoFit/>
          </a:bodyPr>
          <a:lstStyle/>
          <a:p>
            <a:pPr algn="ctr">
              <a:spcAft>
                <a:spcPts val="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10472" y="640672"/>
            <a:ext cx="8516983" cy="493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Les REL au Canada</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5" name="Rectangle 4"/>
          <p:cNvSpPr/>
          <p:nvPr/>
        </p:nvSpPr>
        <p:spPr>
          <a:xfrm>
            <a:off x="2612023" y="5161014"/>
            <a:ext cx="4163792" cy="830997"/>
          </a:xfrm>
          <a:prstGeom prst="rect">
            <a:avLst/>
          </a:prstGeom>
        </p:spPr>
        <p:txBody>
          <a:bodyPr wrap="square">
            <a:spAutoFit/>
          </a:bodyPr>
          <a:lstStyle/>
          <a:p>
            <a:pPr algn="ctr"/>
            <a:r>
              <a:rPr lang="en-CA" dirty="0">
                <a:latin typeface="Calibri" panose="020F0502020204030204" pitchFamily="34" charset="0"/>
                <a:hlinkClick r:id="rId3"/>
              </a:rPr>
              <a:t>http://albertaoer.com/content/repository</a:t>
            </a:r>
            <a:r>
              <a:rPr lang="en-CA" dirty="0">
                <a:latin typeface="Calibri" panose="020F0502020204030204" pitchFamily="34" charset="0"/>
              </a:rPr>
              <a:t> </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7900" y="1897249"/>
            <a:ext cx="2638464" cy="101723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8300" y="2151755"/>
            <a:ext cx="2422763" cy="61053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21938" y="4023680"/>
            <a:ext cx="2143963" cy="924792"/>
          </a:xfrm>
          <a:prstGeom prst="rect">
            <a:avLst/>
          </a:prstGeom>
        </p:spPr>
      </p:pic>
      <p:sp>
        <p:nvSpPr>
          <p:cNvPr id="11" name="Rectangle 10"/>
          <p:cNvSpPr/>
          <p:nvPr/>
        </p:nvSpPr>
        <p:spPr>
          <a:xfrm>
            <a:off x="231932" y="2914488"/>
            <a:ext cx="4470400" cy="830997"/>
          </a:xfrm>
          <a:prstGeom prst="rect">
            <a:avLst/>
          </a:prstGeom>
        </p:spPr>
        <p:txBody>
          <a:bodyPr wrap="square">
            <a:spAutoFit/>
          </a:bodyPr>
          <a:lstStyle/>
          <a:p>
            <a:pPr algn="ctr"/>
            <a:r>
              <a:rPr lang="en-CA" dirty="0">
                <a:latin typeface="Calibri" panose="020F0502020204030204" pitchFamily="34" charset="0"/>
                <a:hlinkClick r:id="rId7"/>
              </a:rPr>
              <a:t>https://open.bccampus.ca/find-open-textbooks/</a:t>
            </a:r>
            <a:endParaRPr lang="en-CA" dirty="0">
              <a:latin typeface="Calibri" panose="020F0502020204030204" pitchFamily="34" charset="0"/>
            </a:endParaRPr>
          </a:p>
        </p:txBody>
      </p:sp>
      <p:sp>
        <p:nvSpPr>
          <p:cNvPr id="13" name="Rectangle 12"/>
          <p:cNvSpPr/>
          <p:nvPr/>
        </p:nvSpPr>
        <p:spPr>
          <a:xfrm>
            <a:off x="4965321" y="2914488"/>
            <a:ext cx="3728720" cy="830997"/>
          </a:xfrm>
          <a:prstGeom prst="rect">
            <a:avLst/>
          </a:prstGeom>
        </p:spPr>
        <p:txBody>
          <a:bodyPr wrap="square">
            <a:spAutoFit/>
          </a:bodyPr>
          <a:lstStyle/>
          <a:p>
            <a:pPr algn="ctr"/>
            <a:r>
              <a:rPr lang="en-CA" dirty="0">
                <a:latin typeface="Calibri" panose="020F0502020204030204" pitchFamily="34" charset="0"/>
                <a:hlinkClick r:id="rId8"/>
              </a:rPr>
              <a:t>https://openlibrary.ecampusontario.ca/</a:t>
            </a:r>
            <a:endParaRPr lang="en-CA" dirty="0">
              <a:latin typeface="Calibri" panose="020F0502020204030204" pitchFamily="34" charset="0"/>
            </a:endParaRPr>
          </a:p>
        </p:txBody>
      </p:sp>
    </p:spTree>
    <p:extLst>
      <p:ext uri="{BB962C8B-B14F-4D97-AF65-F5344CB8AC3E}">
        <p14:creationId xmlns:p14="http://schemas.microsoft.com/office/powerpoint/2010/main" val="6872274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07727" y="3780525"/>
            <a:ext cx="4976786" cy="461665"/>
          </a:xfrm>
          <a:prstGeom prst="rect">
            <a:avLst/>
          </a:prstGeom>
        </p:spPr>
        <p:txBody>
          <a:bodyPr wrap="square">
            <a:spAutoFit/>
          </a:bodyPr>
          <a:lstStyle/>
          <a:p>
            <a:pPr algn="ctr">
              <a:spcAft>
                <a:spcPts val="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10472" y="640672"/>
            <a:ext cx="8516983" cy="493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Les REL francophones</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11" name="Rectangle 10"/>
          <p:cNvSpPr/>
          <p:nvPr/>
        </p:nvSpPr>
        <p:spPr>
          <a:xfrm>
            <a:off x="558355" y="2434258"/>
            <a:ext cx="3817554" cy="830997"/>
          </a:xfrm>
          <a:prstGeom prst="rect">
            <a:avLst/>
          </a:prstGeom>
        </p:spPr>
        <p:txBody>
          <a:bodyPr wrap="square">
            <a:spAutoFit/>
          </a:bodyPr>
          <a:lstStyle/>
          <a:p>
            <a:pPr algn="ctr"/>
            <a:r>
              <a:rPr lang="en-CA" dirty="0">
                <a:latin typeface="Calibri" panose="020F0502020204030204" pitchFamily="34" charset="0"/>
                <a:hlinkClick r:id="rId3"/>
              </a:rPr>
              <a:t>http://ceres.vteducation.org/app/index.jsp?lang=fr</a:t>
            </a:r>
            <a:r>
              <a:rPr lang="en-CA" dirty="0">
                <a:latin typeface="Calibri" panose="020F0502020204030204" pitchFamily="34" charset="0"/>
              </a:rPr>
              <a:t> </a:t>
            </a:r>
          </a:p>
        </p:txBody>
      </p:sp>
      <p:pic>
        <p:nvPicPr>
          <p:cNvPr id="2" name="Picture 1"/>
          <p:cNvPicPr>
            <a:picLocks noChangeAspect="1"/>
          </p:cNvPicPr>
          <p:nvPr/>
        </p:nvPicPr>
        <p:blipFill>
          <a:blip r:embed="rId4"/>
          <a:stretch>
            <a:fillRect/>
          </a:stretch>
        </p:blipFill>
        <p:spPr>
          <a:xfrm>
            <a:off x="807593" y="1665538"/>
            <a:ext cx="1619250" cy="647700"/>
          </a:xfrm>
          <a:prstGeom prst="rect">
            <a:avLst/>
          </a:prstGeom>
        </p:spPr>
      </p:pic>
      <p:pic>
        <p:nvPicPr>
          <p:cNvPr id="3" name="Picture 2"/>
          <p:cNvPicPr>
            <a:picLocks noChangeAspect="1"/>
          </p:cNvPicPr>
          <p:nvPr/>
        </p:nvPicPr>
        <p:blipFill>
          <a:blip r:embed="rId5"/>
          <a:stretch>
            <a:fillRect/>
          </a:stretch>
        </p:blipFill>
        <p:spPr>
          <a:xfrm>
            <a:off x="2426843" y="1508584"/>
            <a:ext cx="1871662" cy="889669"/>
          </a:xfrm>
          <a:prstGeom prst="rect">
            <a:avLst/>
          </a:prstGeom>
        </p:spPr>
      </p:pic>
      <p:sp>
        <p:nvSpPr>
          <p:cNvPr id="7" name="Rectangle 6"/>
          <p:cNvSpPr/>
          <p:nvPr/>
        </p:nvSpPr>
        <p:spPr>
          <a:xfrm>
            <a:off x="2724916" y="5044726"/>
            <a:ext cx="3553393" cy="830997"/>
          </a:xfrm>
          <a:prstGeom prst="rect">
            <a:avLst/>
          </a:prstGeom>
        </p:spPr>
        <p:txBody>
          <a:bodyPr wrap="square">
            <a:spAutoFit/>
          </a:bodyPr>
          <a:lstStyle/>
          <a:p>
            <a:pPr algn="ctr"/>
            <a:r>
              <a:rPr lang="en-US" dirty="0">
                <a:latin typeface="Calibri" panose="020F0502020204030204" pitchFamily="34" charset="0"/>
                <a:cs typeface="Calibri" panose="020F0502020204030204" pitchFamily="34" charset="0"/>
                <a:hlinkClick r:id="rId6"/>
              </a:rPr>
              <a:t>https://oer.avu.org/handle/123456789/89</a:t>
            </a:r>
            <a:r>
              <a:rPr lang="en-US" dirty="0">
                <a:latin typeface="Calibri" panose="020F0502020204030204" pitchFamily="34" charset="0"/>
                <a:cs typeface="Calibri" panose="020F0502020204030204" pitchFamily="34" charset="0"/>
              </a:rPr>
              <a:t> </a:t>
            </a:r>
          </a:p>
        </p:txBody>
      </p:sp>
      <p:pic>
        <p:nvPicPr>
          <p:cNvPr id="8" name="Picture 7"/>
          <p:cNvPicPr>
            <a:picLocks noChangeAspect="1"/>
          </p:cNvPicPr>
          <p:nvPr/>
        </p:nvPicPr>
        <p:blipFill>
          <a:blip r:embed="rId7"/>
          <a:stretch>
            <a:fillRect/>
          </a:stretch>
        </p:blipFill>
        <p:spPr>
          <a:xfrm>
            <a:off x="3004124" y="3903998"/>
            <a:ext cx="2971800" cy="981075"/>
          </a:xfrm>
          <a:prstGeom prst="rect">
            <a:avLst/>
          </a:prstGeom>
        </p:spPr>
      </p:pic>
      <p:sp>
        <p:nvSpPr>
          <p:cNvPr id="10" name="TextBox 9"/>
          <p:cNvSpPr txBox="1"/>
          <p:nvPr/>
        </p:nvSpPr>
        <p:spPr>
          <a:xfrm>
            <a:off x="5275000" y="1472471"/>
            <a:ext cx="2758654" cy="1015663"/>
          </a:xfrm>
          <a:prstGeom prst="rect">
            <a:avLst/>
          </a:prstGeom>
          <a:noFill/>
        </p:spPr>
        <p:txBody>
          <a:bodyPr wrap="square" rtlCol="0">
            <a:spAutoFit/>
          </a:bodyPr>
          <a:lstStyle/>
          <a:p>
            <a:pPr algn="ctr"/>
            <a:r>
              <a:rPr lang="fr-CA" sz="2000" b="1" dirty="0">
                <a:latin typeface="Segoe UI Semilight" panose="020B0402040204020203" pitchFamily="34" charset="0"/>
                <a:cs typeface="Segoe UI Semilight" panose="020B0402040204020203" pitchFamily="34" charset="0"/>
              </a:rPr>
              <a:t>Portail des ressources éducatives libres</a:t>
            </a:r>
          </a:p>
          <a:p>
            <a:pPr algn="ctr"/>
            <a:endParaRPr lang="en-US" sz="2000" b="1" dirty="0">
              <a:latin typeface="Segoe UI Semilight" panose="020B0402040204020203" pitchFamily="34" charset="0"/>
              <a:cs typeface="Segoe UI Semilight" panose="020B0402040204020203" pitchFamily="34" charset="0"/>
            </a:endParaRPr>
          </a:p>
        </p:txBody>
      </p:sp>
      <p:sp>
        <p:nvSpPr>
          <p:cNvPr id="14" name="Rectangle 13"/>
          <p:cNvSpPr/>
          <p:nvPr/>
        </p:nvSpPr>
        <p:spPr>
          <a:xfrm>
            <a:off x="5131565" y="2797182"/>
            <a:ext cx="3045522" cy="830997"/>
          </a:xfrm>
          <a:prstGeom prst="rect">
            <a:avLst/>
          </a:prstGeom>
        </p:spPr>
        <p:txBody>
          <a:bodyPr wrap="square">
            <a:spAutoFit/>
          </a:bodyPr>
          <a:lstStyle/>
          <a:p>
            <a:pPr algn="ctr"/>
            <a:r>
              <a:rPr lang="en-US" dirty="0">
                <a:latin typeface="Calibri" panose="020F0502020204030204" pitchFamily="34" charset="0"/>
                <a:cs typeface="Calibri" panose="020F0502020204030204" pitchFamily="34" charset="0"/>
                <a:hlinkClick r:id="rId8"/>
              </a:rPr>
              <a:t>https://bneuf.auf.org/#!/resource</a:t>
            </a:r>
            <a:r>
              <a:rPr lang="en-US" dirty="0">
                <a:latin typeface="Calibri" panose="020F0502020204030204" pitchFamily="34" charset="0"/>
                <a:cs typeface="Calibri" panose="020F0502020204030204" pitchFamily="34" charset="0"/>
              </a:rPr>
              <a:t> </a:t>
            </a:r>
          </a:p>
        </p:txBody>
      </p:sp>
      <p:pic>
        <p:nvPicPr>
          <p:cNvPr id="15" name="Picture 14"/>
          <p:cNvPicPr>
            <a:picLocks noChangeAspect="1"/>
          </p:cNvPicPr>
          <p:nvPr/>
        </p:nvPicPr>
        <p:blipFill>
          <a:blip r:embed="rId9"/>
          <a:stretch>
            <a:fillRect/>
          </a:stretch>
        </p:blipFill>
        <p:spPr>
          <a:xfrm>
            <a:off x="5792314" y="2120171"/>
            <a:ext cx="1724025" cy="609600"/>
          </a:xfrm>
          <a:prstGeom prst="rect">
            <a:avLst/>
          </a:prstGeom>
        </p:spPr>
      </p:pic>
    </p:spTree>
    <p:extLst>
      <p:ext uri="{BB962C8B-B14F-4D97-AF65-F5344CB8AC3E}">
        <p14:creationId xmlns:p14="http://schemas.microsoft.com/office/powerpoint/2010/main" val="25242335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76894" y="2299648"/>
            <a:ext cx="8260579" cy="12094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800" kern="0" dirty="0" err="1">
                <a:latin typeface="Calibri" panose="020F0502020204030204" pitchFamily="34" charset="0"/>
                <a:ea typeface="ＭＳ Ｐゴシック" pitchFamily="-84" charset="-128"/>
                <a:cs typeface="Verdana" pitchFamily="-84" charset="0"/>
              </a:rPr>
              <a:t>Trouver</a:t>
            </a:r>
            <a:r>
              <a:rPr lang="en-CA" altLang="en-US" sz="4800" kern="0" dirty="0">
                <a:latin typeface="Calibri" panose="020F0502020204030204" pitchFamily="34" charset="0"/>
                <a:ea typeface="ＭＳ Ｐゴシック" pitchFamily="-84" charset="-128"/>
                <a:cs typeface="Verdana" pitchFamily="-84" charset="0"/>
              </a:rPr>
              <a:t> du </a:t>
            </a:r>
            <a:r>
              <a:rPr lang="en-CA" altLang="en-US" sz="4800" kern="0" dirty="0" err="1">
                <a:latin typeface="Calibri" panose="020F0502020204030204" pitchFamily="34" charset="0"/>
                <a:ea typeface="ＭＳ Ｐゴシック" pitchFamily="-84" charset="-128"/>
                <a:cs typeface="Verdana" pitchFamily="-84" charset="0"/>
              </a:rPr>
              <a:t>contenu</a:t>
            </a:r>
            <a:r>
              <a:rPr lang="en-CA" altLang="en-US" sz="4800" kern="0" dirty="0">
                <a:latin typeface="Calibri" panose="020F0502020204030204" pitchFamily="34" charset="0"/>
                <a:ea typeface="ＭＳ Ｐゴシック" pitchFamily="-84" charset="-128"/>
                <a:cs typeface="Verdana" pitchFamily="-84" charset="0"/>
              </a:rPr>
              <a:t> pour </a:t>
            </a:r>
            <a:r>
              <a:rPr lang="en-CA" altLang="en-US" sz="4800" kern="0" dirty="0" err="1">
                <a:latin typeface="Calibri" panose="020F0502020204030204" pitchFamily="34" charset="0"/>
                <a:ea typeface="ＭＳ Ｐゴシック" pitchFamily="-84" charset="-128"/>
                <a:cs typeface="Verdana" pitchFamily="-84" charset="0"/>
              </a:rPr>
              <a:t>créer</a:t>
            </a:r>
            <a:r>
              <a:rPr lang="en-CA" altLang="en-US" sz="4800" kern="0" dirty="0">
                <a:latin typeface="Calibri" panose="020F0502020204030204" pitchFamily="34" charset="0"/>
                <a:ea typeface="ＭＳ Ｐゴシック" pitchFamily="-84" charset="-128"/>
                <a:cs typeface="Verdana" pitchFamily="-84" charset="0"/>
              </a:rPr>
              <a:t> </a:t>
            </a:r>
            <a:r>
              <a:rPr lang="en-CA" altLang="en-US" sz="4800" kern="0" dirty="0" err="1">
                <a:latin typeface="Calibri" panose="020F0502020204030204" pitchFamily="34" charset="0"/>
                <a:ea typeface="ＭＳ Ｐゴシック" pitchFamily="-84" charset="-128"/>
                <a:cs typeface="Verdana" pitchFamily="-84" charset="0"/>
              </a:rPr>
              <a:t>ou</a:t>
            </a:r>
            <a:r>
              <a:rPr lang="en-CA" altLang="en-US" sz="4800" kern="0" dirty="0">
                <a:latin typeface="Calibri" panose="020F0502020204030204" pitchFamily="34" charset="0"/>
                <a:ea typeface="ＭＳ Ｐゴシック" pitchFamily="-84" charset="-128"/>
                <a:cs typeface="Verdana" pitchFamily="-84" charset="0"/>
              </a:rPr>
              <a:t> adapter </a:t>
            </a:r>
            <a:r>
              <a:rPr lang="en-CA" altLang="en-US" sz="4800" kern="0" dirty="0" err="1">
                <a:latin typeface="Calibri" panose="020F0502020204030204" pitchFamily="34" charset="0"/>
                <a:ea typeface="ＭＳ Ｐゴシック" pitchFamily="-84" charset="-128"/>
                <a:cs typeface="Verdana" pitchFamily="-84" charset="0"/>
              </a:rPr>
              <a:t>une</a:t>
            </a:r>
            <a:r>
              <a:rPr lang="en-CA" altLang="en-US" sz="4800" kern="0" dirty="0">
                <a:latin typeface="Calibri" panose="020F0502020204030204" pitchFamily="34" charset="0"/>
                <a:ea typeface="ＭＳ Ｐゴシック" pitchFamily="-84" charset="-128"/>
                <a:cs typeface="Verdana" pitchFamily="-84" charset="0"/>
              </a:rPr>
              <a:t> REL</a:t>
            </a:r>
          </a:p>
        </p:txBody>
      </p:sp>
    </p:spTree>
    <p:extLst>
      <p:ext uri="{BB962C8B-B14F-4D97-AF65-F5344CB8AC3E}">
        <p14:creationId xmlns:p14="http://schemas.microsoft.com/office/powerpoint/2010/main" val="34823086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917" y="851831"/>
            <a:ext cx="8552165" cy="768854"/>
          </a:xfrm>
        </p:spPr>
        <p:txBody>
          <a:bodyPr/>
          <a:lstStyle/>
          <a:p>
            <a:pPr marL="533400" indent="-457200">
              <a:spcBef>
                <a:spcPts val="0"/>
              </a:spcBef>
              <a:buSzPct val="100000"/>
              <a:buFont typeface="Wingdings" panose="05000000000000000000" pitchFamily="2" charset="2"/>
              <a:buChar char="ü"/>
            </a:pPr>
            <a:r>
              <a:rPr lang="en-CA" sz="3400" b="1" dirty="0" err="1">
                <a:latin typeface="Calibri" panose="020F0502020204030204" pitchFamily="34" charset="0"/>
                <a:cs typeface="Calibri" panose="020F0502020204030204" pitchFamily="34" charset="0"/>
              </a:rPr>
              <a:t>Contenu</a:t>
            </a:r>
            <a:r>
              <a:rPr lang="en-CA" sz="3400" b="1" dirty="0">
                <a:latin typeface="Calibri" panose="020F0502020204030204" pitchFamily="34" charset="0"/>
                <a:cs typeface="Calibri" panose="020F0502020204030204" pitchFamily="34" charset="0"/>
              </a:rPr>
              <a:t> sous licence Creative Commons</a:t>
            </a:r>
          </a:p>
        </p:txBody>
      </p:sp>
      <p:sp>
        <p:nvSpPr>
          <p:cNvPr id="4" name="Content Placeholder 1">
            <a:extLst>
              <a:ext uri="{FF2B5EF4-FFF2-40B4-BE49-F238E27FC236}">
                <a16:creationId xmlns:a16="http://schemas.microsoft.com/office/drawing/2014/main" id="{11029585-23CC-4D6C-980F-578955ECEA8A}"/>
              </a:ext>
            </a:extLst>
          </p:cNvPr>
          <p:cNvSpPr txBox="1">
            <a:spLocks/>
          </p:cNvSpPr>
          <p:nvPr/>
        </p:nvSpPr>
        <p:spPr bwMode="auto">
          <a:xfrm>
            <a:off x="844391" y="1787856"/>
            <a:ext cx="7455215" cy="4218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a:solidFill>
                  <a:schemeClr val="tx1"/>
                </a:solidFill>
                <a:latin typeface="+mn-lt"/>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a:lstStyle>
          <a:p>
            <a:pPr>
              <a:buFont typeface="Wingdings" panose="05000000000000000000" pitchFamily="2" charset="2"/>
              <a:buChar char="§"/>
            </a:pPr>
            <a:r>
              <a:rPr lang="en-CA" sz="3000" kern="0" dirty="0" err="1">
                <a:latin typeface="Calibri" panose="020F0502020204030204" pitchFamily="34" charset="0"/>
                <a:cs typeface="Calibri" panose="020F0502020204030204" pitchFamily="34" charset="0"/>
              </a:rPr>
              <a:t>Répertoires</a:t>
            </a:r>
            <a:r>
              <a:rPr lang="en-CA" sz="3000" kern="0" dirty="0">
                <a:latin typeface="Calibri" panose="020F0502020204030204" pitchFamily="34" charset="0"/>
                <a:cs typeface="Calibri" panose="020F0502020204030204" pitchFamily="34" charset="0"/>
              </a:rPr>
              <a:t> de REL</a:t>
            </a:r>
          </a:p>
          <a:p>
            <a:pPr>
              <a:buFont typeface="Wingdings" panose="05000000000000000000" pitchFamily="2" charset="2"/>
              <a:buChar char="§"/>
            </a:pPr>
            <a:r>
              <a:rPr lang="en-CA" sz="3000" kern="0" dirty="0" err="1">
                <a:latin typeface="Calibri" panose="020F0502020204030204" pitchFamily="34" charset="0"/>
                <a:cs typeface="Calibri" panose="020F0502020204030204" pitchFamily="34" charset="0"/>
              </a:rPr>
              <a:t>Dépôts</a:t>
            </a:r>
            <a:r>
              <a:rPr lang="en-CA" sz="3000" kern="0" dirty="0">
                <a:latin typeface="Calibri" panose="020F0502020204030204" pitchFamily="34" charset="0"/>
                <a:cs typeface="Calibri" panose="020F0502020204030204" pitchFamily="34" charset="0"/>
              </a:rPr>
              <a:t> </a:t>
            </a:r>
            <a:r>
              <a:rPr lang="en-CA" sz="3000" kern="0" dirty="0" err="1">
                <a:latin typeface="Calibri" panose="020F0502020204030204" pitchFamily="34" charset="0"/>
                <a:cs typeface="Calibri" panose="020F0502020204030204" pitchFamily="34" charset="0"/>
              </a:rPr>
              <a:t>en</a:t>
            </a:r>
            <a:r>
              <a:rPr lang="en-CA" sz="3000" kern="0" dirty="0">
                <a:latin typeface="Calibri" panose="020F0502020204030204" pitchFamily="34" charset="0"/>
                <a:cs typeface="Calibri" panose="020F0502020204030204" pitchFamily="34" charset="0"/>
              </a:rPr>
              <a:t> libre </a:t>
            </a:r>
            <a:r>
              <a:rPr lang="en-CA" sz="3000" kern="0" dirty="0" err="1">
                <a:latin typeface="Calibri" panose="020F0502020204030204" pitchFamily="34" charset="0"/>
                <a:cs typeface="Calibri" panose="020F0502020204030204" pitchFamily="34" charset="0"/>
              </a:rPr>
              <a:t>accès</a:t>
            </a:r>
            <a:r>
              <a:rPr lang="en-CA" sz="3000" kern="0" dirty="0">
                <a:latin typeface="Calibri" panose="020F0502020204030204" pitchFamily="34" charset="0"/>
                <a:cs typeface="Calibri" panose="020F0502020204030204" pitchFamily="34" charset="0"/>
              </a:rPr>
              <a:t> (ex. </a:t>
            </a:r>
            <a:r>
              <a:rPr lang="en-CA" sz="3000" kern="0" dirty="0" err="1">
                <a:latin typeface="Calibri" panose="020F0502020204030204" pitchFamily="34" charset="0"/>
                <a:cs typeface="Calibri" panose="020F0502020204030204" pitchFamily="34" charset="0"/>
              </a:rPr>
              <a:t>uO</a:t>
            </a:r>
            <a:r>
              <a:rPr lang="en-CA" sz="3000" kern="0" dirty="0">
                <a:latin typeface="Calibri" panose="020F0502020204030204" pitchFamily="34" charset="0"/>
                <a:cs typeface="Calibri" panose="020F0502020204030204" pitchFamily="34" charset="0"/>
              </a:rPr>
              <a:t> Research) </a:t>
            </a:r>
          </a:p>
          <a:p>
            <a:pPr lvl="1">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3"/>
              </a:rPr>
              <a:t>OpenDOAR</a:t>
            </a:r>
            <a:r>
              <a:rPr lang="en-CA" sz="3000" kern="0" dirty="0">
                <a:latin typeface="Calibri" panose="020F0502020204030204" pitchFamily="34" charset="0"/>
                <a:cs typeface="Calibri" panose="020F0502020204030204" pitchFamily="34" charset="0"/>
              </a:rPr>
              <a:t> et </a:t>
            </a:r>
            <a:r>
              <a:rPr lang="en-CA" sz="3000" kern="0" dirty="0">
                <a:latin typeface="Calibri" panose="020F0502020204030204" pitchFamily="34" charset="0"/>
                <a:cs typeface="Calibri" panose="020F0502020204030204" pitchFamily="34" charset="0"/>
                <a:hlinkClick r:id="rId4"/>
              </a:rPr>
              <a:t>ROAR</a:t>
            </a:r>
            <a:endParaRPr lang="en-CA" sz="30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rPr>
              <a:t>Revues </a:t>
            </a:r>
            <a:r>
              <a:rPr lang="en-CA" sz="3000" kern="0" dirty="0" err="1">
                <a:latin typeface="Calibri" panose="020F0502020204030204" pitchFamily="34" charset="0"/>
                <a:cs typeface="Calibri" panose="020F0502020204030204" pitchFamily="34" charset="0"/>
              </a:rPr>
              <a:t>en</a:t>
            </a:r>
            <a:r>
              <a:rPr lang="en-CA" sz="3000" kern="0" dirty="0">
                <a:latin typeface="Calibri" panose="020F0502020204030204" pitchFamily="34" charset="0"/>
                <a:cs typeface="Calibri" panose="020F0502020204030204" pitchFamily="34" charset="0"/>
              </a:rPr>
              <a:t> libre </a:t>
            </a:r>
            <a:r>
              <a:rPr lang="en-CA" sz="3000" kern="0" dirty="0" err="1">
                <a:latin typeface="Calibri" panose="020F0502020204030204" pitchFamily="34" charset="0"/>
                <a:cs typeface="Calibri" panose="020F0502020204030204" pitchFamily="34" charset="0"/>
              </a:rPr>
              <a:t>accès</a:t>
            </a:r>
            <a:endParaRPr lang="en-CA" sz="3000" kern="0" dirty="0">
              <a:latin typeface="Calibri" panose="020F0502020204030204" pitchFamily="34" charset="0"/>
              <a:cs typeface="Calibri" panose="020F0502020204030204" pitchFamily="34" charset="0"/>
            </a:endParaRPr>
          </a:p>
          <a:p>
            <a:pPr lvl="1">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5"/>
              </a:rPr>
              <a:t>DOAJ</a:t>
            </a:r>
            <a:endParaRPr lang="en-CA" sz="30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rPr>
              <a:t>Livres </a:t>
            </a:r>
            <a:r>
              <a:rPr lang="en-CA" sz="3000" kern="0" dirty="0" err="1">
                <a:latin typeface="Calibri" panose="020F0502020204030204" pitchFamily="34" charset="0"/>
                <a:cs typeface="Calibri" panose="020F0502020204030204" pitchFamily="34" charset="0"/>
              </a:rPr>
              <a:t>en</a:t>
            </a:r>
            <a:r>
              <a:rPr lang="en-CA" sz="3000" kern="0" dirty="0">
                <a:latin typeface="Calibri" panose="020F0502020204030204" pitchFamily="34" charset="0"/>
                <a:cs typeface="Calibri" panose="020F0502020204030204" pitchFamily="34" charset="0"/>
              </a:rPr>
              <a:t> libre </a:t>
            </a:r>
            <a:r>
              <a:rPr lang="en-CA" sz="3000" kern="0" dirty="0" err="1">
                <a:latin typeface="Calibri" panose="020F0502020204030204" pitchFamily="34" charset="0"/>
                <a:cs typeface="Calibri" panose="020F0502020204030204" pitchFamily="34" charset="0"/>
              </a:rPr>
              <a:t>accès</a:t>
            </a:r>
            <a:endParaRPr lang="en-CA" sz="3000" kern="0" dirty="0">
              <a:latin typeface="Calibri" panose="020F0502020204030204" pitchFamily="34" charset="0"/>
              <a:cs typeface="Calibri" panose="020F0502020204030204" pitchFamily="34" charset="0"/>
            </a:endParaRPr>
          </a:p>
          <a:p>
            <a:pPr lvl="1">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6"/>
              </a:rPr>
              <a:t>DOAB</a:t>
            </a:r>
            <a:r>
              <a:rPr lang="en-CA" sz="3000" kern="0" dirty="0">
                <a:latin typeface="Calibri" panose="020F0502020204030204" pitchFamily="34" charset="0"/>
                <a:cs typeface="Calibri" panose="020F0502020204030204" pitchFamily="34" charset="0"/>
              </a:rPr>
              <a:t> et </a:t>
            </a:r>
            <a:r>
              <a:rPr lang="en-CA" sz="3000" kern="0" dirty="0">
                <a:latin typeface="Calibri" panose="020F0502020204030204" pitchFamily="34" charset="0"/>
                <a:cs typeface="Calibri" panose="020F0502020204030204" pitchFamily="34" charset="0"/>
                <a:hlinkClick r:id="rId7"/>
              </a:rPr>
              <a:t>OAPen Library</a:t>
            </a:r>
            <a:endParaRPr lang="en-CA" sz="30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000" kern="0" dirty="0">
                <a:latin typeface="Calibri" panose="020F0502020204030204" pitchFamily="34" charset="0"/>
                <a:cs typeface="Calibri" panose="020F0502020204030204" pitchFamily="34" charset="0"/>
                <a:hlinkClick r:id="rId8"/>
              </a:rPr>
              <a:t>Creative Commons (CC) Search</a:t>
            </a:r>
            <a:endParaRPr lang="en-CA" sz="30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29313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227" y="798363"/>
            <a:ext cx="8647697" cy="843916"/>
          </a:xfrm>
        </p:spPr>
        <p:txBody>
          <a:bodyPr/>
          <a:lstStyle/>
          <a:p>
            <a:pPr marL="533400" indent="-457200">
              <a:spcBef>
                <a:spcPts val="0"/>
              </a:spcBef>
              <a:buSzPct val="100000"/>
              <a:buFont typeface="Wingdings" panose="05000000000000000000" pitchFamily="2" charset="2"/>
              <a:buChar char="ü"/>
            </a:pPr>
            <a:r>
              <a:rPr lang="en-CA" sz="3400" b="1" dirty="0" err="1">
                <a:latin typeface="Calibri" panose="020F0502020204030204" pitchFamily="34" charset="0"/>
                <a:cs typeface="Calibri" panose="020F0502020204030204" pitchFamily="34" charset="0"/>
              </a:rPr>
              <a:t>Contenu</a:t>
            </a:r>
            <a:r>
              <a:rPr lang="en-CA" sz="3400" b="1" dirty="0">
                <a:latin typeface="Calibri" panose="020F0502020204030204" pitchFamily="34" charset="0"/>
                <a:cs typeface="Calibri" panose="020F0502020204030204" pitchFamily="34" charset="0"/>
              </a:rPr>
              <a:t> sous licence Creative Commons</a:t>
            </a:r>
          </a:p>
        </p:txBody>
      </p:sp>
      <p:sp>
        <p:nvSpPr>
          <p:cNvPr id="4" name="Content Placeholder 1">
            <a:extLst>
              <a:ext uri="{FF2B5EF4-FFF2-40B4-BE49-F238E27FC236}">
                <a16:creationId xmlns:a16="http://schemas.microsoft.com/office/drawing/2014/main" id="{11029585-23CC-4D6C-980F-578955ECEA8A}"/>
              </a:ext>
            </a:extLst>
          </p:cNvPr>
          <p:cNvSpPr txBox="1">
            <a:spLocks/>
          </p:cNvSpPr>
          <p:nvPr/>
        </p:nvSpPr>
        <p:spPr bwMode="auto">
          <a:xfrm>
            <a:off x="574849" y="1781032"/>
            <a:ext cx="7994301" cy="4218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a:solidFill>
                  <a:schemeClr val="tx1"/>
                </a:solidFill>
                <a:latin typeface="+mn-lt"/>
                <a:ea typeface="ＭＳ Ｐゴシック" charset="0"/>
                <a:cs typeface="Verdana"/>
              </a:defRPr>
            </a:lvl1pPr>
            <a:lvl2pPr marL="742950" indent="-28575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2pPr>
            <a:lvl3pPr marL="11430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3pPr>
            <a:lvl4pPr marL="16002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4pPr>
            <a:lvl5pPr marL="2057400" indent="-228600" algn="l" rtl="0" eaLnBrk="1" fontAlgn="base" hangingPunct="1">
              <a:spcBef>
                <a:spcPct val="20000"/>
              </a:spcBef>
              <a:spcAft>
                <a:spcPct val="0"/>
              </a:spcAft>
              <a:buChar char="»"/>
              <a:defRPr sz="2000">
                <a:solidFill>
                  <a:schemeClr val="tx1"/>
                </a:solidFill>
                <a:latin typeface="Verdana"/>
                <a:ea typeface="ＭＳ Ｐゴシック" pitchFamily="-110" charset="-128"/>
                <a:cs typeface="Verdana"/>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0" charset="-128"/>
              </a:defRPr>
            </a:lvl9pPr>
          </a:lstStyle>
          <a:p>
            <a:pPr>
              <a:buFont typeface="Wingdings" panose="05000000000000000000" pitchFamily="2" charset="2"/>
              <a:buChar char="§"/>
            </a:pPr>
            <a:r>
              <a:rPr lang="en-CA" sz="3200" kern="0" dirty="0">
                <a:latin typeface="Calibri" panose="020F0502020204030204" pitchFamily="34" charset="0"/>
                <a:cs typeface="Calibri" panose="020F0502020204030204" pitchFamily="34" charset="0"/>
              </a:rPr>
              <a:t>Images: Google Images (droits </a:t>
            </a:r>
            <a:r>
              <a:rPr lang="en-CA" sz="3200" kern="0" dirty="0" err="1">
                <a:latin typeface="Calibri" panose="020F0502020204030204" pitchFamily="34" charset="0"/>
                <a:cs typeface="Calibri" panose="020F0502020204030204" pitchFamily="34" charset="0"/>
              </a:rPr>
              <a:t>d’usage</a:t>
            </a:r>
            <a:r>
              <a:rPr lang="en-CA" sz="3200" kern="0" dirty="0">
                <a:latin typeface="Calibri" panose="020F0502020204030204" pitchFamily="34" charset="0"/>
                <a:cs typeface="Calibri" panose="020F0502020204030204" pitchFamily="34" charset="0"/>
              </a:rPr>
              <a:t>), Flickr, </a:t>
            </a:r>
            <a:r>
              <a:rPr lang="en-CA" sz="3200" kern="0" dirty="0" err="1">
                <a:latin typeface="Calibri" panose="020F0502020204030204" pitchFamily="34" charset="0"/>
                <a:cs typeface="Calibri" panose="020F0502020204030204" pitchFamily="34" charset="0"/>
              </a:rPr>
              <a:t>Pixabay</a:t>
            </a:r>
            <a:r>
              <a:rPr lang="en-CA" sz="3200" kern="0" dirty="0">
                <a:latin typeface="Calibri" panose="020F0502020204030204" pitchFamily="34" charset="0"/>
                <a:cs typeface="Calibri" panose="020F0502020204030204" pitchFamily="34" charset="0"/>
              </a:rPr>
              <a:t>, </a:t>
            </a:r>
            <a:r>
              <a:rPr lang="en-CA" sz="3200" kern="0" dirty="0" err="1">
                <a:latin typeface="Calibri" panose="020F0502020204030204" pitchFamily="34" charset="0"/>
                <a:cs typeface="Calibri" panose="020F0502020204030204" pitchFamily="34" charset="0"/>
              </a:rPr>
              <a:t>Pexels</a:t>
            </a:r>
            <a:r>
              <a:rPr lang="en-CA" sz="3200" kern="0" dirty="0">
                <a:latin typeface="Calibri" panose="020F0502020204030204" pitchFamily="34" charset="0"/>
                <a:cs typeface="Calibri" panose="020F0502020204030204" pitchFamily="34" charset="0"/>
              </a:rPr>
              <a:t>, Visual Hunt, </a:t>
            </a:r>
            <a:r>
              <a:rPr lang="en-CA" sz="3200" kern="0" dirty="0" err="1">
                <a:latin typeface="Calibri" panose="020F0502020204030204" pitchFamily="34" charset="0"/>
                <a:cs typeface="Calibri" panose="020F0502020204030204" pitchFamily="34" charset="0"/>
              </a:rPr>
              <a:t>Unsplash</a:t>
            </a:r>
            <a:endParaRPr lang="en-CA" sz="3200" kern="0" dirty="0">
              <a:latin typeface="Calibri" panose="020F0502020204030204" pitchFamily="34" charset="0"/>
              <a:cs typeface="Calibri" panose="020F0502020204030204" pitchFamily="34" charset="0"/>
            </a:endParaRPr>
          </a:p>
          <a:p>
            <a:pPr>
              <a:buFont typeface="Wingdings" panose="05000000000000000000" pitchFamily="2" charset="2"/>
              <a:buChar char="§"/>
            </a:pPr>
            <a:r>
              <a:rPr lang="en-CA" sz="3200" kern="0" dirty="0" err="1">
                <a:latin typeface="Calibri" panose="020F0502020204030204" pitchFamily="34" charset="0"/>
                <a:cs typeface="Calibri" panose="020F0502020204030204" pitchFamily="34" charset="0"/>
              </a:rPr>
              <a:t>Vidéos</a:t>
            </a:r>
            <a:r>
              <a:rPr lang="en-CA" sz="3200" kern="0" dirty="0">
                <a:latin typeface="Calibri" panose="020F0502020204030204" pitchFamily="34" charset="0"/>
                <a:cs typeface="Calibri" panose="020F0502020204030204" pitchFamily="34" charset="0"/>
              </a:rPr>
              <a:t>: YouTube, Vimeo</a:t>
            </a:r>
          </a:p>
          <a:p>
            <a:pPr>
              <a:buFont typeface="Wingdings" panose="05000000000000000000" pitchFamily="2" charset="2"/>
              <a:buChar char="§"/>
            </a:pPr>
            <a:r>
              <a:rPr lang="en-CA" sz="3200" kern="0" dirty="0">
                <a:latin typeface="Calibri" panose="020F0502020204030204" pitchFamily="34" charset="0"/>
                <a:cs typeface="Calibri" panose="020F0502020204030204" pitchFamily="34" charset="0"/>
              </a:rPr>
              <a:t>Son/Musique: </a:t>
            </a:r>
            <a:r>
              <a:rPr lang="en-CA" sz="3200" kern="0" dirty="0" err="1">
                <a:latin typeface="Calibri" panose="020F0502020204030204" pitchFamily="34" charset="0"/>
                <a:cs typeface="Calibri" panose="020F0502020204030204" pitchFamily="34" charset="0"/>
              </a:rPr>
              <a:t>Jamendo</a:t>
            </a:r>
            <a:r>
              <a:rPr lang="en-CA" sz="3200" kern="0" dirty="0">
                <a:latin typeface="Calibri" panose="020F0502020204030204" pitchFamily="34" charset="0"/>
                <a:cs typeface="Calibri" panose="020F0502020204030204" pitchFamily="34" charset="0"/>
              </a:rPr>
              <a:t>, Free Music Archive, </a:t>
            </a:r>
            <a:r>
              <a:rPr lang="en-CA" sz="3200" kern="0" dirty="0" err="1">
                <a:latin typeface="Calibri" panose="020F0502020204030204" pitchFamily="34" charset="0"/>
                <a:cs typeface="Calibri" panose="020F0502020204030204" pitchFamily="34" charset="0"/>
              </a:rPr>
              <a:t>Freesound</a:t>
            </a:r>
            <a:r>
              <a:rPr lang="en-CA" sz="3200" kern="0" dirty="0">
                <a:latin typeface="Calibri" panose="020F0502020204030204" pitchFamily="34" charset="0"/>
                <a:cs typeface="Calibri" panose="020F0502020204030204" pitchFamily="34" charset="0"/>
              </a:rPr>
              <a:t>, SoundCloud</a:t>
            </a:r>
          </a:p>
          <a:p>
            <a:pPr>
              <a:buFont typeface="Wingdings" panose="05000000000000000000" pitchFamily="2" charset="2"/>
              <a:buChar char="§"/>
            </a:pPr>
            <a:r>
              <a:rPr lang="en-CA" sz="3200" kern="0" dirty="0" err="1">
                <a:latin typeface="Calibri" panose="020F0502020204030204" pitchFamily="34" charset="0"/>
                <a:cs typeface="Calibri" panose="020F0502020204030204" pitchFamily="34" charset="0"/>
              </a:rPr>
              <a:t>Multimédia</a:t>
            </a:r>
            <a:r>
              <a:rPr lang="en-CA" sz="3200" kern="0" dirty="0">
                <a:latin typeface="Calibri" panose="020F0502020204030204" pitchFamily="34" charset="0"/>
                <a:cs typeface="Calibri" panose="020F0502020204030204" pitchFamily="34" charset="0"/>
              </a:rPr>
              <a:t> : Wikimedia Commons, Internet Archive  </a:t>
            </a:r>
          </a:p>
        </p:txBody>
      </p:sp>
    </p:spTree>
    <p:extLst>
      <p:ext uri="{BB962C8B-B14F-4D97-AF65-F5344CB8AC3E}">
        <p14:creationId xmlns:p14="http://schemas.microsoft.com/office/powerpoint/2010/main" val="1696938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Title 1"/>
          <p:cNvSpPr txBox="1">
            <a:spLocks/>
          </p:cNvSpPr>
          <p:nvPr/>
        </p:nvSpPr>
        <p:spPr bwMode="auto">
          <a:xfrm>
            <a:off x="153327" y="460171"/>
            <a:ext cx="8931728"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3200" dirty="0" smtClean="0">
                <a:latin typeface="Calibri" panose="020F0502020204030204" pitchFamily="34" charset="0"/>
                <a:ea typeface="ＭＳ Ｐゴシック" pitchFamily="-84" charset="-128"/>
                <a:cs typeface="Verdana" pitchFamily="-84" charset="0"/>
              </a:rPr>
              <a:t>Sources de contenu libre : suggestions</a:t>
            </a:r>
            <a:endParaRPr lang="en-CA" altLang="en-US" sz="3200" kern="0" dirty="0">
              <a:latin typeface="Calibri" panose="020F0502020204030204" pitchFamily="34" charset="0"/>
              <a:ea typeface="ＭＳ Ｐゴシック" pitchFamily="-84" charset="-128"/>
              <a:cs typeface="Verdana" pitchFamily="-84" charset="0"/>
            </a:endParaRPr>
          </a:p>
        </p:txBody>
      </p:sp>
      <p:sp>
        <p:nvSpPr>
          <p:cNvPr id="13" name="Rectangle 12"/>
          <p:cNvSpPr/>
          <p:nvPr/>
        </p:nvSpPr>
        <p:spPr>
          <a:xfrm>
            <a:off x="0" y="3110560"/>
            <a:ext cx="3331029" cy="1323439"/>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Flickr</a:t>
            </a:r>
            <a:endParaRPr lang="en-CA" sz="1600" b="1" dirty="0">
              <a:latin typeface="Calibri" panose="020F0502020204030204" pitchFamily="34" charset="0"/>
              <a:cs typeface="Calibri" panose="020F0502020204030204" pitchFamily="34" charset="0"/>
              <a:hlinkClick r:id="rId3"/>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3"/>
              </a:rPr>
              <a:t>https://www.flickr.com/</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Faites</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une</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recherche</a:t>
            </a:r>
            <a:r>
              <a:rPr lang="en-CA" sz="1600" dirty="0" smtClean="0">
                <a:solidFill>
                  <a:srgbClr val="000000"/>
                </a:solidFill>
                <a:latin typeface="Calibri" panose="020F0502020204030204" pitchFamily="34" charset="0"/>
                <a:cs typeface="Calibri" panose="020F0502020204030204" pitchFamily="34" charset="0"/>
              </a:rPr>
              <a:t> et </a:t>
            </a:r>
            <a:r>
              <a:rPr lang="en-CA" sz="1600" dirty="0" err="1" smtClean="0">
                <a:solidFill>
                  <a:srgbClr val="000000"/>
                </a:solidFill>
                <a:latin typeface="Calibri" panose="020F0502020204030204" pitchFamily="34" charset="0"/>
                <a:cs typeface="Calibri" panose="020F0502020204030204" pitchFamily="34" charset="0"/>
              </a:rPr>
              <a:t>filtrez</a:t>
            </a:r>
            <a:r>
              <a:rPr lang="en-CA" sz="1600" dirty="0" smtClean="0">
                <a:solidFill>
                  <a:srgbClr val="000000"/>
                </a:solidFill>
                <a:latin typeface="Calibri" panose="020F0502020204030204" pitchFamily="34" charset="0"/>
                <a:cs typeface="Calibri" panose="020F0502020204030204" pitchFamily="34" charset="0"/>
              </a:rPr>
              <a:t> par licence sous “</a:t>
            </a:r>
            <a:r>
              <a:rPr lang="en-CA" sz="1600" dirty="0" err="1" smtClean="0">
                <a:solidFill>
                  <a:srgbClr val="000000"/>
                </a:solidFill>
                <a:latin typeface="Calibri" panose="020F0502020204030204" pitchFamily="34" charset="0"/>
                <a:cs typeface="Calibri" panose="020F0502020204030204" pitchFamily="34" charset="0"/>
              </a:rPr>
              <a:t>Toute</a:t>
            </a:r>
            <a:r>
              <a:rPr lang="en-CA" sz="1600" dirty="0" smtClean="0">
                <a:solidFill>
                  <a:srgbClr val="000000"/>
                </a:solidFill>
                <a:latin typeface="Calibri" panose="020F0502020204030204" pitchFamily="34" charset="0"/>
                <a:cs typeface="Calibri" panose="020F0502020204030204" pitchFamily="34" charset="0"/>
              </a:rPr>
              <a:t> licence”</a:t>
            </a:r>
            <a:endParaRPr lang="en-CA" sz="1600" dirty="0">
              <a:latin typeface="Calibri" panose="020F0502020204030204" pitchFamily="34" charset="0"/>
              <a:cs typeface="Calibri" panose="020F0502020204030204" pitchFamily="34" charset="0"/>
            </a:endParaRPr>
          </a:p>
        </p:txBody>
      </p:sp>
      <p:sp>
        <p:nvSpPr>
          <p:cNvPr id="14" name="Rectangle 13"/>
          <p:cNvSpPr/>
          <p:nvPr/>
        </p:nvSpPr>
        <p:spPr>
          <a:xfrm>
            <a:off x="1160980" y="4661868"/>
            <a:ext cx="3527409" cy="1569660"/>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YouTube</a:t>
            </a:r>
            <a:endParaRPr lang="en-CA" sz="1600" b="1" dirty="0">
              <a:latin typeface="Calibri" panose="020F0502020204030204" pitchFamily="34" charset="0"/>
              <a:cs typeface="Calibri" panose="020F0502020204030204" pitchFamily="34" charset="0"/>
              <a:hlinkClick r:id="rId4"/>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4"/>
              </a:rPr>
              <a:t>https://www.youtube.com/</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Vidéos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Vérifiez</a:t>
            </a:r>
            <a:r>
              <a:rPr lang="en-CA" sz="1600" dirty="0" smtClean="0">
                <a:solidFill>
                  <a:srgbClr val="000000"/>
                </a:solidFill>
                <a:latin typeface="Calibri" panose="020F0502020204030204" pitchFamily="34" charset="0"/>
                <a:cs typeface="Calibri" panose="020F0502020204030204" pitchFamily="34" charset="0"/>
              </a:rPr>
              <a:t> sous “Plus” pour </a:t>
            </a:r>
            <a:r>
              <a:rPr lang="en-CA" sz="1600" dirty="0" err="1" smtClean="0">
                <a:solidFill>
                  <a:srgbClr val="000000"/>
                </a:solidFill>
                <a:latin typeface="Calibri" panose="020F0502020204030204" pitchFamily="34" charset="0"/>
                <a:cs typeface="Calibri" panose="020F0502020204030204" pitchFamily="34" charset="0"/>
              </a:rPr>
              <a:t>voir</a:t>
            </a:r>
            <a:r>
              <a:rPr lang="en-CA" sz="1600" dirty="0" smtClean="0">
                <a:solidFill>
                  <a:srgbClr val="000000"/>
                </a:solidFill>
                <a:latin typeface="Calibri" panose="020F0502020204030204" pitchFamily="34" charset="0"/>
                <a:cs typeface="Calibri" panose="020F0502020204030204" pitchFamily="34" charset="0"/>
              </a:rPr>
              <a:t> la licence; </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Faites</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une</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recherche</a:t>
            </a:r>
            <a:r>
              <a:rPr lang="en-CA" sz="1600" dirty="0" smtClean="0">
                <a:solidFill>
                  <a:srgbClr val="000000"/>
                </a:solidFill>
                <a:latin typeface="Calibri" panose="020F0502020204030204" pitchFamily="34" charset="0"/>
                <a:cs typeface="Calibri" panose="020F0502020204030204" pitchFamily="34" charset="0"/>
              </a:rPr>
              <a:t> et </a:t>
            </a:r>
            <a:r>
              <a:rPr lang="en-CA" sz="1600" dirty="0" err="1" smtClean="0">
                <a:solidFill>
                  <a:srgbClr val="000000"/>
                </a:solidFill>
                <a:latin typeface="Calibri" panose="020F0502020204030204" pitchFamily="34" charset="0"/>
                <a:cs typeface="Calibri" panose="020F0502020204030204" pitchFamily="34" charset="0"/>
              </a:rPr>
              <a:t>choisissez</a:t>
            </a:r>
            <a:r>
              <a:rPr lang="en-CA" sz="1600" dirty="0" smtClean="0">
                <a:solidFill>
                  <a:srgbClr val="000000"/>
                </a:solidFill>
                <a:latin typeface="Calibri" panose="020F0502020204030204" pitchFamily="34" charset="0"/>
                <a:cs typeface="Calibri" panose="020F0502020204030204" pitchFamily="34" charset="0"/>
              </a:rPr>
              <a:t> “Creative Commons” sous “</a:t>
            </a:r>
            <a:r>
              <a:rPr lang="en-CA" sz="1600" dirty="0" err="1" smtClean="0">
                <a:solidFill>
                  <a:srgbClr val="000000"/>
                </a:solidFill>
                <a:latin typeface="Calibri" panose="020F0502020204030204" pitchFamily="34" charset="0"/>
                <a:cs typeface="Calibri" panose="020F0502020204030204" pitchFamily="34" charset="0"/>
              </a:rPr>
              <a:t>Filtrer</a:t>
            </a:r>
            <a:r>
              <a:rPr lang="en-CA" sz="1600" dirty="0" smtClean="0">
                <a:solidFill>
                  <a:srgbClr val="000000"/>
                </a:solidFill>
                <a:latin typeface="Calibri" panose="020F0502020204030204" pitchFamily="34" charset="0"/>
                <a:cs typeface="Calibri" panose="020F0502020204030204" pitchFamily="34" charset="0"/>
              </a:rPr>
              <a:t>”</a:t>
            </a:r>
            <a:endParaRPr lang="en-CA" sz="1600" dirty="0">
              <a:latin typeface="Calibri" panose="020F0502020204030204" pitchFamily="34" charset="0"/>
              <a:cs typeface="Calibri" panose="020F0502020204030204" pitchFamily="34" charset="0"/>
            </a:endParaRPr>
          </a:p>
        </p:txBody>
      </p:sp>
      <p:sp>
        <p:nvSpPr>
          <p:cNvPr id="15" name="Rectangle 14"/>
          <p:cNvSpPr/>
          <p:nvPr/>
        </p:nvSpPr>
        <p:spPr>
          <a:xfrm>
            <a:off x="2949366" y="3074113"/>
            <a:ext cx="3280144" cy="1077218"/>
          </a:xfrm>
          <a:prstGeom prst="rect">
            <a:avLst/>
          </a:prstGeom>
        </p:spPr>
        <p:txBody>
          <a:bodyPr wrap="square">
            <a:spAutoFit/>
          </a:bodyPr>
          <a:lstStyle/>
          <a:p>
            <a:pPr algn="ctr">
              <a:spcBef>
                <a:spcPts val="0"/>
              </a:spcBef>
              <a:spcAft>
                <a:spcPts val="0"/>
              </a:spcAft>
            </a:pPr>
            <a:r>
              <a:rPr lang="en-CA" sz="1600" b="1" dirty="0" err="1">
                <a:latin typeface="Calibri" panose="020F0502020204030204" pitchFamily="34" charset="0"/>
                <a:cs typeface="Calibri" panose="020F0502020204030204" pitchFamily="34" charset="0"/>
              </a:rPr>
              <a:t>Pixabay</a:t>
            </a:r>
            <a:endParaRPr lang="en-CA" sz="1600" b="1" dirty="0">
              <a:latin typeface="Calibri" panose="020F0502020204030204" pitchFamily="34" charset="0"/>
              <a:cs typeface="Calibri" panose="020F0502020204030204" pitchFamily="34" charset="0"/>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5"/>
              </a:rPr>
              <a:t>https://pixabay.com</a:t>
            </a:r>
            <a:r>
              <a:rPr lang="en-CA" sz="1600" u="sng" dirty="0" smtClean="0">
                <a:solidFill>
                  <a:srgbClr val="1155CC"/>
                </a:solidFill>
                <a:latin typeface="Calibri" panose="020F0502020204030204" pitchFamily="34" charset="0"/>
                <a:cs typeface="Calibri" panose="020F0502020204030204" pitchFamily="34" charset="0"/>
                <a:hlinkClick r:id="rId5"/>
              </a:rPr>
              <a:t>/</a:t>
            </a:r>
            <a:endParaRPr lang="en-CA" sz="1600" u="sng" dirty="0" smtClean="0">
              <a:solidFill>
                <a:srgbClr val="1155CC"/>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CC0 (</a:t>
            </a:r>
            <a:r>
              <a:rPr lang="en-CA" sz="1600" dirty="0" err="1" smtClean="0">
                <a:solidFill>
                  <a:srgbClr val="000000"/>
                </a:solidFill>
                <a:latin typeface="Calibri" panose="020F0502020204030204" pitchFamily="34" charset="0"/>
                <a:cs typeface="Calibri" panose="020F0502020204030204" pitchFamily="34" charset="0"/>
              </a:rPr>
              <a:t>domaine</a:t>
            </a:r>
            <a:r>
              <a:rPr lang="en-CA" sz="1600" dirty="0" smtClean="0">
                <a:solidFill>
                  <a:srgbClr val="000000"/>
                </a:solidFill>
                <a:latin typeface="Calibri" panose="020F0502020204030204" pitchFamily="34" charset="0"/>
                <a:cs typeface="Calibri" panose="020F0502020204030204" pitchFamily="34" charset="0"/>
              </a:rPr>
              <a:t> public)</a:t>
            </a:r>
            <a:endParaRPr lang="en-CA" sz="1600" dirty="0">
              <a:latin typeface="Calibri" panose="020F0502020204030204" pitchFamily="34" charset="0"/>
              <a:cs typeface="Calibri" panose="020F0502020204030204" pitchFamily="34" charset="0"/>
            </a:endParaRPr>
          </a:p>
        </p:txBody>
      </p:sp>
      <p:sp>
        <p:nvSpPr>
          <p:cNvPr id="16" name="Rectangle 15"/>
          <p:cNvSpPr/>
          <p:nvPr/>
        </p:nvSpPr>
        <p:spPr>
          <a:xfrm>
            <a:off x="4760308" y="4661868"/>
            <a:ext cx="2664974" cy="1569660"/>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Vimeo</a:t>
            </a:r>
            <a:endParaRPr lang="en-CA" sz="1600" b="1" dirty="0">
              <a:latin typeface="Calibri" panose="020F0502020204030204" pitchFamily="34" charset="0"/>
              <a:cs typeface="Calibri" panose="020F0502020204030204" pitchFamily="34" charset="0"/>
              <a:hlinkClick r:id="rId6"/>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6"/>
              </a:rPr>
              <a:t>https://vimeo.com/</a:t>
            </a:r>
            <a:r>
              <a:rPr lang="en-CA" sz="1600" dirty="0">
                <a:solidFill>
                  <a:srgbClr val="000000"/>
                </a:solidFill>
                <a:latin typeface="Calibri" panose="020F0502020204030204" pitchFamily="34" charset="0"/>
                <a:cs typeface="Calibri" panose="020F0502020204030204" pitchFamily="34" charset="0"/>
              </a:rPr>
              <a:t> </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Vidéos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Faites</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une</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recherche</a:t>
            </a:r>
            <a:r>
              <a:rPr lang="en-CA" sz="1600" dirty="0" smtClean="0">
                <a:solidFill>
                  <a:srgbClr val="000000"/>
                </a:solidFill>
                <a:latin typeface="Calibri" panose="020F0502020204030204" pitchFamily="34" charset="0"/>
                <a:cs typeface="Calibri" panose="020F0502020204030204" pitchFamily="34" charset="0"/>
              </a:rPr>
              <a:t> et </a:t>
            </a:r>
            <a:r>
              <a:rPr lang="en-CA" sz="1600" dirty="0" err="1" smtClean="0">
                <a:solidFill>
                  <a:srgbClr val="000000"/>
                </a:solidFill>
                <a:latin typeface="Calibri" panose="020F0502020204030204" pitchFamily="34" charset="0"/>
                <a:cs typeface="Calibri" panose="020F0502020204030204" pitchFamily="34" charset="0"/>
              </a:rPr>
              <a:t>filtrez</a:t>
            </a:r>
            <a:r>
              <a:rPr lang="en-CA" sz="1600" dirty="0">
                <a:solidFill>
                  <a:srgbClr val="000000"/>
                </a:solidFill>
                <a:latin typeface="Calibri" panose="020F0502020204030204" pitchFamily="34" charset="0"/>
                <a:cs typeface="Calibri" panose="020F0502020204030204" pitchFamily="34" charset="0"/>
              </a:rPr>
              <a:t> </a:t>
            </a:r>
            <a:r>
              <a:rPr lang="en-CA" sz="1600" dirty="0" smtClean="0">
                <a:solidFill>
                  <a:srgbClr val="000000"/>
                </a:solidFill>
                <a:latin typeface="Calibri" panose="020F0502020204030204" pitchFamily="34" charset="0"/>
                <a:cs typeface="Calibri" panose="020F0502020204030204" pitchFamily="34" charset="0"/>
              </a:rPr>
              <a:t>par licence sous “Plus de </a:t>
            </a:r>
            <a:r>
              <a:rPr lang="en-CA" sz="1600" dirty="0" err="1" smtClean="0">
                <a:solidFill>
                  <a:srgbClr val="000000"/>
                </a:solidFill>
                <a:latin typeface="Calibri" panose="020F0502020204030204" pitchFamily="34" charset="0"/>
                <a:cs typeface="Calibri" panose="020F0502020204030204" pitchFamily="34" charset="0"/>
              </a:rPr>
              <a:t>filtres</a:t>
            </a:r>
            <a:r>
              <a:rPr lang="en-CA" sz="1600" dirty="0" smtClean="0">
                <a:solidFill>
                  <a:srgbClr val="000000"/>
                </a:solidFill>
                <a:latin typeface="Calibri" panose="020F0502020204030204" pitchFamily="34" charset="0"/>
                <a:cs typeface="Calibri" panose="020F0502020204030204" pitchFamily="34" charset="0"/>
              </a:rPr>
              <a:t>” -- “Licence”</a:t>
            </a:r>
            <a:endParaRPr lang="en-CA" sz="1600" dirty="0">
              <a:latin typeface="Calibri" panose="020F0502020204030204" pitchFamily="34" charset="0"/>
              <a:cs typeface="Calibri" panose="020F0502020204030204" pitchFamily="34" charset="0"/>
            </a:endParaRPr>
          </a:p>
        </p:txBody>
      </p:sp>
      <p:sp>
        <p:nvSpPr>
          <p:cNvPr id="19" name="Rectangle 18"/>
          <p:cNvSpPr/>
          <p:nvPr/>
        </p:nvSpPr>
        <p:spPr>
          <a:xfrm>
            <a:off x="6280395" y="3125469"/>
            <a:ext cx="2643081" cy="1323439"/>
          </a:xfrm>
          <a:prstGeom prst="rect">
            <a:avLst/>
          </a:prstGeom>
        </p:spPr>
        <p:txBody>
          <a:bodyPr wrap="square">
            <a:spAutoFit/>
          </a:bodyPr>
          <a:lstStyle/>
          <a:p>
            <a:pPr algn="ctr"/>
            <a:r>
              <a:rPr lang="en-CA" sz="1600" b="1" dirty="0">
                <a:latin typeface="Calibri" panose="020F0502020204030204" pitchFamily="34" charset="0"/>
                <a:cs typeface="Calibri" panose="020F0502020204030204" pitchFamily="34" charset="0"/>
              </a:rPr>
              <a:t>Visual Hunt</a:t>
            </a:r>
          </a:p>
          <a:p>
            <a:pPr algn="ctr"/>
            <a:r>
              <a:rPr lang="en-CA" sz="1600" dirty="0">
                <a:latin typeface="Calibri" panose="020F0502020204030204" pitchFamily="34" charset="0"/>
                <a:cs typeface="Calibri" panose="020F0502020204030204" pitchFamily="34" charset="0"/>
                <a:hlinkClick r:id="rId7"/>
              </a:rPr>
              <a:t>https://visualhunt.com/</a:t>
            </a:r>
            <a:endParaRPr lang="en-CA" sz="1600" dirty="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r>
              <a:rPr lang="en-CA" sz="1600" dirty="0" err="1" smtClean="0">
                <a:latin typeface="Calibri" panose="020F0502020204030204" pitchFamily="34" charset="0"/>
                <a:cs typeface="Calibri" panose="020F0502020204030204" pitchFamily="34" charset="0"/>
              </a:rPr>
              <a:t>Faites</a:t>
            </a:r>
            <a:r>
              <a:rPr lang="en-CA" sz="1600" dirty="0" smtClean="0">
                <a:latin typeface="Calibri" panose="020F0502020204030204" pitchFamily="34" charset="0"/>
                <a:cs typeface="Calibri" panose="020F0502020204030204" pitchFamily="34" charset="0"/>
              </a:rPr>
              <a:t> </a:t>
            </a:r>
            <a:r>
              <a:rPr lang="en-CA" sz="1600" dirty="0" err="1" smtClean="0">
                <a:latin typeface="Calibri" panose="020F0502020204030204" pitchFamily="34" charset="0"/>
                <a:cs typeface="Calibri" panose="020F0502020204030204" pitchFamily="34" charset="0"/>
              </a:rPr>
              <a:t>une</a:t>
            </a:r>
            <a:r>
              <a:rPr lang="en-CA" sz="1600" dirty="0" smtClean="0">
                <a:latin typeface="Calibri" panose="020F0502020204030204" pitchFamily="34" charset="0"/>
                <a:cs typeface="Calibri" panose="020F0502020204030204" pitchFamily="34" charset="0"/>
              </a:rPr>
              <a:t> </a:t>
            </a:r>
            <a:r>
              <a:rPr lang="en-CA" sz="1600" dirty="0" err="1" smtClean="0">
                <a:latin typeface="Calibri" panose="020F0502020204030204" pitchFamily="34" charset="0"/>
                <a:cs typeface="Calibri" panose="020F0502020204030204" pitchFamily="34" charset="0"/>
              </a:rPr>
              <a:t>recherche</a:t>
            </a:r>
            <a:r>
              <a:rPr lang="en-CA" sz="1600" dirty="0" smtClean="0">
                <a:latin typeface="Calibri" panose="020F0502020204030204" pitchFamily="34" charset="0"/>
                <a:cs typeface="Calibri" panose="020F0502020204030204" pitchFamily="34" charset="0"/>
              </a:rPr>
              <a:t> et </a:t>
            </a:r>
            <a:r>
              <a:rPr lang="en-CA" sz="1600" dirty="0" err="1" smtClean="0">
                <a:latin typeface="Calibri" panose="020F0502020204030204" pitchFamily="34" charset="0"/>
                <a:cs typeface="Calibri" panose="020F0502020204030204" pitchFamily="34" charset="0"/>
              </a:rPr>
              <a:t>filtrez</a:t>
            </a:r>
            <a:r>
              <a:rPr lang="en-CA" sz="1600" dirty="0" smtClean="0">
                <a:latin typeface="Calibri" panose="020F0502020204030204" pitchFamily="34" charset="0"/>
                <a:cs typeface="Calibri" panose="020F0502020204030204" pitchFamily="34" charset="0"/>
              </a:rPr>
              <a:t> par type de licence</a:t>
            </a:r>
            <a:endParaRPr lang="en-CA" sz="1600" dirty="0">
              <a:latin typeface="Calibri" panose="020F0502020204030204" pitchFamily="34" charset="0"/>
              <a:cs typeface="Calibri" panose="020F0502020204030204" pitchFamily="34" charset="0"/>
            </a:endParaRPr>
          </a:p>
        </p:txBody>
      </p:sp>
      <p:sp>
        <p:nvSpPr>
          <p:cNvPr id="20" name="Rectangle 19"/>
          <p:cNvSpPr/>
          <p:nvPr/>
        </p:nvSpPr>
        <p:spPr>
          <a:xfrm>
            <a:off x="-45816" y="1212225"/>
            <a:ext cx="3331029" cy="1569660"/>
          </a:xfrm>
          <a:prstGeom prst="rect">
            <a:avLst/>
          </a:prstGeom>
        </p:spPr>
        <p:txBody>
          <a:bodyPr wrap="square">
            <a:spAutoFit/>
          </a:bodyPr>
          <a:lstStyle/>
          <a:p>
            <a:pPr algn="ctr">
              <a:spcBef>
                <a:spcPts val="0"/>
              </a:spcBef>
              <a:spcAft>
                <a:spcPts val="0"/>
              </a:spcAft>
            </a:pPr>
            <a:r>
              <a:rPr lang="en-CA" sz="1600" b="1" dirty="0" err="1">
                <a:solidFill>
                  <a:srgbClr val="000000"/>
                </a:solidFill>
                <a:latin typeface="Calibri" panose="020F0502020204030204" pitchFamily="34" charset="0"/>
                <a:cs typeface="Calibri" panose="020F0502020204030204" pitchFamily="34" charset="0"/>
              </a:rPr>
              <a:t>Pexels</a:t>
            </a:r>
            <a:endParaRPr lang="en-CA" sz="1600" b="1" dirty="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hlinkClick r:id="rId8"/>
              </a:rPr>
              <a:t>https://www.pexels.com/</a:t>
            </a:r>
            <a:r>
              <a:rPr lang="en-CA" sz="1600" dirty="0">
                <a:solidFill>
                  <a:srgbClr val="000000"/>
                </a:solidFill>
                <a:latin typeface="Calibri" panose="020F0502020204030204" pitchFamily="34" charset="0"/>
                <a:cs typeface="Calibri" panose="020F0502020204030204" pitchFamily="34" charset="0"/>
              </a:rPr>
              <a:t> </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latin typeface="Calibri" panose="020F0502020204030204" pitchFamily="34" charset="0"/>
                <a:cs typeface="Calibri" panose="020F0502020204030204" pitchFamily="34" charset="0"/>
              </a:rPr>
              <a:t>Licence </a:t>
            </a:r>
            <a:r>
              <a:rPr lang="en-CA" sz="1600" dirty="0" err="1" smtClean="0">
                <a:latin typeface="Calibri" panose="020F0502020204030204" pitchFamily="34" charset="0"/>
                <a:cs typeface="Calibri" panose="020F0502020204030204" pitchFamily="34" charset="0"/>
              </a:rPr>
              <a:t>Pexel</a:t>
            </a:r>
            <a:endParaRPr lang="en-CA" sz="1600" dirty="0" smtClean="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latin typeface="Calibri" panose="020F0502020204030204" pitchFamily="34" charset="0"/>
                <a:cs typeface="Calibri" panose="020F0502020204030204" pitchFamily="34" charset="0"/>
              </a:rPr>
              <a:t>(comparable à CC0 </a:t>
            </a:r>
          </a:p>
          <a:p>
            <a:pPr algn="ctr">
              <a:spcBef>
                <a:spcPts val="0"/>
              </a:spcBef>
              <a:spcAft>
                <a:spcPts val="0"/>
              </a:spcAft>
            </a:pPr>
            <a:r>
              <a:rPr lang="en-CA" sz="1600" dirty="0" err="1" smtClean="0">
                <a:latin typeface="Calibri" panose="020F0502020204030204" pitchFamily="34" charset="0"/>
                <a:cs typeface="Calibri" panose="020F0502020204030204" pitchFamily="34" charset="0"/>
              </a:rPr>
              <a:t>domaine</a:t>
            </a:r>
            <a:r>
              <a:rPr lang="en-CA" sz="1600" dirty="0" smtClean="0">
                <a:latin typeface="Calibri" panose="020F0502020204030204" pitchFamily="34" charset="0"/>
                <a:cs typeface="Calibri" panose="020F0502020204030204" pitchFamily="34" charset="0"/>
              </a:rPr>
              <a:t> public)</a:t>
            </a:r>
            <a:endParaRPr lang="en-CA" sz="1600" dirty="0">
              <a:latin typeface="Calibri" panose="020F0502020204030204" pitchFamily="34" charset="0"/>
              <a:cs typeface="Calibri" panose="020F0502020204030204" pitchFamily="34" charset="0"/>
            </a:endParaRPr>
          </a:p>
        </p:txBody>
      </p:sp>
      <p:sp>
        <p:nvSpPr>
          <p:cNvPr id="21" name="Rectangle 20"/>
          <p:cNvSpPr/>
          <p:nvPr/>
        </p:nvSpPr>
        <p:spPr>
          <a:xfrm>
            <a:off x="6199622" y="1189471"/>
            <a:ext cx="2804625" cy="1569660"/>
          </a:xfrm>
          <a:prstGeom prst="rect">
            <a:avLst/>
          </a:prstGeom>
        </p:spPr>
        <p:txBody>
          <a:bodyPr wrap="square">
            <a:spAutoFit/>
          </a:bodyPr>
          <a:lstStyle/>
          <a:p>
            <a:pPr algn="ctr">
              <a:spcBef>
                <a:spcPts val="0"/>
              </a:spcBef>
              <a:spcAft>
                <a:spcPts val="0"/>
              </a:spcAft>
            </a:pPr>
            <a:r>
              <a:rPr lang="en-CA" sz="1600" b="1" dirty="0" err="1">
                <a:solidFill>
                  <a:srgbClr val="000000"/>
                </a:solidFill>
                <a:latin typeface="Calibri" panose="020F0502020204030204" pitchFamily="34" charset="0"/>
                <a:cs typeface="Calibri" panose="020F0502020204030204" pitchFamily="34" charset="0"/>
              </a:rPr>
              <a:t>Unsplash</a:t>
            </a:r>
            <a:endParaRPr lang="en-CA" sz="1600" b="1" dirty="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hlinkClick r:id="rId9"/>
              </a:rPr>
              <a:t>https://unsplash.com/</a:t>
            </a:r>
            <a:r>
              <a:rPr lang="en-CA" sz="1600" dirty="0">
                <a:solidFill>
                  <a:srgbClr val="000000"/>
                </a:solidFill>
                <a:latin typeface="Calibri" panose="020F0502020204030204" pitchFamily="34" charset="0"/>
                <a:cs typeface="Calibri" panose="020F0502020204030204" pitchFamily="34" charset="0"/>
              </a:rPr>
              <a:t> </a:t>
            </a: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Images </a:t>
            </a:r>
          </a:p>
          <a:p>
            <a:pPr algn="ctr">
              <a:spcBef>
                <a:spcPts val="0"/>
              </a:spcBef>
              <a:spcAft>
                <a:spcPts val="0"/>
              </a:spcAft>
            </a:pPr>
            <a:r>
              <a:rPr lang="en-CA" sz="1600" dirty="0" smtClean="0">
                <a:latin typeface="Calibri" panose="020F0502020204030204" pitchFamily="34" charset="0"/>
                <a:cs typeface="Calibri" panose="020F0502020204030204" pitchFamily="34" charset="0"/>
              </a:rPr>
              <a:t>Licence </a:t>
            </a:r>
            <a:r>
              <a:rPr lang="en-CA" sz="1600" dirty="0" err="1" smtClean="0">
                <a:latin typeface="Calibri" panose="020F0502020204030204" pitchFamily="34" charset="0"/>
                <a:cs typeface="Calibri" panose="020F0502020204030204" pitchFamily="34" charset="0"/>
              </a:rPr>
              <a:t>Unsplash</a:t>
            </a:r>
            <a:endParaRPr lang="en-CA" sz="1600" dirty="0" smtClean="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latin typeface="Calibri" panose="020F0502020204030204" pitchFamily="34" charset="0"/>
                <a:cs typeface="Calibri" panose="020F0502020204030204" pitchFamily="34" charset="0"/>
              </a:rPr>
              <a:t>(comparable à CC0 </a:t>
            </a:r>
          </a:p>
          <a:p>
            <a:pPr algn="ctr">
              <a:spcBef>
                <a:spcPts val="0"/>
              </a:spcBef>
              <a:spcAft>
                <a:spcPts val="0"/>
              </a:spcAft>
            </a:pPr>
            <a:r>
              <a:rPr lang="en-CA" sz="1600" dirty="0" err="1" smtClean="0">
                <a:latin typeface="Calibri" panose="020F0502020204030204" pitchFamily="34" charset="0"/>
                <a:cs typeface="Calibri" panose="020F0502020204030204" pitchFamily="34" charset="0"/>
              </a:rPr>
              <a:t>domaine</a:t>
            </a:r>
            <a:r>
              <a:rPr lang="en-CA" sz="1600" dirty="0" smtClean="0">
                <a:latin typeface="Calibri" panose="020F0502020204030204" pitchFamily="34" charset="0"/>
                <a:cs typeface="Calibri" panose="020F0502020204030204" pitchFamily="34" charset="0"/>
              </a:rPr>
              <a:t> public)</a:t>
            </a:r>
            <a:endParaRPr lang="en-CA" sz="1600" dirty="0">
              <a:latin typeface="Calibri" panose="020F0502020204030204" pitchFamily="34" charset="0"/>
              <a:cs typeface="Calibri" panose="020F0502020204030204" pitchFamily="34" charset="0"/>
            </a:endParaRPr>
          </a:p>
        </p:txBody>
      </p:sp>
      <p:sp>
        <p:nvSpPr>
          <p:cNvPr id="25" name="Rectangle 24"/>
          <p:cNvSpPr/>
          <p:nvPr/>
        </p:nvSpPr>
        <p:spPr>
          <a:xfrm>
            <a:off x="2949366" y="1252226"/>
            <a:ext cx="3478046" cy="1323439"/>
          </a:xfrm>
          <a:prstGeom prst="rect">
            <a:avLst/>
          </a:prstGeom>
        </p:spPr>
        <p:txBody>
          <a:bodyPr wrap="square">
            <a:spAutoFit/>
          </a:bodyPr>
          <a:lstStyle/>
          <a:p>
            <a:pPr algn="ctr">
              <a:spcBef>
                <a:spcPts val="0"/>
              </a:spcBef>
              <a:spcAft>
                <a:spcPts val="0"/>
              </a:spcAft>
            </a:pPr>
            <a:r>
              <a:rPr lang="en-CA" sz="1600" b="1" dirty="0" smtClean="0">
                <a:latin typeface="Calibri" panose="020F0502020204030204" pitchFamily="34" charset="0"/>
                <a:cs typeface="Calibri" panose="020F0502020204030204" pitchFamily="34" charset="0"/>
              </a:rPr>
              <a:t>Google Images</a:t>
            </a:r>
            <a:endParaRPr lang="en-CA" sz="1600" b="1" dirty="0">
              <a:latin typeface="Calibri" panose="020F0502020204030204" pitchFamily="34" charset="0"/>
              <a:cs typeface="Calibri" panose="020F0502020204030204" pitchFamily="34" charset="0"/>
              <a:hlinkClick r:id="rId3"/>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10"/>
              </a:rPr>
              <a:t>https://images.google.com</a:t>
            </a:r>
            <a:r>
              <a:rPr lang="en-CA" sz="1600" u="sng" dirty="0" smtClean="0">
                <a:solidFill>
                  <a:srgbClr val="1155CC"/>
                </a:solidFill>
                <a:latin typeface="Calibri" panose="020F0502020204030204" pitchFamily="34" charset="0"/>
                <a:cs typeface="Calibri" panose="020F0502020204030204" pitchFamily="34" charset="0"/>
                <a:hlinkClick r:id="rId10"/>
              </a:rPr>
              <a:t>/</a:t>
            </a:r>
            <a:endParaRPr lang="en-CA" sz="1600" u="sng" dirty="0" smtClean="0">
              <a:solidFill>
                <a:srgbClr val="1155CC"/>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Images</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Faites</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une</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recherche</a:t>
            </a:r>
            <a:r>
              <a:rPr lang="en-CA" sz="1600" dirty="0" smtClean="0">
                <a:solidFill>
                  <a:srgbClr val="000000"/>
                </a:solidFill>
                <a:latin typeface="Calibri" panose="020F0502020204030204" pitchFamily="34" charset="0"/>
                <a:cs typeface="Calibri" panose="020F0502020204030204" pitchFamily="34" charset="0"/>
              </a:rPr>
              <a:t> et </a:t>
            </a:r>
            <a:r>
              <a:rPr lang="en-CA" sz="1600" dirty="0" err="1" smtClean="0">
                <a:solidFill>
                  <a:srgbClr val="000000"/>
                </a:solidFill>
                <a:latin typeface="Calibri" panose="020F0502020204030204" pitchFamily="34" charset="0"/>
                <a:cs typeface="Calibri" panose="020F0502020204030204" pitchFamily="34" charset="0"/>
              </a:rPr>
              <a:t>filtrez</a:t>
            </a:r>
            <a:r>
              <a:rPr lang="en-CA" sz="1600" dirty="0" smtClean="0">
                <a:solidFill>
                  <a:srgbClr val="000000"/>
                </a:solidFill>
                <a:latin typeface="Calibri" panose="020F0502020204030204" pitchFamily="34" charset="0"/>
                <a:cs typeface="Calibri" panose="020F0502020204030204" pitchFamily="34" charset="0"/>
              </a:rPr>
              <a:t> par licence sous “</a:t>
            </a:r>
            <a:r>
              <a:rPr lang="en-CA" sz="1600" dirty="0" err="1" smtClean="0">
                <a:solidFill>
                  <a:srgbClr val="000000"/>
                </a:solidFill>
                <a:latin typeface="Calibri" panose="020F0502020204030204" pitchFamily="34" charset="0"/>
                <a:cs typeface="Calibri" panose="020F0502020204030204" pitchFamily="34" charset="0"/>
              </a:rPr>
              <a:t>Outils</a:t>
            </a:r>
            <a:r>
              <a:rPr lang="en-CA" sz="1600" dirty="0" smtClean="0">
                <a:solidFill>
                  <a:srgbClr val="000000"/>
                </a:solidFill>
                <a:latin typeface="Calibri" panose="020F0502020204030204" pitchFamily="34" charset="0"/>
                <a:cs typeface="Calibri" panose="020F0502020204030204" pitchFamily="34" charset="0"/>
              </a:rPr>
              <a:t>” -- “Droits </a:t>
            </a:r>
            <a:r>
              <a:rPr lang="en-CA" sz="1600" dirty="0" err="1" smtClean="0">
                <a:solidFill>
                  <a:srgbClr val="000000"/>
                </a:solidFill>
                <a:latin typeface="Calibri" panose="020F0502020204030204" pitchFamily="34" charset="0"/>
                <a:cs typeface="Calibri" panose="020F0502020204030204" pitchFamily="34" charset="0"/>
              </a:rPr>
              <a:t>d’usage</a:t>
            </a:r>
            <a:r>
              <a:rPr lang="en-CA" sz="1600" dirty="0" smtClean="0">
                <a:solidFill>
                  <a:srgbClr val="000000"/>
                </a:solidFill>
                <a:latin typeface="Calibri" panose="020F0502020204030204" pitchFamily="34" charset="0"/>
                <a:cs typeface="Calibri" panose="020F0502020204030204" pitchFamily="34" charset="0"/>
              </a:rPr>
              <a:t>”</a:t>
            </a:r>
            <a:endParaRPr lang="en-CA"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62124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Title 1"/>
          <p:cNvSpPr txBox="1">
            <a:spLocks/>
          </p:cNvSpPr>
          <p:nvPr/>
        </p:nvSpPr>
        <p:spPr bwMode="auto">
          <a:xfrm>
            <a:off x="153327" y="460171"/>
            <a:ext cx="8931728"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3200" dirty="0" smtClean="0">
                <a:latin typeface="Calibri" panose="020F0502020204030204" pitchFamily="34" charset="0"/>
                <a:ea typeface="ＭＳ Ｐゴシック" pitchFamily="-84" charset="-128"/>
                <a:cs typeface="Verdana" pitchFamily="-84" charset="0"/>
              </a:rPr>
              <a:t>Sources de contenu libre : suggestions</a:t>
            </a:r>
            <a:endParaRPr lang="en-CA" altLang="en-US" sz="3200" kern="0" dirty="0">
              <a:latin typeface="Calibri" panose="020F0502020204030204" pitchFamily="34" charset="0"/>
              <a:ea typeface="ＭＳ Ｐゴシック" pitchFamily="-84" charset="-128"/>
              <a:cs typeface="Verdana" pitchFamily="-84" charset="0"/>
            </a:endParaRPr>
          </a:p>
        </p:txBody>
      </p:sp>
      <p:sp>
        <p:nvSpPr>
          <p:cNvPr id="18" name="Rectangle 17"/>
          <p:cNvSpPr/>
          <p:nvPr/>
        </p:nvSpPr>
        <p:spPr>
          <a:xfrm>
            <a:off x="4619191" y="5006777"/>
            <a:ext cx="3450957" cy="1323439"/>
          </a:xfrm>
          <a:prstGeom prst="rect">
            <a:avLst/>
          </a:prstGeom>
        </p:spPr>
        <p:txBody>
          <a:bodyPr wrap="square">
            <a:spAutoFit/>
          </a:bodyPr>
          <a:lstStyle/>
          <a:p>
            <a:pPr algn="ctr">
              <a:spcBef>
                <a:spcPts val="0"/>
              </a:spcBef>
              <a:spcAft>
                <a:spcPts val="0"/>
              </a:spcAft>
            </a:pPr>
            <a:r>
              <a:rPr lang="en-CA" sz="1600" b="1" dirty="0">
                <a:latin typeface="Calibri" panose="020F0502020204030204" pitchFamily="34" charset="0"/>
                <a:cs typeface="Calibri" panose="020F0502020204030204" pitchFamily="34" charset="0"/>
              </a:rPr>
              <a:t>Wikimedia Commons</a:t>
            </a:r>
            <a:endParaRPr lang="en-CA" sz="1600" b="1" dirty="0">
              <a:latin typeface="Calibri" panose="020F0502020204030204" pitchFamily="34" charset="0"/>
              <a:cs typeface="Calibri" panose="020F0502020204030204" pitchFamily="34" charset="0"/>
              <a:hlinkClick r:id="rId3"/>
            </a:endParaRPr>
          </a:p>
          <a:p>
            <a:pPr algn="ctr">
              <a:spcBef>
                <a:spcPts val="0"/>
              </a:spcBef>
              <a:spcAft>
                <a:spcPts val="0"/>
              </a:spcAft>
            </a:pPr>
            <a:r>
              <a:rPr lang="en-CA" sz="1600" u="sng" dirty="0">
                <a:solidFill>
                  <a:srgbClr val="1155CC"/>
                </a:solidFill>
                <a:latin typeface="Calibri" panose="020F0502020204030204" pitchFamily="34" charset="0"/>
                <a:cs typeface="Calibri" panose="020F0502020204030204" pitchFamily="34" charset="0"/>
                <a:hlinkClick r:id="rId3"/>
              </a:rPr>
              <a:t>https://</a:t>
            </a:r>
            <a:r>
              <a:rPr lang="en-CA" sz="1600" u="sng" dirty="0" smtClean="0">
                <a:solidFill>
                  <a:srgbClr val="1155CC"/>
                </a:solidFill>
                <a:latin typeface="Calibri" panose="020F0502020204030204" pitchFamily="34" charset="0"/>
                <a:cs typeface="Calibri" panose="020F0502020204030204" pitchFamily="34" charset="0"/>
                <a:hlinkClick r:id="rId3"/>
              </a:rPr>
              <a:t>commons.wikimedia.org</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Multimédia</a:t>
            </a:r>
            <a:endParaRPr lang="en-CA" sz="1600" dirty="0" smtClean="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Sous </a:t>
            </a:r>
            <a:r>
              <a:rPr lang="en-CA" sz="1600" dirty="0" err="1" smtClean="0">
                <a:solidFill>
                  <a:srgbClr val="000000"/>
                </a:solidFill>
                <a:latin typeface="Calibri" panose="020F0502020204030204" pitchFamily="34" charset="0"/>
                <a:cs typeface="Calibri" panose="020F0502020204030204" pitchFamily="34" charset="0"/>
              </a:rPr>
              <a:t>diverses</a:t>
            </a:r>
            <a:r>
              <a:rPr lang="en-CA" sz="1600" dirty="0" smtClean="0">
                <a:solidFill>
                  <a:srgbClr val="000000"/>
                </a:solidFill>
                <a:latin typeface="Calibri" panose="020F0502020204030204" pitchFamily="34" charset="0"/>
                <a:cs typeface="Calibri" panose="020F0502020204030204" pitchFamily="34" charset="0"/>
              </a:rPr>
              <a:t> licences CC</a:t>
            </a:r>
            <a:endParaRPr lang="en-CA" sz="1600" dirty="0">
              <a:latin typeface="Calibri" panose="020F0502020204030204" pitchFamily="34" charset="0"/>
              <a:cs typeface="Calibri" panose="020F0502020204030204" pitchFamily="34" charset="0"/>
            </a:endParaRP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rPr>
              <a:t>(</a:t>
            </a:r>
            <a:r>
              <a:rPr lang="en-CA" sz="1600" dirty="0" err="1" smtClean="0">
                <a:solidFill>
                  <a:srgbClr val="000000"/>
                </a:solidFill>
                <a:latin typeface="Calibri" panose="020F0502020204030204" pitchFamily="34" charset="0"/>
                <a:cs typeface="Calibri" panose="020F0502020204030204" pitchFamily="34" charset="0"/>
              </a:rPr>
              <a:t>cliquez</a:t>
            </a:r>
            <a:r>
              <a:rPr lang="en-CA" sz="1600" dirty="0" smtClean="0">
                <a:solidFill>
                  <a:srgbClr val="000000"/>
                </a:solidFill>
                <a:latin typeface="Calibri" panose="020F0502020204030204" pitchFamily="34" charset="0"/>
                <a:cs typeface="Calibri" panose="020F0502020204030204" pitchFamily="34" charset="0"/>
              </a:rPr>
              <a:t> sur </a:t>
            </a:r>
            <a:r>
              <a:rPr lang="en-CA" sz="1600" dirty="0" err="1" smtClean="0">
                <a:solidFill>
                  <a:srgbClr val="000000"/>
                </a:solidFill>
                <a:latin typeface="Calibri" panose="020F0502020204030204" pitchFamily="34" charset="0"/>
                <a:cs typeface="Calibri" panose="020F0502020204030204" pitchFamily="34" charset="0"/>
              </a:rPr>
              <a:t>l’item</a:t>
            </a:r>
            <a:r>
              <a:rPr lang="en-CA" sz="1600" dirty="0" smtClean="0">
                <a:solidFill>
                  <a:srgbClr val="000000"/>
                </a:solidFill>
                <a:latin typeface="Calibri" panose="020F0502020204030204" pitchFamily="34" charset="0"/>
                <a:cs typeface="Calibri" panose="020F0502020204030204" pitchFamily="34" charset="0"/>
              </a:rPr>
              <a:t> pour plus de </a:t>
            </a:r>
            <a:r>
              <a:rPr lang="en-CA" sz="1600" dirty="0" err="1" smtClean="0">
                <a:solidFill>
                  <a:srgbClr val="000000"/>
                </a:solidFill>
                <a:latin typeface="Calibri" panose="020F0502020204030204" pitchFamily="34" charset="0"/>
                <a:cs typeface="Calibri" panose="020F0502020204030204" pitchFamily="34" charset="0"/>
              </a:rPr>
              <a:t>détails</a:t>
            </a:r>
            <a:r>
              <a:rPr lang="en-CA" sz="1600" dirty="0" smtClean="0">
                <a:solidFill>
                  <a:srgbClr val="000000"/>
                </a:solidFill>
                <a:latin typeface="Calibri" panose="020F0502020204030204" pitchFamily="34" charset="0"/>
                <a:cs typeface="Calibri" panose="020F0502020204030204" pitchFamily="34" charset="0"/>
              </a:rPr>
              <a:t>)</a:t>
            </a:r>
            <a:endParaRPr lang="en-CA" sz="1600" dirty="0">
              <a:latin typeface="Calibri" panose="020F0502020204030204" pitchFamily="34" charset="0"/>
              <a:cs typeface="Calibri" panose="020F0502020204030204" pitchFamily="34" charset="0"/>
            </a:endParaRPr>
          </a:p>
        </p:txBody>
      </p:sp>
      <p:sp>
        <p:nvSpPr>
          <p:cNvPr id="22" name="Rectangle 21"/>
          <p:cNvSpPr/>
          <p:nvPr/>
        </p:nvSpPr>
        <p:spPr>
          <a:xfrm>
            <a:off x="973445" y="5006778"/>
            <a:ext cx="3497465" cy="1323439"/>
          </a:xfrm>
          <a:prstGeom prst="rect">
            <a:avLst/>
          </a:prstGeom>
        </p:spPr>
        <p:txBody>
          <a:bodyPr wrap="square">
            <a:spAutoFit/>
          </a:bodyPr>
          <a:lstStyle/>
          <a:p>
            <a:pPr algn="ctr">
              <a:spcBef>
                <a:spcPts val="0"/>
              </a:spcBef>
              <a:spcAft>
                <a:spcPts val="0"/>
              </a:spcAft>
            </a:pPr>
            <a:r>
              <a:rPr lang="en-CA" sz="1600" b="1" dirty="0" smtClean="0">
                <a:solidFill>
                  <a:srgbClr val="000000"/>
                </a:solidFill>
                <a:latin typeface="Calibri" panose="020F0502020204030204" pitchFamily="34" charset="0"/>
                <a:cs typeface="Calibri" panose="020F0502020204030204" pitchFamily="34" charset="0"/>
              </a:rPr>
              <a:t>Creative Commons (CC) </a:t>
            </a:r>
            <a:r>
              <a:rPr lang="en-CA" sz="1600" b="1" dirty="0">
                <a:solidFill>
                  <a:srgbClr val="000000"/>
                </a:solidFill>
                <a:latin typeface="Calibri" panose="020F0502020204030204" pitchFamily="34" charset="0"/>
                <a:cs typeface="Calibri" panose="020F0502020204030204" pitchFamily="34" charset="0"/>
              </a:rPr>
              <a:t>Search</a:t>
            </a:r>
          </a:p>
          <a:p>
            <a:pPr algn="ctr">
              <a:spcBef>
                <a:spcPts val="0"/>
              </a:spcBef>
              <a:spcAft>
                <a:spcPts val="0"/>
              </a:spcAft>
            </a:pPr>
            <a:r>
              <a:rPr lang="en-CA" sz="1600" dirty="0">
                <a:solidFill>
                  <a:srgbClr val="000000"/>
                </a:solidFill>
                <a:latin typeface="Calibri" panose="020F0502020204030204" pitchFamily="34" charset="0"/>
                <a:cs typeface="Calibri" panose="020F0502020204030204" pitchFamily="34" charset="0"/>
                <a:hlinkClick r:id="rId4"/>
              </a:rPr>
              <a:t>https</a:t>
            </a:r>
            <a:r>
              <a:rPr lang="en-CA" sz="1600" dirty="0" smtClean="0">
                <a:solidFill>
                  <a:srgbClr val="000000"/>
                </a:solidFill>
                <a:latin typeface="Calibri" panose="020F0502020204030204" pitchFamily="34" charset="0"/>
                <a:cs typeface="Calibri" panose="020F0502020204030204" pitchFamily="34" charset="0"/>
                <a:hlinkClick r:id="rId4"/>
              </a:rPr>
              <a:t>://search.creativecommons.org</a:t>
            </a:r>
            <a:r>
              <a:rPr lang="en-CA" sz="1600" dirty="0">
                <a:solidFill>
                  <a:srgbClr val="000000"/>
                </a:solidFill>
                <a:latin typeface="Calibri" panose="020F0502020204030204" pitchFamily="34" charset="0"/>
                <a:cs typeface="Calibri" panose="020F0502020204030204" pitchFamily="34" charset="0"/>
                <a:hlinkClick r:id="rId4"/>
              </a:rPr>
              <a:t>/</a:t>
            </a:r>
            <a:r>
              <a:rPr lang="en-CA" sz="1600" dirty="0">
                <a:solidFill>
                  <a:srgbClr val="000000"/>
                </a:solidFill>
                <a:latin typeface="Calibri" panose="020F0502020204030204" pitchFamily="34" charset="0"/>
                <a:cs typeface="Calibri" panose="020F0502020204030204" pitchFamily="34" charset="0"/>
              </a:rPr>
              <a:t> </a:t>
            </a:r>
            <a:endParaRPr lang="en-CA" sz="1600" dirty="0" smtClean="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Multimédia</a:t>
            </a:r>
            <a:endParaRPr lang="en-CA" sz="1600" dirty="0">
              <a:solidFill>
                <a:srgbClr val="000000"/>
              </a:solidFill>
              <a:latin typeface="Calibri" panose="020F0502020204030204" pitchFamily="34" charset="0"/>
              <a:cs typeface="Calibri" panose="020F0502020204030204" pitchFamily="34" charset="0"/>
            </a:endParaRPr>
          </a:p>
          <a:p>
            <a:pPr algn="ctr">
              <a:spcBef>
                <a:spcPts val="0"/>
              </a:spcBef>
              <a:spcAft>
                <a:spcPts val="0"/>
              </a:spcAft>
            </a:pPr>
            <a:r>
              <a:rPr lang="en-CA" sz="1600" dirty="0" err="1" smtClean="0">
                <a:solidFill>
                  <a:srgbClr val="000000"/>
                </a:solidFill>
                <a:latin typeface="Calibri" panose="020F0502020204030204" pitchFamily="34" charset="0"/>
                <a:cs typeface="Calibri" panose="020F0502020204030204" pitchFamily="34" charset="0"/>
              </a:rPr>
              <a:t>Identifie</a:t>
            </a:r>
            <a:r>
              <a:rPr lang="en-CA" sz="1600" dirty="0" smtClean="0">
                <a:solidFill>
                  <a:srgbClr val="000000"/>
                </a:solidFill>
                <a:latin typeface="Calibri" panose="020F0502020204030204" pitchFamily="34" charset="0"/>
                <a:cs typeface="Calibri" panose="020F0502020204030204" pitchFamily="34" charset="0"/>
              </a:rPr>
              <a:t> du </a:t>
            </a:r>
            <a:r>
              <a:rPr lang="en-CA" sz="1600" dirty="0" err="1" smtClean="0">
                <a:solidFill>
                  <a:srgbClr val="000000"/>
                </a:solidFill>
                <a:latin typeface="Calibri" panose="020F0502020204030204" pitchFamily="34" charset="0"/>
                <a:cs typeface="Calibri" panose="020F0502020204030204" pitchFamily="34" charset="0"/>
              </a:rPr>
              <a:t>contenu</a:t>
            </a:r>
            <a:r>
              <a:rPr lang="en-CA" sz="1600" dirty="0" smtClean="0">
                <a:solidFill>
                  <a:srgbClr val="000000"/>
                </a:solidFill>
                <a:latin typeface="Calibri" panose="020F0502020204030204" pitchFamily="34" charset="0"/>
                <a:cs typeface="Calibri" panose="020F0502020204030204" pitchFamily="34" charset="0"/>
              </a:rPr>
              <a:t> sous licence CC de </a:t>
            </a:r>
            <a:r>
              <a:rPr lang="en-CA" sz="1600" dirty="0" err="1" smtClean="0">
                <a:solidFill>
                  <a:srgbClr val="000000"/>
                </a:solidFill>
                <a:latin typeface="Calibri" panose="020F0502020204030204" pitchFamily="34" charset="0"/>
                <a:cs typeface="Calibri" panose="020F0502020204030204" pitchFamily="34" charset="0"/>
              </a:rPr>
              <a:t>diverses</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plateformes</a:t>
            </a:r>
            <a:r>
              <a:rPr lang="en-CA" sz="1600" dirty="0" smtClean="0">
                <a:solidFill>
                  <a:srgbClr val="000000"/>
                </a:solidFill>
                <a:latin typeface="Calibri" panose="020F0502020204030204" pitchFamily="34" charset="0"/>
                <a:cs typeface="Calibri" panose="020F0502020204030204" pitchFamily="34" charset="0"/>
              </a:rPr>
              <a:t> </a:t>
            </a:r>
            <a:r>
              <a:rPr lang="en-CA" sz="1600" dirty="0" err="1" smtClean="0">
                <a:solidFill>
                  <a:srgbClr val="000000"/>
                </a:solidFill>
                <a:latin typeface="Calibri" panose="020F0502020204030204" pitchFamily="34" charset="0"/>
                <a:cs typeface="Calibri" panose="020F0502020204030204" pitchFamily="34" charset="0"/>
              </a:rPr>
              <a:t>indépendentes</a:t>
            </a:r>
            <a:endParaRPr lang="en-CA" sz="1600" dirty="0">
              <a:latin typeface="Calibri" panose="020F0502020204030204" pitchFamily="34" charset="0"/>
              <a:cs typeface="Calibri" panose="020F0502020204030204" pitchFamily="34" charset="0"/>
            </a:endParaRPr>
          </a:p>
        </p:txBody>
      </p:sp>
      <p:sp>
        <p:nvSpPr>
          <p:cNvPr id="23" name="Rectangle 22"/>
          <p:cNvSpPr/>
          <p:nvPr/>
        </p:nvSpPr>
        <p:spPr>
          <a:xfrm>
            <a:off x="5855215" y="1454074"/>
            <a:ext cx="3280144" cy="1077218"/>
          </a:xfrm>
          <a:prstGeom prst="rect">
            <a:avLst/>
          </a:prstGeom>
        </p:spPr>
        <p:txBody>
          <a:bodyPr wrap="square">
            <a:spAutoFit/>
          </a:bodyPr>
          <a:lstStyle/>
          <a:p>
            <a:pPr algn="ctr">
              <a:spcBef>
                <a:spcPts val="0"/>
              </a:spcBef>
              <a:spcAft>
                <a:spcPts val="0"/>
              </a:spcAft>
            </a:pPr>
            <a:r>
              <a:rPr lang="en-CA" sz="1600" b="1" dirty="0" err="1" smtClean="0">
                <a:latin typeface="Calibri" panose="020F0502020204030204" pitchFamily="34" charset="0"/>
                <a:cs typeface="Calibri" panose="020F0502020204030204" pitchFamily="34" charset="0"/>
              </a:rPr>
              <a:t>Freesound</a:t>
            </a:r>
            <a:endParaRPr lang="en-CA" sz="1600" b="1" dirty="0" smtClean="0">
              <a:latin typeface="Calibri" panose="020F0502020204030204" pitchFamily="34" charset="0"/>
              <a:cs typeface="Calibri" panose="020F0502020204030204" pitchFamily="34" charset="0"/>
            </a:endParaRPr>
          </a:p>
          <a:p>
            <a:pPr algn="ctr"/>
            <a:r>
              <a:rPr lang="en-CA" sz="1600" dirty="0">
                <a:latin typeface="Calibri" panose="020F0502020204030204" pitchFamily="34" charset="0"/>
                <a:cs typeface="Calibri" panose="020F0502020204030204" pitchFamily="34" charset="0"/>
                <a:hlinkClick r:id="rId5"/>
              </a:rPr>
              <a:t>http://freesound.org</a:t>
            </a:r>
            <a:r>
              <a:rPr lang="en-CA" sz="1600" dirty="0" smtClean="0">
                <a:latin typeface="Calibri" panose="020F0502020204030204" pitchFamily="34" charset="0"/>
                <a:cs typeface="Calibri" panose="020F0502020204030204" pitchFamily="34" charset="0"/>
                <a:hlinkClick r:id="rId5"/>
              </a:rPr>
              <a:t>/</a:t>
            </a:r>
            <a:endParaRPr lang="en-CA" sz="1600" dirty="0" smtClean="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Sous </a:t>
            </a:r>
            <a:r>
              <a:rPr lang="en-CA" sz="1600" dirty="0" err="1" smtClean="0">
                <a:solidFill>
                  <a:srgbClr val="000000"/>
                </a:solidFill>
                <a:latin typeface="Calibri" panose="020F0502020204030204" pitchFamily="34" charset="0"/>
                <a:cs typeface="Calibri" panose="020F0502020204030204" pitchFamily="34" charset="0"/>
              </a:rPr>
              <a:t>diverses</a:t>
            </a:r>
            <a:r>
              <a:rPr lang="en-CA" sz="1600" dirty="0" smtClean="0">
                <a:solidFill>
                  <a:srgbClr val="000000"/>
                </a:solidFill>
                <a:latin typeface="Calibri" panose="020F0502020204030204" pitchFamily="34" charset="0"/>
                <a:cs typeface="Calibri" panose="020F0502020204030204" pitchFamily="34" charset="0"/>
              </a:rPr>
              <a:t> licences CC</a:t>
            </a:r>
            <a:endParaRPr lang="en-CA" sz="1600" dirty="0">
              <a:latin typeface="Calibri" panose="020F0502020204030204" pitchFamily="34" charset="0"/>
              <a:cs typeface="Calibri" panose="020F0502020204030204" pitchFamily="34" charset="0"/>
            </a:endParaRPr>
          </a:p>
        </p:txBody>
      </p:sp>
      <p:sp>
        <p:nvSpPr>
          <p:cNvPr id="24" name="Rectangle 23"/>
          <p:cNvSpPr/>
          <p:nvPr/>
        </p:nvSpPr>
        <p:spPr>
          <a:xfrm>
            <a:off x="2964665" y="1454075"/>
            <a:ext cx="3280144" cy="1077218"/>
          </a:xfrm>
          <a:prstGeom prst="rect">
            <a:avLst/>
          </a:prstGeom>
        </p:spPr>
        <p:txBody>
          <a:bodyPr wrap="square">
            <a:spAutoFit/>
          </a:bodyPr>
          <a:lstStyle/>
          <a:p>
            <a:pPr algn="ctr">
              <a:spcBef>
                <a:spcPts val="0"/>
              </a:spcBef>
              <a:spcAft>
                <a:spcPts val="0"/>
              </a:spcAft>
            </a:pPr>
            <a:r>
              <a:rPr lang="en-CA" sz="1600" b="1" dirty="0" smtClean="0">
                <a:latin typeface="Calibri" panose="020F0502020204030204" pitchFamily="34" charset="0"/>
                <a:cs typeface="Calibri" panose="020F0502020204030204" pitchFamily="34" charset="0"/>
              </a:rPr>
              <a:t>Free Music Archive</a:t>
            </a:r>
          </a:p>
          <a:p>
            <a:pPr algn="ctr"/>
            <a:r>
              <a:rPr lang="en-CA" sz="1600" dirty="0">
                <a:latin typeface="Calibri" panose="020F0502020204030204" pitchFamily="34" charset="0"/>
                <a:cs typeface="Calibri" panose="020F0502020204030204" pitchFamily="34" charset="0"/>
                <a:hlinkClick r:id="rId6"/>
              </a:rPr>
              <a:t>http://</a:t>
            </a:r>
            <a:r>
              <a:rPr lang="en-CA" sz="1600" dirty="0" smtClean="0">
                <a:latin typeface="Calibri" panose="020F0502020204030204" pitchFamily="34" charset="0"/>
                <a:cs typeface="Calibri" panose="020F0502020204030204" pitchFamily="34" charset="0"/>
                <a:hlinkClick r:id="rId6"/>
              </a:rPr>
              <a:t>freemusicarchive.org</a:t>
            </a:r>
            <a:endParaRPr lang="en-CA" sz="1600" dirty="0" smtClean="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Sous </a:t>
            </a:r>
            <a:r>
              <a:rPr lang="en-CA" sz="1600" dirty="0" err="1" smtClean="0">
                <a:solidFill>
                  <a:srgbClr val="000000"/>
                </a:solidFill>
                <a:latin typeface="Calibri" panose="020F0502020204030204" pitchFamily="34" charset="0"/>
                <a:cs typeface="Calibri" panose="020F0502020204030204" pitchFamily="34" charset="0"/>
              </a:rPr>
              <a:t>diverses</a:t>
            </a:r>
            <a:r>
              <a:rPr lang="en-CA" sz="1600" dirty="0" smtClean="0">
                <a:solidFill>
                  <a:srgbClr val="000000"/>
                </a:solidFill>
                <a:latin typeface="Calibri" panose="020F0502020204030204" pitchFamily="34" charset="0"/>
                <a:cs typeface="Calibri" panose="020F0502020204030204" pitchFamily="34" charset="0"/>
              </a:rPr>
              <a:t> licences CC</a:t>
            </a:r>
            <a:endParaRPr lang="en-CA" sz="1600" dirty="0">
              <a:latin typeface="Calibri" panose="020F0502020204030204" pitchFamily="34" charset="0"/>
              <a:cs typeface="Calibri" panose="020F0502020204030204" pitchFamily="34" charset="0"/>
            </a:endParaRPr>
          </a:p>
        </p:txBody>
      </p:sp>
      <p:sp>
        <p:nvSpPr>
          <p:cNvPr id="25" name="Rectangle 24"/>
          <p:cNvSpPr/>
          <p:nvPr/>
        </p:nvSpPr>
        <p:spPr>
          <a:xfrm>
            <a:off x="65474" y="1454075"/>
            <a:ext cx="3280144" cy="1077218"/>
          </a:xfrm>
          <a:prstGeom prst="rect">
            <a:avLst/>
          </a:prstGeom>
        </p:spPr>
        <p:txBody>
          <a:bodyPr wrap="square">
            <a:spAutoFit/>
          </a:bodyPr>
          <a:lstStyle/>
          <a:p>
            <a:pPr algn="ctr">
              <a:spcBef>
                <a:spcPts val="0"/>
              </a:spcBef>
              <a:spcAft>
                <a:spcPts val="0"/>
              </a:spcAft>
            </a:pPr>
            <a:r>
              <a:rPr lang="en-CA" sz="1600" b="1" dirty="0" err="1" smtClean="0">
                <a:latin typeface="Calibri" panose="020F0502020204030204" pitchFamily="34" charset="0"/>
                <a:cs typeface="Calibri" panose="020F0502020204030204" pitchFamily="34" charset="0"/>
              </a:rPr>
              <a:t>Jamendo</a:t>
            </a:r>
            <a:r>
              <a:rPr lang="en-CA" sz="1600" b="1" dirty="0" smtClean="0">
                <a:latin typeface="Calibri" panose="020F0502020204030204" pitchFamily="34" charset="0"/>
                <a:cs typeface="Calibri" panose="020F0502020204030204" pitchFamily="34" charset="0"/>
              </a:rPr>
              <a:t> Music</a:t>
            </a:r>
          </a:p>
          <a:p>
            <a:pPr algn="ctr"/>
            <a:r>
              <a:rPr lang="en-CA" sz="1600" dirty="0">
                <a:latin typeface="Calibri" panose="020F0502020204030204" pitchFamily="34" charset="0"/>
                <a:cs typeface="Calibri" panose="020F0502020204030204" pitchFamily="34" charset="0"/>
                <a:hlinkClick r:id="rId7"/>
              </a:rPr>
              <a:t>https://www.jamendo.com</a:t>
            </a:r>
            <a:r>
              <a:rPr lang="en-CA" sz="1600" dirty="0" smtClean="0">
                <a:latin typeface="Calibri" panose="020F0502020204030204" pitchFamily="34" charset="0"/>
                <a:cs typeface="Calibri" panose="020F0502020204030204" pitchFamily="34" charset="0"/>
                <a:hlinkClick r:id="rId7"/>
              </a:rPr>
              <a:t>/</a:t>
            </a:r>
            <a:endParaRPr lang="en-CA" sz="1600" dirty="0" smtClean="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Sous </a:t>
            </a:r>
            <a:r>
              <a:rPr lang="en-CA" sz="1600" dirty="0" err="1" smtClean="0">
                <a:solidFill>
                  <a:srgbClr val="000000"/>
                </a:solidFill>
                <a:latin typeface="Calibri" panose="020F0502020204030204" pitchFamily="34" charset="0"/>
                <a:cs typeface="Calibri" panose="020F0502020204030204" pitchFamily="34" charset="0"/>
              </a:rPr>
              <a:t>diverses</a:t>
            </a:r>
            <a:r>
              <a:rPr lang="en-CA" sz="1600" dirty="0" smtClean="0">
                <a:solidFill>
                  <a:srgbClr val="000000"/>
                </a:solidFill>
                <a:latin typeface="Calibri" panose="020F0502020204030204" pitchFamily="34" charset="0"/>
                <a:cs typeface="Calibri" panose="020F0502020204030204" pitchFamily="34" charset="0"/>
              </a:rPr>
              <a:t> licences CC</a:t>
            </a:r>
            <a:endParaRPr lang="en-CA" sz="1600" dirty="0">
              <a:latin typeface="Calibri" panose="020F0502020204030204" pitchFamily="34" charset="0"/>
              <a:cs typeface="Calibri" panose="020F0502020204030204" pitchFamily="34" charset="0"/>
            </a:endParaRPr>
          </a:p>
        </p:txBody>
      </p:sp>
      <p:sp>
        <p:nvSpPr>
          <p:cNvPr id="26" name="Rectangle 25"/>
          <p:cNvSpPr/>
          <p:nvPr/>
        </p:nvSpPr>
        <p:spPr>
          <a:xfrm>
            <a:off x="1339047" y="3114568"/>
            <a:ext cx="3280144" cy="1077218"/>
          </a:xfrm>
          <a:prstGeom prst="rect">
            <a:avLst/>
          </a:prstGeom>
        </p:spPr>
        <p:txBody>
          <a:bodyPr wrap="square">
            <a:spAutoFit/>
          </a:bodyPr>
          <a:lstStyle/>
          <a:p>
            <a:pPr algn="ctr">
              <a:spcBef>
                <a:spcPts val="0"/>
              </a:spcBef>
              <a:spcAft>
                <a:spcPts val="0"/>
              </a:spcAft>
            </a:pPr>
            <a:r>
              <a:rPr lang="en-CA" sz="1600" b="1" dirty="0" err="1" smtClean="0">
                <a:latin typeface="Calibri" panose="020F0502020204030204" pitchFamily="34" charset="0"/>
                <a:cs typeface="Calibri" panose="020F0502020204030204" pitchFamily="34" charset="0"/>
              </a:rPr>
              <a:t>SoundCloud</a:t>
            </a:r>
            <a:endParaRPr lang="en-CA" sz="1600" b="1" dirty="0" smtClean="0">
              <a:latin typeface="Calibri" panose="020F0502020204030204" pitchFamily="34" charset="0"/>
              <a:cs typeface="Calibri" panose="020F0502020204030204" pitchFamily="34" charset="0"/>
            </a:endParaRPr>
          </a:p>
          <a:p>
            <a:pPr algn="ctr"/>
            <a:r>
              <a:rPr lang="en-CA" sz="1600" dirty="0">
                <a:latin typeface="Calibri" panose="020F0502020204030204" pitchFamily="34" charset="0"/>
                <a:cs typeface="Calibri" panose="020F0502020204030204" pitchFamily="34" charset="0"/>
                <a:hlinkClick r:id="rId8"/>
              </a:rPr>
              <a:t>https://soundcloud.com</a:t>
            </a:r>
            <a:r>
              <a:rPr lang="en-CA" sz="1600" dirty="0" smtClean="0">
                <a:latin typeface="Calibri" panose="020F0502020204030204" pitchFamily="34" charset="0"/>
                <a:cs typeface="Calibri" panose="020F0502020204030204" pitchFamily="34" charset="0"/>
                <a:hlinkClick r:id="rId8"/>
              </a:rPr>
              <a:t>/</a:t>
            </a:r>
            <a:endParaRPr lang="en-CA" sz="1600" dirty="0" smtClean="0">
              <a:latin typeface="Calibri" panose="020F0502020204030204" pitchFamily="34" charset="0"/>
              <a:cs typeface="Calibri" panose="020F0502020204030204" pitchFamily="34" charset="0"/>
            </a:endParaRPr>
          </a:p>
          <a:p>
            <a:pPr algn="ctr"/>
            <a:r>
              <a:rPr lang="en-CA" sz="1600" dirty="0" smtClean="0">
                <a:latin typeface="Calibri" panose="020F0502020204030204" pitchFamily="34" charset="0"/>
                <a:cs typeface="Calibri" panose="020F0502020204030204" pitchFamily="34" charset="0"/>
              </a:rPr>
              <a:t>Audio</a:t>
            </a: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Cherchez “Creative Commons”</a:t>
            </a:r>
            <a:endParaRPr lang="en-CA" sz="1600" dirty="0">
              <a:latin typeface="Calibri" panose="020F0502020204030204" pitchFamily="34" charset="0"/>
              <a:cs typeface="Calibri" panose="020F0502020204030204" pitchFamily="34" charset="0"/>
            </a:endParaRPr>
          </a:p>
        </p:txBody>
      </p:sp>
      <p:sp>
        <p:nvSpPr>
          <p:cNvPr id="27" name="Rectangle 26"/>
          <p:cNvSpPr/>
          <p:nvPr/>
        </p:nvSpPr>
        <p:spPr>
          <a:xfrm>
            <a:off x="4215143" y="3114568"/>
            <a:ext cx="3280144" cy="1077218"/>
          </a:xfrm>
          <a:prstGeom prst="rect">
            <a:avLst/>
          </a:prstGeom>
        </p:spPr>
        <p:txBody>
          <a:bodyPr wrap="square">
            <a:spAutoFit/>
          </a:bodyPr>
          <a:lstStyle/>
          <a:p>
            <a:pPr algn="ctr">
              <a:spcBef>
                <a:spcPts val="0"/>
              </a:spcBef>
              <a:spcAft>
                <a:spcPts val="0"/>
              </a:spcAft>
            </a:pPr>
            <a:r>
              <a:rPr lang="en-CA" sz="1600" b="1" dirty="0" smtClean="0">
                <a:latin typeface="Calibri" panose="020F0502020204030204" pitchFamily="34" charset="0"/>
                <a:cs typeface="Calibri" panose="020F0502020204030204" pitchFamily="34" charset="0"/>
              </a:rPr>
              <a:t>Internet Archive</a:t>
            </a:r>
          </a:p>
          <a:p>
            <a:pPr algn="ctr"/>
            <a:r>
              <a:rPr lang="en-CA" sz="1600" dirty="0">
                <a:latin typeface="Calibri" panose="020F0502020204030204" pitchFamily="34" charset="0"/>
                <a:cs typeface="Calibri" panose="020F0502020204030204" pitchFamily="34" charset="0"/>
                <a:hlinkClick r:id="rId9"/>
              </a:rPr>
              <a:t>https://</a:t>
            </a:r>
            <a:r>
              <a:rPr lang="en-CA" sz="1600" dirty="0" smtClean="0">
                <a:latin typeface="Calibri" panose="020F0502020204030204" pitchFamily="34" charset="0"/>
                <a:cs typeface="Calibri" panose="020F0502020204030204" pitchFamily="34" charset="0"/>
                <a:hlinkClick r:id="rId9"/>
              </a:rPr>
              <a:t>archive.org/</a:t>
            </a:r>
            <a:r>
              <a:rPr lang="en-CA" sz="1600" dirty="0" smtClean="0">
                <a:latin typeface="Calibri" panose="020F0502020204030204" pitchFamily="34" charset="0"/>
                <a:cs typeface="Calibri" panose="020F0502020204030204" pitchFamily="34" charset="0"/>
              </a:rPr>
              <a:t> </a:t>
            </a:r>
          </a:p>
          <a:p>
            <a:pPr algn="ctr"/>
            <a:r>
              <a:rPr lang="en-CA" sz="1600" dirty="0" err="1" smtClean="0">
                <a:latin typeface="Calibri" panose="020F0502020204030204" pitchFamily="34" charset="0"/>
                <a:cs typeface="Calibri" panose="020F0502020204030204" pitchFamily="34" charset="0"/>
              </a:rPr>
              <a:t>Multimédia</a:t>
            </a:r>
            <a:endParaRPr lang="en-CA" sz="1600" dirty="0" smtClean="0">
              <a:latin typeface="Calibri" panose="020F0502020204030204" pitchFamily="34" charset="0"/>
              <a:cs typeface="Calibri" panose="020F0502020204030204" pitchFamily="34" charset="0"/>
            </a:endParaRPr>
          </a:p>
          <a:p>
            <a:pPr algn="ctr">
              <a:spcBef>
                <a:spcPts val="0"/>
              </a:spcBef>
              <a:spcAft>
                <a:spcPts val="0"/>
              </a:spcAft>
            </a:pPr>
            <a:r>
              <a:rPr lang="en-CA" sz="1600" dirty="0" smtClean="0">
                <a:solidFill>
                  <a:srgbClr val="000000"/>
                </a:solidFill>
                <a:latin typeface="Calibri" panose="020F0502020204030204" pitchFamily="34" charset="0"/>
                <a:cs typeface="Calibri" panose="020F0502020204030204" pitchFamily="34" charset="0"/>
              </a:rPr>
              <a:t>Sous </a:t>
            </a:r>
            <a:r>
              <a:rPr lang="en-CA" sz="1600" dirty="0" err="1" smtClean="0">
                <a:solidFill>
                  <a:srgbClr val="000000"/>
                </a:solidFill>
                <a:latin typeface="Calibri" panose="020F0502020204030204" pitchFamily="34" charset="0"/>
                <a:cs typeface="Calibri" panose="020F0502020204030204" pitchFamily="34" charset="0"/>
              </a:rPr>
              <a:t>diverses</a:t>
            </a:r>
            <a:r>
              <a:rPr lang="en-CA" sz="1600" dirty="0" smtClean="0">
                <a:solidFill>
                  <a:srgbClr val="000000"/>
                </a:solidFill>
                <a:latin typeface="Calibri" panose="020F0502020204030204" pitchFamily="34" charset="0"/>
                <a:cs typeface="Calibri" panose="020F0502020204030204" pitchFamily="34" charset="0"/>
              </a:rPr>
              <a:t> licences CC</a:t>
            </a:r>
            <a:endParaRPr lang="en-CA"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05984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1709" y="1760742"/>
            <a:ext cx="8333800" cy="4743363"/>
          </a:xfrm>
        </p:spPr>
        <p:txBody>
          <a:bodyPr/>
          <a:lstStyle/>
          <a:p>
            <a:pPr marL="0" indent="0" algn="ctr">
              <a:buNone/>
            </a:pPr>
            <a:r>
              <a:rPr lang="en-CA" altLang="en-US" sz="4000" b="1" dirty="0">
                <a:latin typeface="Calibri" panose="020F0502020204030204" pitchFamily="34" charset="0"/>
                <a:ea typeface="ＭＳ Ｐゴシック" pitchFamily="-84" charset="-128"/>
                <a:cs typeface="Verdana" pitchFamily="-84" charset="0"/>
              </a:rPr>
              <a:t>T</a:t>
            </a:r>
            <a:r>
              <a:rPr lang="en-CA" altLang="en-US" sz="4000" dirty="0">
                <a:latin typeface="Calibri" panose="020F0502020204030204" pitchFamily="34" charset="0"/>
                <a:ea typeface="ＭＳ Ｐゴシック" pitchFamily="-84" charset="-128"/>
                <a:cs typeface="Verdana" pitchFamily="-84" charset="0"/>
              </a:rPr>
              <a:t>itre, </a:t>
            </a:r>
            <a:r>
              <a:rPr lang="en-CA" altLang="en-US" sz="4000" b="1" dirty="0">
                <a:latin typeface="Calibri" panose="020F0502020204030204" pitchFamily="34" charset="0"/>
                <a:ea typeface="ＭＳ Ｐゴシック" pitchFamily="-84" charset="-128"/>
                <a:cs typeface="Verdana" pitchFamily="-84" charset="0"/>
              </a:rPr>
              <a:t>A</a:t>
            </a:r>
            <a:r>
              <a:rPr lang="en-CA" altLang="en-US" sz="4000" dirty="0">
                <a:latin typeface="Calibri" panose="020F0502020204030204" pitchFamily="34" charset="0"/>
                <a:ea typeface="ＭＳ Ｐゴシック" pitchFamily="-84" charset="-128"/>
                <a:cs typeface="Verdana" pitchFamily="-84" charset="0"/>
              </a:rPr>
              <a:t>uteur, </a:t>
            </a:r>
            <a:r>
              <a:rPr lang="en-CA" altLang="en-US" sz="4000" b="1" dirty="0">
                <a:latin typeface="Calibri" panose="020F0502020204030204" pitchFamily="34" charset="0"/>
                <a:ea typeface="ＭＳ Ｐゴシック" pitchFamily="-84" charset="-128"/>
                <a:cs typeface="Verdana" pitchFamily="-84" charset="0"/>
              </a:rPr>
              <a:t>S</a:t>
            </a:r>
            <a:r>
              <a:rPr lang="en-CA" altLang="en-US" sz="4000" dirty="0">
                <a:latin typeface="Calibri" panose="020F0502020204030204" pitchFamily="34" charset="0"/>
                <a:ea typeface="ＭＳ Ｐゴシック" pitchFamily="-84" charset="-128"/>
                <a:cs typeface="Verdana" pitchFamily="-84" charset="0"/>
              </a:rPr>
              <a:t>ource, </a:t>
            </a:r>
            <a:r>
              <a:rPr lang="en-CA" altLang="en-US" sz="4000" b="1" dirty="0">
                <a:latin typeface="Calibri" panose="020F0502020204030204" pitchFamily="34" charset="0"/>
                <a:ea typeface="ＭＳ Ｐゴシック" pitchFamily="-84" charset="-128"/>
                <a:cs typeface="Verdana" pitchFamily="-84" charset="0"/>
              </a:rPr>
              <a:t>L</a:t>
            </a:r>
            <a:r>
              <a:rPr lang="en-CA" altLang="en-US" sz="4000" dirty="0">
                <a:latin typeface="Calibri" panose="020F0502020204030204" pitchFamily="34" charset="0"/>
                <a:ea typeface="ＭＳ Ｐゴシック" pitchFamily="-84" charset="-128"/>
                <a:cs typeface="Verdana" pitchFamily="-84" charset="0"/>
              </a:rPr>
              <a:t>icence (TASL)</a:t>
            </a:r>
          </a:p>
          <a:p>
            <a:pPr marL="0" indent="0" algn="ctr">
              <a:buNone/>
            </a:pPr>
            <a:endParaRPr lang="en-CA" altLang="en-US" sz="3200" dirty="0">
              <a:latin typeface="Calibri" panose="020F0502020204030204" pitchFamily="34" charset="0"/>
              <a:ea typeface="ＭＳ Ｐゴシック" pitchFamily="-84" charset="-128"/>
              <a:cs typeface="Verdana" pitchFamily="-84" charset="0"/>
            </a:endParaRPr>
          </a:p>
          <a:p>
            <a:pPr marL="0" indent="0" algn="ctr">
              <a:buNone/>
            </a:pPr>
            <a:r>
              <a:rPr lang="en-CA" altLang="en-US" sz="3200" dirty="0">
                <a:latin typeface="Calibri" panose="020F0502020204030204" pitchFamily="34" charset="0"/>
                <a:ea typeface="ＭＳ Ｐゴシック" pitchFamily="-84" charset="-128"/>
                <a:cs typeface="Verdana" pitchFamily="-84" charset="0"/>
              </a:rPr>
              <a:t>Y </a:t>
            </a:r>
            <a:r>
              <a:rPr lang="en-CA" altLang="en-US" sz="3200" dirty="0" err="1">
                <a:latin typeface="Calibri" panose="020F0502020204030204" pitchFamily="34" charset="0"/>
                <a:ea typeface="ＭＳ Ｐゴシック" pitchFamily="-84" charset="-128"/>
                <a:cs typeface="Verdana" pitchFamily="-84" charset="0"/>
              </a:rPr>
              <a:t>compris</a:t>
            </a:r>
            <a:r>
              <a:rPr lang="en-CA" altLang="en-US" sz="3200" dirty="0">
                <a:latin typeface="Calibri" panose="020F0502020204030204" pitchFamily="34" charset="0"/>
                <a:ea typeface="ＭＳ Ｐゴシック" pitchFamily="-84" charset="-128"/>
                <a:cs typeface="Verdana" pitchFamily="-84" charset="0"/>
              </a:rPr>
              <a:t> un lien au code </a:t>
            </a:r>
            <a:r>
              <a:rPr lang="en-CA" altLang="en-US" sz="3200" dirty="0" err="1">
                <a:latin typeface="Calibri" panose="020F0502020204030204" pitchFamily="34" charset="0"/>
                <a:ea typeface="ＭＳ Ｐゴシック" pitchFamily="-84" charset="-128"/>
                <a:cs typeface="Verdana" pitchFamily="-84" charset="0"/>
              </a:rPr>
              <a:t>juridique</a:t>
            </a:r>
            <a:r>
              <a:rPr lang="en-CA" altLang="en-US" sz="3200" dirty="0">
                <a:latin typeface="Calibri" panose="020F0502020204030204" pitchFamily="34" charset="0"/>
                <a:ea typeface="ＭＳ Ｐゴシック" pitchFamily="-84" charset="-128"/>
                <a:cs typeface="Verdana" pitchFamily="-84" charset="0"/>
              </a:rPr>
              <a:t> de la licence</a:t>
            </a: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lgn="ctr">
              <a:buNone/>
            </a:pPr>
            <a:endParaRPr lang="en-CA" altLang="en-US" sz="2400" dirty="0">
              <a:latin typeface="Calibri" panose="020F0502020204030204" pitchFamily="34" charset="0"/>
              <a:ea typeface="ＭＳ Ｐゴシック" pitchFamily="-84" charset="-128"/>
              <a:cs typeface="Verdana" pitchFamily="-84" charset="0"/>
            </a:endParaRPr>
          </a:p>
          <a:p>
            <a:pPr marL="0" indent="0" algn="ctr">
              <a:buNone/>
            </a:pPr>
            <a:r>
              <a:rPr lang="en-CA" altLang="en-US" sz="2800" dirty="0" err="1">
                <a:latin typeface="Calibri" panose="020F0502020204030204" pitchFamily="34" charset="0"/>
                <a:ea typeface="ＭＳ Ｐゴシック" pitchFamily="-84" charset="-128"/>
                <a:cs typeface="Verdana" pitchFamily="-84" charset="0"/>
              </a:rPr>
              <a:t>Outil</a:t>
            </a:r>
            <a:r>
              <a:rPr lang="en-CA" altLang="en-US" sz="2800" dirty="0">
                <a:latin typeface="Calibri" panose="020F0502020204030204" pitchFamily="34" charset="0"/>
                <a:ea typeface="ＭＳ Ｐゴシック" pitchFamily="-84" charset="-128"/>
                <a:cs typeface="Verdana" pitchFamily="-84" charset="0"/>
              </a:rPr>
              <a:t> </a:t>
            </a:r>
            <a:r>
              <a:rPr lang="en-CA" altLang="en-US" sz="2800" dirty="0" err="1">
                <a:latin typeface="Calibri" panose="020F0502020204030204" pitchFamily="34" charset="0"/>
                <a:ea typeface="ＭＳ Ｐゴシック" pitchFamily="-84" charset="-128"/>
                <a:cs typeface="Verdana" pitchFamily="-84" charset="0"/>
              </a:rPr>
              <a:t>suggéré</a:t>
            </a:r>
            <a:r>
              <a:rPr lang="en-CA" altLang="en-US" sz="2800" dirty="0">
                <a:latin typeface="Calibri" panose="020F0502020204030204" pitchFamily="34" charset="0"/>
                <a:ea typeface="ＭＳ Ｐゴシック" pitchFamily="-84" charset="-128"/>
                <a:cs typeface="Verdana" pitchFamily="-84" charset="0"/>
              </a:rPr>
              <a:t> (</a:t>
            </a:r>
            <a:r>
              <a:rPr lang="en-CA" altLang="en-US" sz="2800" dirty="0" err="1">
                <a:latin typeface="Calibri" panose="020F0502020204030204" pitchFamily="34" charset="0"/>
                <a:ea typeface="ＭＳ Ｐゴシック" pitchFamily="-84" charset="-128"/>
                <a:cs typeface="Verdana" pitchFamily="-84" charset="0"/>
              </a:rPr>
              <a:t>en</a:t>
            </a:r>
            <a:r>
              <a:rPr lang="en-CA" altLang="en-US" sz="2800" dirty="0">
                <a:latin typeface="Calibri" panose="020F0502020204030204" pitchFamily="34" charset="0"/>
                <a:ea typeface="ＭＳ Ｐゴシック" pitchFamily="-84" charset="-128"/>
                <a:cs typeface="Verdana" pitchFamily="-84" charset="0"/>
              </a:rPr>
              <a:t> </a:t>
            </a:r>
            <a:r>
              <a:rPr lang="en-CA" altLang="en-US" sz="2800" dirty="0" err="1">
                <a:latin typeface="Calibri" panose="020F0502020204030204" pitchFamily="34" charset="0"/>
                <a:ea typeface="ＭＳ Ｐゴシック" pitchFamily="-84" charset="-128"/>
                <a:cs typeface="Verdana" pitchFamily="-84" charset="0"/>
              </a:rPr>
              <a:t>anglais</a:t>
            </a:r>
            <a:r>
              <a:rPr lang="en-CA" altLang="en-US" sz="2800" dirty="0">
                <a:latin typeface="Calibri" panose="020F0502020204030204" pitchFamily="34" charset="0"/>
                <a:ea typeface="ＭＳ Ｐゴシック" pitchFamily="-84" charset="-128"/>
                <a:cs typeface="Verdana" pitchFamily="-84" charset="0"/>
              </a:rPr>
              <a:t> </a:t>
            </a:r>
            <a:r>
              <a:rPr lang="en-CA" altLang="en-US" sz="2800" dirty="0" err="1">
                <a:latin typeface="Calibri" panose="020F0502020204030204" pitchFamily="34" charset="0"/>
                <a:ea typeface="ＭＳ Ｐゴシック" pitchFamily="-84" charset="-128"/>
                <a:cs typeface="Verdana" pitchFamily="-84" charset="0"/>
              </a:rPr>
              <a:t>seulement</a:t>
            </a:r>
            <a:r>
              <a:rPr lang="en-CA" altLang="en-US" sz="2800" dirty="0">
                <a:latin typeface="Calibri" panose="020F0502020204030204" pitchFamily="34" charset="0"/>
                <a:ea typeface="ＭＳ Ｐゴシック" pitchFamily="-84" charset="-128"/>
                <a:cs typeface="Verdana" pitchFamily="-84" charset="0"/>
              </a:rPr>
              <a:t>) : </a:t>
            </a:r>
          </a:p>
          <a:p>
            <a:pPr marL="0" indent="0" algn="ctr">
              <a:buNone/>
            </a:pPr>
            <a:r>
              <a:rPr lang="en-CA" altLang="en-US" sz="2800" dirty="0">
                <a:latin typeface="Calibri" panose="020F0502020204030204" pitchFamily="34" charset="0"/>
                <a:ea typeface="ＭＳ Ｐゴシック" pitchFamily="-84" charset="-128"/>
                <a:cs typeface="Verdana" pitchFamily="-84" charset="0"/>
              </a:rPr>
              <a:t>Open Attribution Builder</a:t>
            </a:r>
          </a:p>
          <a:p>
            <a:pPr marL="0" indent="0" algn="ctr">
              <a:buNone/>
            </a:pPr>
            <a:r>
              <a:rPr lang="en-CA" altLang="en-US" sz="2400" dirty="0">
                <a:latin typeface="Calibri" panose="020F0502020204030204" pitchFamily="34" charset="0"/>
                <a:ea typeface="ＭＳ Ｐゴシック" pitchFamily="-84" charset="-128"/>
                <a:cs typeface="Verdana" pitchFamily="-84" charset="0"/>
                <a:hlinkClick r:id="rId3"/>
              </a:rPr>
              <a:t>http://www.openwa.org/attrib-builder/</a:t>
            </a:r>
            <a:r>
              <a:rPr lang="en-CA" altLang="en-US" sz="2400" dirty="0">
                <a:latin typeface="Calibri" panose="020F0502020204030204" pitchFamily="34" charset="0"/>
                <a:ea typeface="ＭＳ Ｐゴシック" pitchFamily="-84" charset="-128"/>
                <a:cs typeface="Verdana" pitchFamily="-84" charset="0"/>
              </a:rPr>
              <a:t> </a:t>
            </a:r>
          </a:p>
        </p:txBody>
      </p:sp>
      <p:sp>
        <p:nvSpPr>
          <p:cNvPr id="4" name="Title 1">
            <a:extLst>
              <a:ext uri="{FF2B5EF4-FFF2-40B4-BE49-F238E27FC236}">
                <a16:creationId xmlns:a16="http://schemas.microsoft.com/office/drawing/2014/main" id="{69F56F33-B8A4-4D62-9548-DC7AEB7E6EA1}"/>
              </a:ext>
            </a:extLst>
          </p:cNvPr>
          <p:cNvSpPr txBox="1">
            <a:spLocks/>
          </p:cNvSpPr>
          <p:nvPr/>
        </p:nvSpPr>
        <p:spPr bwMode="auto">
          <a:xfrm>
            <a:off x="314419" y="724241"/>
            <a:ext cx="8588381"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000" kern="0" dirty="0">
                <a:latin typeface="Calibri" panose="020F0502020204030204" pitchFamily="34" charset="0"/>
                <a:ea typeface="ＭＳ Ｐゴシック" pitchFamily="-84" charset="-128"/>
                <a:cs typeface="Verdana" pitchFamily="-84" charset="0"/>
              </a:rPr>
              <a:t>Attribution de </a:t>
            </a:r>
            <a:r>
              <a:rPr lang="en-CA" altLang="en-US" sz="4000" kern="0" dirty="0" err="1">
                <a:latin typeface="Calibri" panose="020F0502020204030204" pitchFamily="34" charset="0"/>
                <a:ea typeface="ＭＳ Ｐゴシック" pitchFamily="-84" charset="-128"/>
                <a:cs typeface="Verdana" pitchFamily="-84" charset="0"/>
              </a:rPr>
              <a:t>contenu</a:t>
            </a:r>
            <a:r>
              <a:rPr lang="en-CA" altLang="en-US" sz="4000" kern="0" dirty="0">
                <a:latin typeface="Calibri" panose="020F0502020204030204" pitchFamily="34" charset="0"/>
                <a:ea typeface="ＭＳ Ｐゴシック" pitchFamily="-84" charset="-128"/>
                <a:cs typeface="Verdana" pitchFamily="-84" charset="0"/>
              </a:rPr>
              <a:t> sous licence CC</a:t>
            </a:r>
          </a:p>
        </p:txBody>
      </p:sp>
      <p:sp>
        <p:nvSpPr>
          <p:cNvPr id="2" name="Down Arrow 1"/>
          <p:cNvSpPr/>
          <p:nvPr/>
        </p:nvSpPr>
        <p:spPr bwMode="auto">
          <a:xfrm>
            <a:off x="5948855" y="2448910"/>
            <a:ext cx="484632" cy="609601"/>
          </a:xfrm>
          <a:prstGeom prst="downArrow">
            <a:avLst/>
          </a:prstGeom>
          <a:solidFill>
            <a:srgbClr val="A61635"/>
          </a:solidFill>
          <a:ln w="9525" cap="flat" cmpd="sng" algn="ctr">
            <a:solidFill>
              <a:srgbClr val="A6163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Tree>
    <p:extLst>
      <p:ext uri="{BB962C8B-B14F-4D97-AF65-F5344CB8AC3E}">
        <p14:creationId xmlns:p14="http://schemas.microsoft.com/office/powerpoint/2010/main" val="40051828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97877" y="572148"/>
            <a:ext cx="7948245" cy="684701"/>
          </a:xfrm>
        </p:spPr>
        <p:txBody>
          <a:bodyPr/>
          <a:lstStyle/>
          <a:p>
            <a:pPr algn="ctr"/>
            <a:r>
              <a:rPr lang="fr-CA" altLang="en-US" sz="4000" dirty="0">
                <a:latin typeface="Calibri" panose="020F0502020204030204" pitchFamily="34" charset="0"/>
                <a:ea typeface="ＭＳ Ｐゴシック" pitchFamily="-84" charset="-128"/>
                <a:cs typeface="Verdana" pitchFamily="-84" charset="0"/>
              </a:rPr>
              <a:t>Sommaire</a:t>
            </a:r>
            <a:endParaRPr lang="en-CA" altLang="en-US" sz="4000" dirty="0">
              <a:latin typeface="Calibri" panose="020F0502020204030204" pitchFamily="34" charset="0"/>
              <a:ea typeface="ＭＳ Ｐゴシック" pitchFamily="-84" charset="-128"/>
              <a:cs typeface="Verdana" pitchFamily="-84" charset="0"/>
            </a:endParaRPr>
          </a:p>
        </p:txBody>
      </p:sp>
      <p:sp>
        <p:nvSpPr>
          <p:cNvPr id="6" name="Rectangle 5"/>
          <p:cNvSpPr/>
          <p:nvPr/>
        </p:nvSpPr>
        <p:spPr>
          <a:xfrm>
            <a:off x="726742" y="1446307"/>
            <a:ext cx="7690514" cy="4031873"/>
          </a:xfrm>
          <a:prstGeom prst="rect">
            <a:avLst/>
          </a:prstGeom>
        </p:spPr>
        <p:txBody>
          <a:bodyPr wrap="square">
            <a:spAutoFit/>
          </a:bodyPr>
          <a:lstStyle/>
          <a:p>
            <a:pPr marL="457200" indent="-457200">
              <a:spcAft>
                <a:spcPts val="0"/>
              </a:spcAft>
              <a:buFont typeface="Wingdings" panose="05000000000000000000" pitchFamily="2" charset="2"/>
              <a:buChar char="§"/>
            </a:pPr>
            <a:r>
              <a:rPr lang="en-CA" sz="3200" dirty="0">
                <a:latin typeface="Calibri" panose="020F0502020204030204" pitchFamily="34" charset="0"/>
                <a:ea typeface="Calibri" panose="020F0502020204030204" pitchFamily="34" charset="0"/>
                <a:cs typeface="Times New Roman" panose="02020603050405020304" pitchFamily="18" charset="0"/>
              </a:rPr>
              <a:t>REL, droit </a:t>
            </a:r>
            <a:r>
              <a:rPr lang="en-CA" sz="3200" dirty="0" err="1">
                <a:latin typeface="Calibri" panose="020F0502020204030204" pitchFamily="34" charset="0"/>
                <a:ea typeface="Calibri" panose="020F0502020204030204" pitchFamily="34" charset="0"/>
                <a:cs typeface="Times New Roman" panose="02020603050405020304" pitchFamily="18" charset="0"/>
              </a:rPr>
              <a:t>d’auteur</a:t>
            </a:r>
            <a:r>
              <a:rPr lang="en-CA" sz="3200" dirty="0">
                <a:latin typeface="Calibri" panose="020F0502020204030204" pitchFamily="34" charset="0"/>
                <a:ea typeface="Calibri" panose="020F0502020204030204" pitchFamily="34" charset="0"/>
                <a:cs typeface="Times New Roman" panose="02020603050405020304" pitchFamily="18" charset="0"/>
              </a:rPr>
              <a:t> et Creative Commons</a:t>
            </a:r>
          </a:p>
          <a:p>
            <a:pPr>
              <a:spcAft>
                <a:spcPts val="0"/>
              </a:spcAft>
            </a:pPr>
            <a:endParaRPr lang="en-CA"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Aft>
                <a:spcPts val="0"/>
              </a:spcAft>
              <a:buFont typeface="Wingdings" panose="05000000000000000000" pitchFamily="2" charset="2"/>
              <a:buChar char="§"/>
            </a:pPr>
            <a:r>
              <a:rPr lang="en-CA" sz="3200" dirty="0">
                <a:latin typeface="Calibri" panose="020F0502020204030204" pitchFamily="34" charset="0"/>
                <a:ea typeface="Calibri" panose="020F0502020204030204" pitchFamily="34" charset="0"/>
                <a:cs typeface="Times New Roman" panose="02020603050405020304" pitchFamily="18" charset="0"/>
              </a:rPr>
              <a:t>Les licences Creative Commons</a:t>
            </a:r>
          </a:p>
          <a:p>
            <a:pPr marL="457200" indent="-457200">
              <a:spcAft>
                <a:spcPts val="0"/>
              </a:spcAft>
              <a:buFont typeface="Wingdings" panose="05000000000000000000" pitchFamily="2" charset="2"/>
              <a:buChar char="§"/>
            </a:pPr>
            <a:endParaRPr lang="en-CA"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Aft>
                <a:spcPts val="0"/>
              </a:spcAft>
              <a:buFont typeface="Wingdings" panose="05000000000000000000" pitchFamily="2" charset="2"/>
              <a:buChar char="§"/>
            </a:pPr>
            <a:r>
              <a:rPr lang="en-CA" sz="3200" dirty="0" err="1">
                <a:latin typeface="Calibri" panose="020F0502020204030204" pitchFamily="34" charset="0"/>
                <a:ea typeface="Calibri" panose="020F0502020204030204" pitchFamily="34" charset="0"/>
                <a:cs typeface="Times New Roman" panose="02020603050405020304" pitchFamily="18" charset="0"/>
              </a:rPr>
              <a:t>Trouver</a:t>
            </a:r>
            <a:r>
              <a:rPr lang="en-CA" sz="3200" dirty="0">
                <a:latin typeface="Calibri" panose="020F0502020204030204" pitchFamily="34" charset="0"/>
                <a:ea typeface="Calibri" panose="020F0502020204030204" pitchFamily="34" charset="0"/>
                <a:cs typeface="Times New Roman" panose="02020603050405020304" pitchFamily="18" charset="0"/>
              </a:rPr>
              <a:t> des REL </a:t>
            </a:r>
            <a:r>
              <a:rPr lang="en-CA" sz="3200" dirty="0" err="1">
                <a:latin typeface="Calibri" panose="020F0502020204030204" pitchFamily="34" charset="0"/>
                <a:ea typeface="Calibri" panose="020F0502020204030204" pitchFamily="34" charset="0"/>
                <a:cs typeface="Times New Roman" panose="02020603050405020304" pitchFamily="18" charset="0"/>
              </a:rPr>
              <a:t>existantes</a:t>
            </a:r>
            <a:r>
              <a:rPr lang="en-CA" sz="3200"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endParaRPr lang="en-CA"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Aft>
                <a:spcPts val="0"/>
              </a:spcAft>
              <a:buFont typeface="Wingdings" panose="05000000000000000000" pitchFamily="2" charset="2"/>
              <a:buChar char="§"/>
            </a:pPr>
            <a:r>
              <a:rPr lang="en-CA" sz="3200" dirty="0" err="1">
                <a:latin typeface="Calibri" panose="020F0502020204030204" pitchFamily="34" charset="0"/>
                <a:ea typeface="Calibri" panose="020F0502020204030204" pitchFamily="34" charset="0"/>
                <a:cs typeface="Times New Roman" panose="02020603050405020304" pitchFamily="18" charset="0"/>
              </a:rPr>
              <a:t>Trouver</a:t>
            </a:r>
            <a:r>
              <a:rPr lang="en-CA" sz="3200" dirty="0">
                <a:latin typeface="Calibri" panose="020F0502020204030204" pitchFamily="34" charset="0"/>
                <a:ea typeface="Calibri" panose="020F0502020204030204" pitchFamily="34" charset="0"/>
                <a:cs typeface="Times New Roman" panose="02020603050405020304" pitchFamily="18" charset="0"/>
              </a:rPr>
              <a:t> du </a:t>
            </a:r>
            <a:r>
              <a:rPr lang="en-CA" sz="3200" dirty="0" err="1">
                <a:latin typeface="Calibri" panose="020F0502020204030204" pitchFamily="34" charset="0"/>
                <a:ea typeface="Calibri" panose="020F0502020204030204" pitchFamily="34" charset="0"/>
                <a:cs typeface="Times New Roman" panose="02020603050405020304" pitchFamily="18" charset="0"/>
              </a:rPr>
              <a:t>contenu</a:t>
            </a:r>
            <a:r>
              <a:rPr lang="en-CA" sz="3200" dirty="0">
                <a:latin typeface="Calibri" panose="020F0502020204030204" pitchFamily="34" charset="0"/>
                <a:ea typeface="Calibri" panose="020F0502020204030204" pitchFamily="34" charset="0"/>
                <a:cs typeface="Times New Roman" panose="02020603050405020304" pitchFamily="18" charset="0"/>
              </a:rPr>
              <a:t> pour </a:t>
            </a:r>
            <a:r>
              <a:rPr lang="en-CA" sz="3200" dirty="0" err="1">
                <a:latin typeface="Calibri" panose="020F0502020204030204" pitchFamily="34" charset="0"/>
                <a:ea typeface="Calibri" panose="020F0502020204030204" pitchFamily="34" charset="0"/>
                <a:cs typeface="Times New Roman" panose="02020603050405020304" pitchFamily="18" charset="0"/>
              </a:rPr>
              <a:t>créer</a:t>
            </a:r>
            <a:r>
              <a:rPr lang="en-CA" sz="3200" dirty="0">
                <a:latin typeface="Calibri" panose="020F0502020204030204" pitchFamily="34" charset="0"/>
                <a:ea typeface="Calibri" panose="020F0502020204030204" pitchFamily="34" charset="0"/>
                <a:cs typeface="Times New Roman" panose="02020603050405020304" pitchFamily="18" charset="0"/>
              </a:rPr>
              <a:t> </a:t>
            </a:r>
            <a:r>
              <a:rPr lang="en-CA" sz="3200" dirty="0" err="1">
                <a:latin typeface="Calibri" panose="020F0502020204030204" pitchFamily="34" charset="0"/>
                <a:ea typeface="Calibri" panose="020F0502020204030204" pitchFamily="34" charset="0"/>
                <a:cs typeface="Times New Roman" panose="02020603050405020304" pitchFamily="18" charset="0"/>
              </a:rPr>
              <a:t>ou</a:t>
            </a:r>
            <a:r>
              <a:rPr lang="en-CA" sz="3200" dirty="0">
                <a:latin typeface="Calibri" panose="020F0502020204030204" pitchFamily="34" charset="0"/>
                <a:ea typeface="Calibri" panose="020F0502020204030204" pitchFamily="34" charset="0"/>
                <a:cs typeface="Times New Roman" panose="02020603050405020304" pitchFamily="18" charset="0"/>
              </a:rPr>
              <a:t> adapter des REL</a:t>
            </a:r>
          </a:p>
        </p:txBody>
      </p:sp>
    </p:spTree>
    <p:extLst>
      <p:ext uri="{BB962C8B-B14F-4D97-AF65-F5344CB8AC3E}">
        <p14:creationId xmlns:p14="http://schemas.microsoft.com/office/powerpoint/2010/main" val="2177710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5481" y="1227193"/>
            <a:ext cx="7817418" cy="3103267"/>
          </a:xfrm>
        </p:spPr>
        <p:txBody>
          <a:bodyPr/>
          <a:lstStyle/>
          <a:p>
            <a:pPr marL="0" indent="0">
              <a:buNone/>
            </a:pPr>
            <a:r>
              <a:rPr lang="en-CA" altLang="en-US" dirty="0">
                <a:latin typeface="Calibri" panose="020F0502020204030204" pitchFamily="34" charset="0"/>
                <a:ea typeface="ＭＳ Ｐゴシック" pitchFamily="-84" charset="-128"/>
                <a:cs typeface="Verdana" pitchFamily="-84" charset="0"/>
              </a:rPr>
              <a:t>Flickr :</a:t>
            </a: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buNone/>
            </a:pPr>
            <a:endParaRPr lang="en-CA" altLang="en-US" sz="2400" dirty="0">
              <a:latin typeface="Calibri" panose="020F0502020204030204" pitchFamily="34" charset="0"/>
              <a:ea typeface="ＭＳ Ｐゴシック" pitchFamily="-84" charset="-128"/>
              <a:cs typeface="Verdana" pitchFamily="-84" charset="0"/>
            </a:endParaRPr>
          </a:p>
          <a:p>
            <a:pPr marL="0" indent="0">
              <a:buNone/>
            </a:pPr>
            <a:r>
              <a:rPr lang="en-CA" altLang="en-US" sz="2400" dirty="0">
                <a:latin typeface="Calibri" panose="020F0502020204030204" pitchFamily="34" charset="0"/>
                <a:ea typeface="ＭＳ Ｐゴシック" pitchFamily="-84" charset="-128"/>
                <a:cs typeface="Verdana" pitchFamily="-84" charset="0"/>
              </a:rPr>
              <a:t>A</a:t>
            </a:r>
          </a:p>
        </p:txBody>
      </p:sp>
      <p:sp>
        <p:nvSpPr>
          <p:cNvPr id="7" name="Title 1"/>
          <p:cNvSpPr txBox="1">
            <a:spLocks/>
          </p:cNvSpPr>
          <p:nvPr/>
        </p:nvSpPr>
        <p:spPr bwMode="auto">
          <a:xfrm>
            <a:off x="359733" y="497767"/>
            <a:ext cx="8260579" cy="729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000" kern="0" dirty="0" err="1">
                <a:latin typeface="Calibri" panose="020F0502020204030204" pitchFamily="34" charset="0"/>
                <a:ea typeface="ＭＳ Ｐゴシック" pitchFamily="-84" charset="-128"/>
                <a:cs typeface="Verdana" pitchFamily="-84" charset="0"/>
              </a:rPr>
              <a:t>Exemple</a:t>
            </a:r>
            <a:r>
              <a:rPr lang="en-CA" altLang="en-US" sz="4000" kern="0" dirty="0">
                <a:latin typeface="Calibri" panose="020F0502020204030204" pitchFamily="34" charset="0"/>
                <a:ea typeface="ＭＳ Ｐゴシック" pitchFamily="-84" charset="-128"/>
                <a:cs typeface="Verdana" pitchFamily="-84" charset="0"/>
              </a:rPr>
              <a:t> </a:t>
            </a:r>
            <a:r>
              <a:rPr lang="en-CA" altLang="en-US" sz="4000" kern="0" dirty="0" err="1">
                <a:latin typeface="Calibri" panose="020F0502020204030204" pitchFamily="34" charset="0"/>
                <a:ea typeface="ＭＳ Ｐゴシック" pitchFamily="-84" charset="-128"/>
                <a:cs typeface="Verdana" pitchFamily="-84" charset="0"/>
              </a:rPr>
              <a:t>d’attribution</a:t>
            </a:r>
            <a:endParaRPr lang="en-CA" altLang="en-US" sz="4000" kern="0" dirty="0">
              <a:latin typeface="Calibri" panose="020F0502020204030204" pitchFamily="34" charset="0"/>
              <a:ea typeface="ＭＳ Ｐゴシック" pitchFamily="-84" charset="-128"/>
              <a:cs typeface="Verdana" pitchFamily="-8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307" y="2242360"/>
            <a:ext cx="1428750" cy="1428750"/>
          </a:xfrm>
          <a:prstGeom prst="rect">
            <a:avLst/>
          </a:prstGeom>
        </p:spPr>
      </p:pic>
      <p:sp>
        <p:nvSpPr>
          <p:cNvPr id="6" name="Rectangle 5"/>
          <p:cNvSpPr/>
          <p:nvPr/>
        </p:nvSpPr>
        <p:spPr>
          <a:xfrm>
            <a:off x="1632133" y="4578971"/>
            <a:ext cx="6270897" cy="400110"/>
          </a:xfrm>
          <a:prstGeom prst="rect">
            <a:avLst/>
          </a:prstGeom>
        </p:spPr>
        <p:txBody>
          <a:bodyPr wrap="square">
            <a:spAutoFit/>
          </a:bodyPr>
          <a:lstStyle/>
          <a:p>
            <a:pPr marL="0" indent="0">
              <a:buNone/>
            </a:pPr>
            <a:r>
              <a:rPr lang="en-CA" altLang="en-US" sz="2000" dirty="0">
                <a:latin typeface="Calibri" panose="020F0502020204030204" pitchFamily="34" charset="0"/>
                <a:ea typeface="ＭＳ Ｐゴシック" pitchFamily="-84" charset="-128"/>
                <a:cs typeface="Verdana" pitchFamily="-84" charset="0"/>
              </a:rPr>
              <a:t>“</a:t>
            </a:r>
            <a:r>
              <a:rPr lang="en-CA" altLang="en-US" sz="2000" dirty="0">
                <a:latin typeface="Calibri" panose="020F0502020204030204" pitchFamily="34" charset="0"/>
                <a:ea typeface="ＭＳ Ｐゴシック" pitchFamily="-84" charset="-128"/>
                <a:cs typeface="Verdana" pitchFamily="-84" charset="0"/>
                <a:hlinkClick r:id="rId4"/>
              </a:rPr>
              <a:t>Otter</a:t>
            </a:r>
            <a:r>
              <a:rPr lang="en-CA" altLang="en-US" sz="2000" dirty="0">
                <a:latin typeface="Calibri" panose="020F0502020204030204" pitchFamily="34" charset="0"/>
                <a:ea typeface="ＭＳ Ｐゴシック" pitchFamily="-84" charset="-128"/>
                <a:cs typeface="Verdana" pitchFamily="-84" charset="0"/>
              </a:rPr>
              <a:t>” par </a:t>
            </a:r>
            <a:r>
              <a:rPr lang="en-CA" altLang="en-US" sz="2000" dirty="0">
                <a:latin typeface="Calibri" panose="020F0502020204030204" pitchFamily="34" charset="0"/>
                <a:ea typeface="ＭＳ Ｐゴシック" pitchFamily="-84" charset="-128"/>
                <a:cs typeface="Verdana" pitchFamily="-84" charset="0"/>
                <a:hlinkClick r:id="rId5"/>
              </a:rPr>
              <a:t>Shelly Prevost</a:t>
            </a:r>
            <a:r>
              <a:rPr lang="en-CA" altLang="en-US" sz="2000" dirty="0">
                <a:latin typeface="Calibri" panose="020F0502020204030204" pitchFamily="34" charset="0"/>
                <a:ea typeface="ＭＳ Ｐゴシック" pitchFamily="-84" charset="-128"/>
                <a:cs typeface="Verdana" pitchFamily="-84" charset="0"/>
              </a:rPr>
              <a:t> sous licence </a:t>
            </a:r>
            <a:r>
              <a:rPr lang="en-CA" altLang="en-US" sz="2000" dirty="0">
                <a:latin typeface="Calibri" panose="020F0502020204030204" pitchFamily="34" charset="0"/>
                <a:ea typeface="ＭＳ Ｐゴシック" pitchFamily="-84" charset="-128"/>
                <a:cs typeface="Verdana" pitchFamily="-84" charset="0"/>
                <a:hlinkClick r:id="rId6"/>
              </a:rPr>
              <a:t>CC BY NC 2.0</a:t>
            </a:r>
            <a:endParaRPr lang="en-CA" altLang="en-US" sz="2000" dirty="0">
              <a:latin typeface="Calibri" panose="020F0502020204030204" pitchFamily="34" charset="0"/>
              <a:ea typeface="ＭＳ Ｐゴシック" pitchFamily="-84" charset="-128"/>
              <a:cs typeface="Verdana" pitchFamily="-84" charset="0"/>
            </a:endParaRPr>
          </a:p>
        </p:txBody>
      </p:sp>
      <p:sp>
        <p:nvSpPr>
          <p:cNvPr id="5" name="Right Brace 4"/>
          <p:cNvSpPr/>
          <p:nvPr/>
        </p:nvSpPr>
        <p:spPr bwMode="auto">
          <a:xfrm rot="5400000">
            <a:off x="6237341" y="4575899"/>
            <a:ext cx="334972" cy="1354347"/>
          </a:xfrm>
          <a:prstGeom prst="rightBrace">
            <a:avLst>
              <a:gd name="adj1" fmla="val 8333"/>
              <a:gd name="adj2" fmla="val 51139"/>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8" name="TextBox 7"/>
          <p:cNvSpPr txBox="1"/>
          <p:nvPr/>
        </p:nvSpPr>
        <p:spPr>
          <a:xfrm>
            <a:off x="5842300" y="5420559"/>
            <a:ext cx="1122739" cy="646331"/>
          </a:xfrm>
          <a:prstGeom prst="rect">
            <a:avLst/>
          </a:prstGeom>
          <a:noFill/>
        </p:spPr>
        <p:txBody>
          <a:bodyPr wrap="square" rtlCol="0">
            <a:spAutoFit/>
          </a:bodyPr>
          <a:lstStyle/>
          <a:p>
            <a:pPr algn="ctr"/>
            <a:r>
              <a:rPr lang="en-CA" sz="1200" dirty="0">
                <a:latin typeface="Calibri" panose="020F0502020204030204" pitchFamily="34" charset="0"/>
              </a:rPr>
              <a:t>Lien au code </a:t>
            </a:r>
            <a:r>
              <a:rPr lang="en-CA" sz="1200" dirty="0" err="1">
                <a:latin typeface="Calibri" panose="020F0502020204030204" pitchFamily="34" charset="0"/>
              </a:rPr>
              <a:t>juridique</a:t>
            </a:r>
            <a:r>
              <a:rPr lang="en-CA" sz="1200" dirty="0">
                <a:latin typeface="Calibri" panose="020F0502020204030204" pitchFamily="34" charset="0"/>
              </a:rPr>
              <a:t> de la licence CC</a:t>
            </a:r>
          </a:p>
        </p:txBody>
      </p:sp>
      <p:sp>
        <p:nvSpPr>
          <p:cNvPr id="10" name="Right Brace 9"/>
          <p:cNvSpPr/>
          <p:nvPr/>
        </p:nvSpPr>
        <p:spPr bwMode="auto">
          <a:xfrm rot="5400000">
            <a:off x="1948011" y="4915578"/>
            <a:ext cx="334972" cy="681815"/>
          </a:xfrm>
          <a:prstGeom prst="rightBrace">
            <a:avLst>
              <a:gd name="adj1" fmla="val 8333"/>
              <a:gd name="adj2" fmla="val 51139"/>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11" name="TextBox 10"/>
          <p:cNvSpPr txBox="1"/>
          <p:nvPr/>
        </p:nvSpPr>
        <p:spPr>
          <a:xfrm>
            <a:off x="3052508" y="5435548"/>
            <a:ext cx="1231329" cy="646331"/>
          </a:xfrm>
          <a:prstGeom prst="rect">
            <a:avLst/>
          </a:prstGeom>
          <a:noFill/>
        </p:spPr>
        <p:txBody>
          <a:bodyPr wrap="square" rtlCol="0">
            <a:spAutoFit/>
          </a:bodyPr>
          <a:lstStyle/>
          <a:p>
            <a:pPr algn="ctr"/>
            <a:r>
              <a:rPr lang="en-CA" sz="1200" dirty="0">
                <a:latin typeface="Calibri" panose="020F0502020204030204" pitchFamily="34" charset="0"/>
              </a:rPr>
              <a:t>Lien au profile de </a:t>
            </a:r>
            <a:r>
              <a:rPr lang="en-CA" sz="1200" dirty="0" err="1">
                <a:latin typeface="Calibri" panose="020F0502020204030204" pitchFamily="34" charset="0"/>
              </a:rPr>
              <a:t>l’auteur</a:t>
            </a:r>
            <a:r>
              <a:rPr lang="en-CA" sz="1200" dirty="0">
                <a:latin typeface="Calibri" panose="020F0502020204030204" pitchFamily="34" charset="0"/>
              </a:rPr>
              <a:t> sur Flickr</a:t>
            </a:r>
          </a:p>
        </p:txBody>
      </p:sp>
      <p:sp>
        <p:nvSpPr>
          <p:cNvPr id="12" name="Right Brace 11"/>
          <p:cNvSpPr/>
          <p:nvPr/>
        </p:nvSpPr>
        <p:spPr bwMode="auto">
          <a:xfrm rot="5400000">
            <a:off x="3500687" y="4507969"/>
            <a:ext cx="334972" cy="1490208"/>
          </a:xfrm>
          <a:prstGeom prst="rightBrace">
            <a:avLst>
              <a:gd name="adj1" fmla="val 8333"/>
              <a:gd name="adj2" fmla="val 51139"/>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13" name="TextBox 12"/>
          <p:cNvSpPr txBox="1"/>
          <p:nvPr/>
        </p:nvSpPr>
        <p:spPr>
          <a:xfrm>
            <a:off x="1416776" y="5425895"/>
            <a:ext cx="1345798" cy="646331"/>
          </a:xfrm>
          <a:prstGeom prst="rect">
            <a:avLst/>
          </a:prstGeom>
          <a:noFill/>
        </p:spPr>
        <p:txBody>
          <a:bodyPr wrap="square" rtlCol="0">
            <a:spAutoFit/>
          </a:bodyPr>
          <a:lstStyle/>
          <a:p>
            <a:pPr algn="ctr"/>
            <a:r>
              <a:rPr lang="en-CA" sz="1200" dirty="0">
                <a:latin typeface="Calibri" panose="020F0502020204030204" pitchFamily="34" charset="0"/>
              </a:rPr>
              <a:t>Lien à la page Flickr </a:t>
            </a:r>
            <a:r>
              <a:rPr lang="en-CA" sz="1200" dirty="0" err="1">
                <a:latin typeface="Calibri" panose="020F0502020204030204" pitchFamily="34" charset="0"/>
              </a:rPr>
              <a:t>où</a:t>
            </a:r>
            <a:r>
              <a:rPr lang="en-CA" sz="1200" dirty="0">
                <a:latin typeface="Calibri" panose="020F0502020204030204" pitchFamily="34" charset="0"/>
              </a:rPr>
              <a:t> se </a:t>
            </a:r>
            <a:r>
              <a:rPr lang="en-CA" sz="1200" dirty="0" err="1">
                <a:latin typeface="Calibri" panose="020F0502020204030204" pitchFamily="34" charset="0"/>
              </a:rPr>
              <a:t>trouve</a:t>
            </a:r>
            <a:r>
              <a:rPr lang="en-CA" sz="1200" dirty="0">
                <a:latin typeface="Calibri" panose="020F0502020204030204" pitchFamily="34" charset="0"/>
              </a:rPr>
              <a:t> la photo</a:t>
            </a:r>
          </a:p>
        </p:txBody>
      </p:sp>
      <p:sp>
        <p:nvSpPr>
          <p:cNvPr id="9" name="Rectangle 8"/>
          <p:cNvSpPr/>
          <p:nvPr/>
        </p:nvSpPr>
        <p:spPr>
          <a:xfrm>
            <a:off x="375447" y="6248268"/>
            <a:ext cx="8784267" cy="292388"/>
          </a:xfrm>
          <a:prstGeom prst="rect">
            <a:avLst/>
          </a:prstGeom>
        </p:spPr>
        <p:txBody>
          <a:bodyPr wrap="square">
            <a:spAutoFit/>
          </a:bodyPr>
          <a:lstStyle/>
          <a:p>
            <a:pPr marL="0" indent="0">
              <a:buNone/>
            </a:pPr>
            <a:r>
              <a:rPr lang="en-CA" altLang="en-US" sz="1300" dirty="0">
                <a:latin typeface="Calibri" panose="020F0502020204030204" pitchFamily="34" charset="0"/>
                <a:ea typeface="ＭＳ Ｐゴシック" pitchFamily="-84" charset="-128"/>
                <a:cs typeface="Verdana" pitchFamily="-84" charset="0"/>
              </a:rPr>
              <a:t>Creative Commons, “Best practices for attribution,” </a:t>
            </a:r>
            <a:r>
              <a:rPr lang="en-CA" altLang="en-US" sz="1300" dirty="0">
                <a:latin typeface="Calibri" panose="020F0502020204030204" pitchFamily="34" charset="0"/>
                <a:ea typeface="ＭＳ Ｐゴシック" pitchFamily="-84" charset="-128"/>
                <a:cs typeface="Verdana" pitchFamily="-84" charset="0"/>
                <a:hlinkClick r:id="rId7"/>
              </a:rPr>
              <a:t>https://wiki.creativecommons.org/wiki/Best_practices_for_attribution</a:t>
            </a:r>
            <a:r>
              <a:rPr lang="en-CA" altLang="en-US" sz="1300" dirty="0">
                <a:latin typeface="Calibri" panose="020F0502020204030204" pitchFamily="34" charset="0"/>
                <a:ea typeface="ＭＳ Ｐゴシック" pitchFamily="-84" charset="-128"/>
                <a:cs typeface="Verdana" pitchFamily="-84" charset="0"/>
              </a:rPr>
              <a:t> </a:t>
            </a:r>
          </a:p>
        </p:txBody>
      </p:sp>
      <p:sp>
        <p:nvSpPr>
          <p:cNvPr id="14" name="Rectangle 13"/>
          <p:cNvSpPr/>
          <p:nvPr/>
        </p:nvSpPr>
        <p:spPr>
          <a:xfrm>
            <a:off x="702147" y="4096739"/>
            <a:ext cx="2205476" cy="400110"/>
          </a:xfrm>
          <a:prstGeom prst="rect">
            <a:avLst/>
          </a:prstGeom>
        </p:spPr>
        <p:txBody>
          <a:bodyPr wrap="none">
            <a:spAutoFit/>
          </a:bodyPr>
          <a:lstStyle/>
          <a:p>
            <a:pPr marL="0" indent="0">
              <a:buNone/>
            </a:pPr>
            <a:r>
              <a:rPr lang="en-CA" altLang="en-US" sz="2000" dirty="0">
                <a:latin typeface="Calibri" panose="020F0502020204030204" pitchFamily="34" charset="0"/>
                <a:ea typeface="ＭＳ Ｐゴシック" pitchFamily="-84" charset="-128"/>
                <a:cs typeface="Verdana" pitchFamily="-84" charset="0"/>
              </a:rPr>
              <a:t>Attribution </a:t>
            </a:r>
            <a:r>
              <a:rPr lang="en-CA" altLang="en-US" sz="2000" dirty="0" err="1">
                <a:latin typeface="Calibri" panose="020F0502020204030204" pitchFamily="34" charset="0"/>
                <a:ea typeface="ＭＳ Ｐゴシック" pitchFamily="-84" charset="-128"/>
                <a:cs typeface="Verdana" pitchFamily="-84" charset="0"/>
              </a:rPr>
              <a:t>ideale</a:t>
            </a:r>
            <a:r>
              <a:rPr lang="en-CA" altLang="en-US" sz="2000" dirty="0">
                <a:latin typeface="Calibri" panose="020F0502020204030204" pitchFamily="34" charset="0"/>
                <a:ea typeface="ＭＳ Ｐゴシック" pitchFamily="-84" charset="-128"/>
                <a:cs typeface="Verdana" pitchFamily="-84" charset="0"/>
              </a:rPr>
              <a:t> : </a:t>
            </a:r>
          </a:p>
        </p:txBody>
      </p:sp>
      <p:pic>
        <p:nvPicPr>
          <p:cNvPr id="15" name="Picture 14"/>
          <p:cNvPicPr>
            <a:picLocks noChangeAspect="1"/>
          </p:cNvPicPr>
          <p:nvPr/>
        </p:nvPicPr>
        <p:blipFill>
          <a:blip r:embed="rId8"/>
          <a:stretch>
            <a:fillRect/>
          </a:stretch>
        </p:blipFill>
        <p:spPr>
          <a:xfrm>
            <a:off x="2317883" y="1898483"/>
            <a:ext cx="6497213" cy="2269176"/>
          </a:xfrm>
          <a:prstGeom prst="rect">
            <a:avLst/>
          </a:prstGeom>
        </p:spPr>
      </p:pic>
    </p:spTree>
    <p:extLst>
      <p:ext uri="{BB962C8B-B14F-4D97-AF65-F5344CB8AC3E}">
        <p14:creationId xmlns:p14="http://schemas.microsoft.com/office/powerpoint/2010/main" val="16994803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7066" y="705103"/>
            <a:ext cx="8182865" cy="5770759"/>
          </a:xfrm>
        </p:spPr>
        <p:txBody>
          <a:bodyPr/>
          <a:lstStyle/>
          <a:p>
            <a:pPr marL="533400" lvl="0" indent="-457200">
              <a:spcBef>
                <a:spcPts val="0"/>
              </a:spcBef>
              <a:buSzPct val="100000"/>
              <a:buFont typeface="Wingdings" panose="05000000000000000000" pitchFamily="2" charset="2"/>
              <a:buChar char="ü"/>
            </a:pPr>
            <a:r>
              <a:rPr lang="en-CA" sz="3400" b="1" dirty="0" err="1">
                <a:latin typeface="Calibri" panose="020F0502020204030204" pitchFamily="34" charset="0"/>
                <a:cs typeface="Calibri" panose="020F0502020204030204" pitchFamily="34" charset="0"/>
              </a:rPr>
              <a:t>Contenu</a:t>
            </a:r>
            <a:r>
              <a:rPr lang="en-CA" sz="3400" b="1" dirty="0">
                <a:latin typeface="Calibri" panose="020F0502020204030204" pitchFamily="34" charset="0"/>
                <a:cs typeface="Calibri" panose="020F0502020204030204" pitchFamily="34" charset="0"/>
              </a:rPr>
              <a:t> dans le </a:t>
            </a:r>
            <a:r>
              <a:rPr lang="en-CA" sz="3400" b="1" dirty="0" err="1">
                <a:latin typeface="Calibri" panose="020F0502020204030204" pitchFamily="34" charset="0"/>
                <a:cs typeface="Calibri" panose="020F0502020204030204" pitchFamily="34" charset="0"/>
              </a:rPr>
              <a:t>domaine</a:t>
            </a:r>
            <a:r>
              <a:rPr lang="en-CA" sz="3400" b="1" dirty="0">
                <a:latin typeface="Calibri" panose="020F0502020204030204" pitchFamily="34" charset="0"/>
                <a:cs typeface="Calibri" panose="020F0502020204030204" pitchFamily="34" charset="0"/>
              </a:rPr>
              <a:t> public</a:t>
            </a:r>
          </a:p>
          <a:p>
            <a:pPr marL="76200" lvl="0" indent="0">
              <a:spcBef>
                <a:spcPts val="0"/>
              </a:spcBef>
              <a:buSzPct val="100000"/>
              <a:buNone/>
            </a:pPr>
            <a:endParaRPr lang="en-CA" sz="2800" dirty="0">
              <a:latin typeface="Calibri" panose="020F0502020204030204" pitchFamily="34" charset="0"/>
              <a:cs typeface="Calibri" panose="020F0502020204030204" pitchFamily="34" charset="0"/>
            </a:endParaRPr>
          </a:p>
          <a:p>
            <a:pPr marL="933450" lvl="1" indent="-457200">
              <a:spcBef>
                <a:spcPts val="0"/>
              </a:spcBef>
              <a:buSzPct val="100000"/>
              <a:buFont typeface="Arial" panose="020B0604020202020204" pitchFamily="34" charset="0"/>
              <a:buChar char="•"/>
            </a:pPr>
            <a:r>
              <a:rPr lang="en-CA" sz="3200" dirty="0" err="1">
                <a:latin typeface="Calibri" panose="020F0502020204030204" pitchFamily="34" charset="0"/>
                <a:cs typeface="Calibri" panose="020F0502020204030204" pitchFamily="34" charset="0"/>
              </a:rPr>
              <a:t>dont</a:t>
            </a:r>
            <a:r>
              <a:rPr lang="en-CA" sz="3200" dirty="0">
                <a:latin typeface="Calibri" panose="020F0502020204030204" pitchFamily="34" charset="0"/>
                <a:cs typeface="Calibri" panose="020F0502020204030204" pitchFamily="34" charset="0"/>
              </a:rPr>
              <a:t> le droit </a:t>
            </a:r>
            <a:r>
              <a:rPr lang="en-CA" sz="3200" dirty="0" err="1">
                <a:latin typeface="Calibri" panose="020F0502020204030204" pitchFamily="34" charset="0"/>
                <a:cs typeface="Calibri" panose="020F0502020204030204" pitchFamily="34" charset="0"/>
              </a:rPr>
              <a:t>d’auteur</a:t>
            </a:r>
            <a:r>
              <a:rPr lang="en-CA" sz="3200" dirty="0">
                <a:latin typeface="Calibri" panose="020F0502020204030204" pitchFamily="34" charset="0"/>
                <a:cs typeface="Calibri" panose="020F0502020204030204" pitchFamily="34" charset="0"/>
              </a:rPr>
              <a:t> a </a:t>
            </a:r>
            <a:r>
              <a:rPr lang="en-CA" sz="3200" dirty="0" err="1">
                <a:latin typeface="Calibri" panose="020F0502020204030204" pitchFamily="34" charset="0"/>
                <a:cs typeface="Calibri" panose="020F0502020204030204" pitchFamily="34" charset="0"/>
              </a:rPr>
              <a:t>expiré</a:t>
            </a:r>
            <a:endParaRPr lang="en-CA" sz="3200" dirty="0">
              <a:latin typeface="Calibri" panose="020F0502020204030204" pitchFamily="34" charset="0"/>
              <a:cs typeface="Calibri" panose="020F0502020204030204" pitchFamily="34" charset="0"/>
            </a:endParaRPr>
          </a:p>
          <a:p>
            <a:pPr marL="933450" lvl="1" indent="-457200">
              <a:spcBef>
                <a:spcPts val="0"/>
              </a:spcBef>
              <a:buSzPct val="100000"/>
              <a:buFont typeface="Arial" panose="020B0604020202020204" pitchFamily="34" charset="0"/>
              <a:buChar char="•"/>
            </a:pPr>
            <a:r>
              <a:rPr lang="en-CA" sz="3200" dirty="0" err="1">
                <a:latin typeface="Calibri" panose="020F0502020204030204" pitchFamily="34" charset="0"/>
                <a:cs typeface="Calibri" panose="020F0502020204030204" pitchFamily="34" charset="0"/>
              </a:rPr>
              <a:t>dont</a:t>
            </a:r>
            <a:r>
              <a:rPr lang="en-CA" sz="3200" dirty="0">
                <a:latin typeface="Calibri" panose="020F0502020204030204" pitchFamily="34" charset="0"/>
                <a:cs typeface="Calibri" panose="020F0502020204030204" pitchFamily="34" charset="0"/>
              </a:rPr>
              <a:t> </a:t>
            </a:r>
            <a:r>
              <a:rPr lang="en-CA" sz="3200" dirty="0" err="1">
                <a:latin typeface="Calibri" panose="020F0502020204030204" pitchFamily="34" charset="0"/>
                <a:cs typeface="Calibri" panose="020F0502020204030204" pitchFamily="34" charset="0"/>
              </a:rPr>
              <a:t>l’auteur</a:t>
            </a:r>
            <a:r>
              <a:rPr lang="en-CA" sz="3200" dirty="0">
                <a:latin typeface="Calibri" panose="020F0502020204030204" pitchFamily="34" charset="0"/>
                <a:cs typeface="Calibri" panose="020F0502020204030204" pitchFamily="34" charset="0"/>
              </a:rPr>
              <a:t> a </a:t>
            </a:r>
            <a:r>
              <a:rPr lang="en-CA" sz="3200" dirty="0" err="1">
                <a:latin typeface="Calibri" panose="020F0502020204030204" pitchFamily="34" charset="0"/>
                <a:cs typeface="Calibri" panose="020F0502020204030204" pitchFamily="34" charset="0"/>
              </a:rPr>
              <a:t>renoncé</a:t>
            </a:r>
            <a:r>
              <a:rPr lang="en-CA" sz="3200" dirty="0">
                <a:latin typeface="Calibri" panose="020F0502020204030204" pitchFamily="34" charset="0"/>
                <a:cs typeface="Calibri" panose="020F0502020204030204" pitchFamily="34" charset="0"/>
              </a:rPr>
              <a:t> à </a:t>
            </a:r>
            <a:r>
              <a:rPr lang="en-CA" sz="3200" dirty="0" err="1">
                <a:latin typeface="Calibri" panose="020F0502020204030204" pitchFamily="34" charset="0"/>
                <a:cs typeface="Calibri" panose="020F0502020204030204" pitchFamily="34" charset="0"/>
              </a:rPr>
              <a:t>ses</a:t>
            </a:r>
            <a:r>
              <a:rPr lang="en-CA" sz="3200" dirty="0">
                <a:latin typeface="Calibri" panose="020F0502020204030204" pitchFamily="34" charset="0"/>
                <a:cs typeface="Calibri" panose="020F0502020204030204" pitchFamily="34" charset="0"/>
              </a:rPr>
              <a:t> droits</a:t>
            </a:r>
          </a:p>
          <a:p>
            <a:pPr marL="533400" indent="-457200">
              <a:spcBef>
                <a:spcPts val="0"/>
              </a:spcBef>
              <a:buSzPct val="100000"/>
              <a:buFont typeface="Arial" panose="020B0604020202020204" pitchFamily="34" charset="0"/>
              <a:buChar char="•"/>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Arial" panose="020B0604020202020204" pitchFamily="34" charset="0"/>
              <a:buChar char="•"/>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400" b="1" dirty="0" err="1">
                <a:latin typeface="Calibri" panose="020F0502020204030204" pitchFamily="34" charset="0"/>
                <a:cs typeface="Calibri" panose="020F0502020204030204" pitchFamily="34" charset="0"/>
              </a:rPr>
              <a:t>Hyperliens</a:t>
            </a:r>
            <a:r>
              <a:rPr lang="en-CA" sz="3400" b="1" dirty="0">
                <a:latin typeface="Calibri" panose="020F0502020204030204" pitchFamily="34" charset="0"/>
                <a:cs typeface="Calibri" panose="020F0502020204030204" pitchFamily="34" charset="0"/>
              </a:rPr>
              <a:t> </a:t>
            </a:r>
          </a:p>
          <a:p>
            <a:pPr marL="933450" lvl="1" indent="-457200">
              <a:spcBef>
                <a:spcPts val="0"/>
              </a:spcBef>
              <a:buSzPct val="100000"/>
              <a:buFont typeface="Arial" panose="020B0604020202020204" pitchFamily="34" charset="0"/>
              <a:buChar char="•"/>
            </a:pPr>
            <a:r>
              <a:rPr lang="en-CA" sz="3200" dirty="0">
                <a:latin typeface="Calibri" panose="020F0502020204030204" pitchFamily="34" charset="0"/>
                <a:cs typeface="Calibri" panose="020F0502020204030204" pitchFamily="34" charset="0"/>
              </a:rPr>
              <a:t>ISDE, </a:t>
            </a:r>
            <a:r>
              <a:rPr lang="en-CA" sz="3200" dirty="0" err="1">
                <a:latin typeface="Calibri" panose="020F0502020204030204" pitchFamily="34" charset="0"/>
                <a:cs typeface="Calibri" panose="020F0502020204030204" pitchFamily="34" charset="0"/>
                <a:hlinkClick r:id="rId3"/>
              </a:rPr>
              <a:t>Qu’est-ce</a:t>
            </a:r>
            <a:r>
              <a:rPr lang="en-CA" sz="3200" dirty="0">
                <a:latin typeface="Calibri" panose="020F0502020204030204" pitchFamily="34" charset="0"/>
                <a:cs typeface="Calibri" panose="020F0502020204030204" pitchFamily="34" charset="0"/>
                <a:hlinkClick r:id="rId3"/>
              </a:rPr>
              <a:t> </a:t>
            </a:r>
            <a:r>
              <a:rPr lang="en-CA" sz="3200" dirty="0" err="1">
                <a:latin typeface="Calibri" panose="020F0502020204030204" pitchFamily="34" charset="0"/>
                <a:cs typeface="Calibri" panose="020F0502020204030204" pitchFamily="34" charset="0"/>
                <a:hlinkClick r:id="rId3"/>
              </a:rPr>
              <a:t>qu’un</a:t>
            </a:r>
            <a:r>
              <a:rPr lang="en-CA" sz="3200" dirty="0">
                <a:latin typeface="Calibri" panose="020F0502020204030204" pitchFamily="34" charset="0"/>
                <a:cs typeface="Calibri" panose="020F0502020204030204" pitchFamily="34" charset="0"/>
                <a:hlinkClick r:id="rId3"/>
              </a:rPr>
              <a:t> droit </a:t>
            </a:r>
            <a:r>
              <a:rPr lang="en-CA" sz="3200" dirty="0" err="1">
                <a:latin typeface="Calibri" panose="020F0502020204030204" pitchFamily="34" charset="0"/>
                <a:cs typeface="Calibri" panose="020F0502020204030204" pitchFamily="34" charset="0"/>
                <a:hlinkClick r:id="rId3"/>
              </a:rPr>
              <a:t>d’auteur</a:t>
            </a:r>
            <a:r>
              <a:rPr lang="en-CA" sz="3200" dirty="0">
                <a:latin typeface="Calibri" panose="020F0502020204030204" pitchFamily="34" charset="0"/>
                <a:cs typeface="Calibri" panose="020F0502020204030204" pitchFamily="34" charset="0"/>
                <a:hlinkClick r:id="rId3"/>
              </a:rPr>
              <a:t> (Canada)</a:t>
            </a:r>
            <a:r>
              <a:rPr lang="en-CA" sz="3200" dirty="0">
                <a:latin typeface="Calibri" panose="020F0502020204030204" pitchFamily="34" charset="0"/>
                <a:cs typeface="Calibri" panose="020F0502020204030204" pitchFamily="34" charset="0"/>
              </a:rPr>
              <a:t>, YouTube, 7 </a:t>
            </a:r>
            <a:r>
              <a:rPr lang="en-CA" sz="3200" dirty="0" err="1">
                <a:latin typeface="Calibri" panose="020F0502020204030204" pitchFamily="34" charset="0"/>
                <a:cs typeface="Calibri" panose="020F0502020204030204" pitchFamily="34" charset="0"/>
              </a:rPr>
              <a:t>septembre</a:t>
            </a:r>
            <a:r>
              <a:rPr lang="en-CA" sz="3200" dirty="0">
                <a:latin typeface="Calibri" panose="020F0502020204030204" pitchFamily="34" charset="0"/>
                <a:cs typeface="Calibri" panose="020F0502020204030204" pitchFamily="34" charset="0"/>
              </a:rPr>
              <a:t> 2016</a:t>
            </a:r>
            <a:endParaRPr lang="en-CA" sz="3400" b="1"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400" b="1" dirty="0">
                <a:latin typeface="Calibri" panose="020F0502020204030204" pitchFamily="34" charset="0"/>
                <a:cs typeface="Calibri" panose="020F0502020204030204" pitchFamily="34" charset="0"/>
              </a:rPr>
              <a:t>Utilisation </a:t>
            </a:r>
            <a:r>
              <a:rPr lang="en-CA" sz="3400" b="1" dirty="0" err="1">
                <a:latin typeface="Calibri" panose="020F0502020204030204" pitchFamily="34" charset="0"/>
                <a:cs typeface="Calibri" panose="020F0502020204030204" pitchFamily="34" charset="0"/>
              </a:rPr>
              <a:t>d’une</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partie</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négligeable</a:t>
            </a:r>
            <a:r>
              <a:rPr lang="en-CA" sz="3400" b="1" dirty="0">
                <a:latin typeface="Calibri" panose="020F0502020204030204" pitchFamily="34" charset="0"/>
                <a:cs typeface="Calibri" panose="020F0502020204030204" pitchFamily="34" charset="0"/>
              </a:rPr>
              <a:t>”</a:t>
            </a:r>
          </a:p>
          <a:p>
            <a:pPr marL="933450" lvl="1" indent="-457200">
              <a:spcBef>
                <a:spcPts val="0"/>
              </a:spcBef>
              <a:buSzPct val="100000"/>
              <a:buFont typeface="Arial" panose="020B0604020202020204" pitchFamily="34" charset="0"/>
              <a:buChar char="•"/>
            </a:pPr>
            <a:r>
              <a:rPr lang="en-CA" sz="2800" dirty="0" err="1">
                <a:latin typeface="Calibri" panose="020F0502020204030204" pitchFamily="34" charset="0"/>
                <a:cs typeface="Calibri" panose="020F0502020204030204" pitchFamily="34" charset="0"/>
              </a:rPr>
              <a:t>Courtes</a:t>
            </a:r>
            <a:r>
              <a:rPr lang="en-CA" sz="2800" dirty="0">
                <a:latin typeface="Calibri" panose="020F0502020204030204" pitchFamily="34" charset="0"/>
                <a:cs typeface="Calibri" panose="020F0502020204030204" pitchFamily="34" charset="0"/>
              </a:rPr>
              <a:t> </a:t>
            </a:r>
            <a:r>
              <a:rPr lang="en-CA" sz="2800" dirty="0" smtClean="0">
                <a:latin typeface="Calibri" panose="020F0502020204030204" pitchFamily="34" charset="0"/>
                <a:cs typeface="Calibri" panose="020F0502020204030204" pitchFamily="34" charset="0"/>
              </a:rPr>
              <a:t>citations</a:t>
            </a:r>
            <a:r>
              <a:rPr lang="en-CA" sz="2800" dirty="0">
                <a:latin typeface="Calibri" panose="020F0502020204030204" pitchFamily="34" charset="0"/>
                <a:cs typeface="Calibri" panose="020F0502020204030204" pitchFamily="34" charset="0"/>
              </a:rPr>
              <a:t>, image </a:t>
            </a:r>
            <a:r>
              <a:rPr lang="en-CA" sz="2800" dirty="0" err="1">
                <a:latin typeface="Calibri" panose="020F0502020204030204" pitchFamily="34" charset="0"/>
                <a:cs typeface="Calibri" panose="020F0502020204030204" pitchFamily="34" charset="0"/>
              </a:rPr>
              <a:t>d’une</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vidéo</a:t>
            </a:r>
            <a:endParaRPr lang="en-CA" sz="2800" dirty="0">
              <a:latin typeface="Calibri" panose="020F0502020204030204" pitchFamily="34" charset="0"/>
              <a:cs typeface="Calibri" panose="020F0502020204030204" pitchFamily="34" charset="0"/>
            </a:endParaRPr>
          </a:p>
        </p:txBody>
      </p:sp>
      <p:pic>
        <p:nvPicPr>
          <p:cNvPr id="6" name="Picture 2" descr="http://mirrors.creativecommons.org/presskit/icons/zero.large.png">
            <a:extLst>
              <a:ext uri="{FF2B5EF4-FFF2-40B4-BE49-F238E27FC236}">
                <a16:creationId xmlns:a16="http://schemas.microsoft.com/office/drawing/2014/main" id="{1F006197-AE62-4AE1-8034-0F3C1244C3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5860" y="2787628"/>
            <a:ext cx="539087" cy="53908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FFD5681-23EC-44B1-B583-5E26C677DE07}"/>
              </a:ext>
            </a:extLst>
          </p:cNvPr>
          <p:cNvSpPr txBox="1"/>
          <p:nvPr/>
        </p:nvSpPr>
        <p:spPr>
          <a:xfrm flipH="1">
            <a:off x="2211413" y="2811584"/>
            <a:ext cx="977863" cy="584775"/>
          </a:xfrm>
          <a:prstGeom prst="rect">
            <a:avLst/>
          </a:prstGeom>
          <a:noFill/>
        </p:spPr>
        <p:txBody>
          <a:bodyPr wrap="square" rtlCol="0">
            <a:spAutoFit/>
          </a:bodyPr>
          <a:lstStyle/>
          <a:p>
            <a:r>
              <a:rPr lang="fr-CA" sz="3200" b="1" dirty="0">
                <a:latin typeface="Calibri" panose="020F0502020204030204" pitchFamily="34" charset="0"/>
                <a:cs typeface="Calibri" panose="020F0502020204030204" pitchFamily="34" charset="0"/>
              </a:rPr>
              <a:t>CC0</a:t>
            </a:r>
            <a:endParaRPr lang="en-CA"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676115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895" y="882524"/>
            <a:ext cx="8182865" cy="5192792"/>
          </a:xfrm>
        </p:spPr>
        <p:txBody>
          <a:bodyPr/>
          <a:lstStyle/>
          <a:p>
            <a:pPr marL="76200" indent="0">
              <a:spcBef>
                <a:spcPts val="0"/>
              </a:spcBef>
              <a:buSzPct val="100000"/>
              <a:buNone/>
            </a:pPr>
            <a:endParaRPr lang="en-CA" sz="2800" dirty="0">
              <a:latin typeface="Calibri" panose="020F0502020204030204" pitchFamily="34" charset="0"/>
              <a:cs typeface="Calibri" panose="020F0502020204030204" pitchFamily="34" charset="0"/>
            </a:endParaRPr>
          </a:p>
          <a:p>
            <a:pPr marL="533400" lvl="0" indent="-457200">
              <a:spcBef>
                <a:spcPts val="0"/>
              </a:spcBef>
              <a:buSzPct val="100000"/>
              <a:buFont typeface="Wingdings" panose="05000000000000000000" pitchFamily="2" charset="2"/>
              <a:buChar char="ü"/>
            </a:pPr>
            <a:r>
              <a:rPr lang="en-CA" sz="3400" b="1" dirty="0" err="1">
                <a:latin typeface="Calibri" panose="020F0502020204030204" pitchFamily="34" charset="0"/>
                <a:cs typeface="Calibri" panose="020F0502020204030204" pitchFamily="34" charset="0"/>
              </a:rPr>
              <a:t>Contenu</a:t>
            </a:r>
            <a:r>
              <a:rPr lang="en-CA" sz="3400" b="1" dirty="0">
                <a:latin typeface="Calibri" panose="020F0502020204030204" pitchFamily="34" charset="0"/>
                <a:cs typeface="Calibri" panose="020F0502020204030204" pitchFamily="34" charset="0"/>
              </a:rPr>
              <a:t> que </a:t>
            </a:r>
            <a:r>
              <a:rPr lang="en-CA" sz="3400" b="1" dirty="0" err="1">
                <a:latin typeface="Calibri" panose="020F0502020204030204" pitchFamily="34" charset="0"/>
                <a:cs typeface="Calibri" panose="020F0502020204030204" pitchFamily="34" charset="0"/>
              </a:rPr>
              <a:t>vous</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avez</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créé</a:t>
            </a:r>
            <a:r>
              <a:rPr lang="en-CA" sz="3400" b="1" dirty="0">
                <a:latin typeface="Calibri" panose="020F0502020204030204" pitchFamily="34" charset="0"/>
                <a:cs typeface="Calibri" panose="020F0502020204030204" pitchFamily="34" charset="0"/>
              </a:rPr>
              <a:t> et </a:t>
            </a:r>
            <a:r>
              <a:rPr lang="en-CA" sz="3400" b="1" dirty="0" err="1">
                <a:latin typeface="Calibri" panose="020F0502020204030204" pitchFamily="34" charset="0"/>
                <a:cs typeface="Calibri" panose="020F0502020204030204" pitchFamily="34" charset="0"/>
              </a:rPr>
              <a:t>dont</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vous</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détenez</a:t>
            </a:r>
            <a:r>
              <a:rPr lang="en-CA" sz="3400" b="1" dirty="0">
                <a:latin typeface="Calibri" panose="020F0502020204030204" pitchFamily="34" charset="0"/>
                <a:cs typeface="Calibri" panose="020F0502020204030204" pitchFamily="34" charset="0"/>
              </a:rPr>
              <a:t> encore le droit </a:t>
            </a:r>
            <a:r>
              <a:rPr lang="en-CA" sz="3400" b="1" dirty="0" err="1">
                <a:latin typeface="Calibri" panose="020F0502020204030204" pitchFamily="34" charset="0"/>
                <a:cs typeface="Calibri" panose="020F0502020204030204" pitchFamily="34" charset="0"/>
              </a:rPr>
              <a:t>d’auteur</a:t>
            </a:r>
            <a:endParaRPr lang="en-CA" sz="3400" b="1" dirty="0">
              <a:latin typeface="Calibri" panose="020F0502020204030204" pitchFamily="34" charset="0"/>
              <a:cs typeface="Calibri" panose="020F0502020204030204" pitchFamily="34" charset="0"/>
            </a:endParaRPr>
          </a:p>
          <a:p>
            <a:pPr marL="76200" indent="0">
              <a:spcBef>
                <a:spcPts val="0"/>
              </a:spcBef>
              <a:buSzPct val="100000"/>
              <a:buNone/>
            </a:pPr>
            <a:endParaRPr lang="en-CA" sz="3400" b="1" dirty="0">
              <a:latin typeface="Calibri" panose="020F0502020204030204" pitchFamily="34" charset="0"/>
              <a:cs typeface="Calibri" panose="020F0502020204030204" pitchFamily="34" charset="0"/>
            </a:endParaRPr>
          </a:p>
          <a:p>
            <a:pPr marL="476250" lvl="1" indent="0">
              <a:spcBef>
                <a:spcPts val="0"/>
              </a:spcBef>
              <a:buSzPct val="100000"/>
              <a:buNone/>
            </a:pPr>
            <a:endParaRPr lang="en-CA" sz="2800" dirty="0">
              <a:latin typeface="Calibri" panose="020F0502020204030204" pitchFamily="34" charset="0"/>
              <a:cs typeface="Calibri" panose="020F0502020204030204" pitchFamily="34" charset="0"/>
            </a:endParaRPr>
          </a:p>
          <a:p>
            <a:pPr marL="476250" lvl="1" indent="0">
              <a:spcBef>
                <a:spcPts val="0"/>
              </a:spcBef>
              <a:buSzPct val="100000"/>
              <a:buNone/>
            </a:pPr>
            <a:endParaRPr lang="en-CA" sz="2800" dirty="0">
              <a:latin typeface="Calibri" panose="020F0502020204030204" pitchFamily="34" charset="0"/>
              <a:cs typeface="Calibri" panose="020F0502020204030204" pitchFamily="34" charset="0"/>
            </a:endParaRPr>
          </a:p>
          <a:p>
            <a:pPr marL="533400" indent="-457200">
              <a:spcBef>
                <a:spcPts val="0"/>
              </a:spcBef>
              <a:buSzPct val="100000"/>
              <a:buFont typeface="Wingdings" panose="05000000000000000000" pitchFamily="2" charset="2"/>
              <a:buChar char="ü"/>
            </a:pPr>
            <a:r>
              <a:rPr lang="en-CA" sz="3400" b="1" dirty="0" err="1">
                <a:latin typeface="Calibri" panose="020F0502020204030204" pitchFamily="34" charset="0"/>
                <a:cs typeface="Calibri" panose="020F0502020204030204" pitchFamily="34" charset="0"/>
              </a:rPr>
              <a:t>Contenu</a:t>
            </a:r>
            <a:r>
              <a:rPr lang="en-CA" sz="3400" b="1" dirty="0">
                <a:latin typeface="Calibri" panose="020F0502020204030204" pitchFamily="34" charset="0"/>
                <a:cs typeface="Calibri" panose="020F0502020204030204" pitchFamily="34" charset="0"/>
              </a:rPr>
              <a:t> pour </a:t>
            </a:r>
            <a:r>
              <a:rPr lang="en-CA" sz="3400" b="1" dirty="0" err="1">
                <a:latin typeface="Calibri" panose="020F0502020204030204" pitchFamily="34" charset="0"/>
                <a:cs typeface="Calibri" panose="020F0502020204030204" pitchFamily="34" charset="0"/>
              </a:rPr>
              <a:t>lequel</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vous</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avez</a:t>
            </a:r>
            <a:r>
              <a:rPr lang="en-CA" sz="3400" b="1" dirty="0">
                <a:latin typeface="Calibri" panose="020F0502020204030204" pitchFamily="34" charset="0"/>
                <a:cs typeface="Calibri" panose="020F0502020204030204" pitchFamily="34" charset="0"/>
              </a:rPr>
              <a:t> </a:t>
            </a:r>
            <a:r>
              <a:rPr lang="en-CA" sz="3400" b="1" dirty="0" err="1">
                <a:latin typeface="Calibri" panose="020F0502020204030204" pitchFamily="34" charset="0"/>
                <a:cs typeface="Calibri" panose="020F0502020204030204" pitchFamily="34" charset="0"/>
              </a:rPr>
              <a:t>obtenu</a:t>
            </a:r>
            <a:r>
              <a:rPr lang="en-CA" sz="3400" b="1" dirty="0">
                <a:latin typeface="Calibri" panose="020F0502020204030204" pitchFamily="34" charset="0"/>
                <a:cs typeface="Calibri" panose="020F0502020204030204" pitchFamily="34" charset="0"/>
              </a:rPr>
              <a:t> la permission du </a:t>
            </a:r>
            <a:r>
              <a:rPr lang="en-CA" sz="3400" b="1" dirty="0" err="1">
                <a:latin typeface="Calibri" panose="020F0502020204030204" pitchFamily="34" charset="0"/>
                <a:cs typeface="Calibri" panose="020F0502020204030204" pitchFamily="34" charset="0"/>
              </a:rPr>
              <a:t>titulaire</a:t>
            </a:r>
            <a:r>
              <a:rPr lang="en-CA" sz="3400" b="1" dirty="0">
                <a:latin typeface="Calibri" panose="020F0502020204030204" pitchFamily="34" charset="0"/>
                <a:cs typeface="Calibri" panose="020F0502020204030204" pitchFamily="34" charset="0"/>
              </a:rPr>
              <a:t> du droit </a:t>
            </a:r>
            <a:r>
              <a:rPr lang="en-CA" sz="3400" b="1" dirty="0" err="1">
                <a:latin typeface="Calibri" panose="020F0502020204030204" pitchFamily="34" charset="0"/>
                <a:cs typeface="Calibri" panose="020F0502020204030204" pitchFamily="34" charset="0"/>
              </a:rPr>
              <a:t>d’auteur</a:t>
            </a:r>
            <a:r>
              <a:rPr lang="en-CA" sz="3400" b="1" dirty="0">
                <a:latin typeface="Calibri" panose="020F0502020204030204" pitchFamily="34" charset="0"/>
                <a:cs typeface="Calibri" panose="020F0502020204030204" pitchFamily="34" charset="0"/>
              </a:rPr>
              <a:t> pour </a:t>
            </a:r>
            <a:r>
              <a:rPr lang="en-CA" sz="3400" b="1" dirty="0" err="1">
                <a:latin typeface="Calibri" panose="020F0502020204030204" pitchFamily="34" charset="0"/>
                <a:cs typeface="Calibri" panose="020F0502020204030204" pitchFamily="34" charset="0"/>
              </a:rPr>
              <a:t>l’inclure</a:t>
            </a:r>
            <a:r>
              <a:rPr lang="en-CA" sz="3400" b="1" dirty="0">
                <a:latin typeface="Calibri" panose="020F0502020204030204" pitchFamily="34" charset="0"/>
                <a:cs typeface="Calibri" panose="020F0502020204030204" pitchFamily="34" charset="0"/>
              </a:rPr>
              <a:t> dans </a:t>
            </a:r>
            <a:r>
              <a:rPr lang="en-CA" sz="3400" b="1" dirty="0" err="1">
                <a:latin typeface="Calibri" panose="020F0502020204030204" pitchFamily="34" charset="0"/>
                <a:cs typeface="Calibri" panose="020F0502020204030204" pitchFamily="34" charset="0"/>
              </a:rPr>
              <a:t>une</a:t>
            </a:r>
            <a:r>
              <a:rPr lang="en-CA" sz="3400" b="1" dirty="0">
                <a:latin typeface="Calibri" panose="020F0502020204030204" pitchFamily="34" charset="0"/>
                <a:cs typeface="Calibri" panose="020F0502020204030204" pitchFamily="34" charset="0"/>
              </a:rPr>
              <a:t> REL</a:t>
            </a:r>
          </a:p>
        </p:txBody>
      </p:sp>
    </p:spTree>
    <p:extLst>
      <p:ext uri="{BB962C8B-B14F-4D97-AF65-F5344CB8AC3E}">
        <p14:creationId xmlns:p14="http://schemas.microsoft.com/office/powerpoint/2010/main" val="1986003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896" y="759694"/>
            <a:ext cx="7983320" cy="5490103"/>
          </a:xfrm>
        </p:spPr>
        <p:txBody>
          <a:bodyPr/>
          <a:lstStyle/>
          <a:p>
            <a:pPr marL="76200" indent="0" algn="ctr">
              <a:spcBef>
                <a:spcPts val="0"/>
              </a:spcBef>
              <a:buSzPct val="100000"/>
              <a:buNone/>
            </a:pPr>
            <a:r>
              <a:rPr lang="en-CA" sz="4000" b="1" dirty="0">
                <a:solidFill>
                  <a:srgbClr val="88122B"/>
                </a:solidFill>
                <a:latin typeface="Calibri" panose="020F0502020204030204" pitchFamily="34" charset="0"/>
                <a:cs typeface="Calibri" panose="020F0502020204030204" pitchFamily="34" charset="0"/>
              </a:rPr>
              <a:t>Et </a:t>
            </a:r>
            <a:r>
              <a:rPr lang="en-CA" sz="4000" b="1" dirty="0" err="1">
                <a:solidFill>
                  <a:srgbClr val="88122B"/>
                </a:solidFill>
                <a:latin typeface="Calibri" panose="020F0502020204030204" pitchFamily="34" charset="0"/>
                <a:cs typeface="Calibri" panose="020F0502020204030204" pitchFamily="34" charset="0"/>
              </a:rPr>
              <a:t>l’utilisation</a:t>
            </a:r>
            <a:r>
              <a:rPr lang="en-CA" sz="4000" b="1" dirty="0">
                <a:solidFill>
                  <a:srgbClr val="88122B"/>
                </a:solidFill>
                <a:latin typeface="Calibri" panose="020F0502020204030204" pitchFamily="34" charset="0"/>
                <a:cs typeface="Calibri" panose="020F0502020204030204" pitchFamily="34" charset="0"/>
              </a:rPr>
              <a:t> </a:t>
            </a:r>
            <a:r>
              <a:rPr lang="en-CA" sz="4000" b="1" dirty="0" err="1">
                <a:solidFill>
                  <a:srgbClr val="88122B"/>
                </a:solidFill>
                <a:latin typeface="Calibri" panose="020F0502020204030204" pitchFamily="34" charset="0"/>
                <a:cs typeface="Calibri" panose="020F0502020204030204" pitchFamily="34" charset="0"/>
              </a:rPr>
              <a:t>équitable</a:t>
            </a:r>
            <a:r>
              <a:rPr lang="en-CA" sz="4000" b="1" dirty="0">
                <a:solidFill>
                  <a:srgbClr val="88122B"/>
                </a:solidFill>
                <a:latin typeface="Calibri" panose="020F0502020204030204" pitchFamily="34" charset="0"/>
                <a:cs typeface="Calibri" panose="020F0502020204030204" pitchFamily="34" charset="0"/>
              </a:rPr>
              <a:t> ?</a:t>
            </a:r>
          </a:p>
          <a:p>
            <a:pPr marL="76200" indent="0">
              <a:spcBef>
                <a:spcPts val="0"/>
              </a:spcBef>
              <a:buSzPct val="100000"/>
              <a:buNone/>
            </a:pPr>
            <a:endParaRPr lang="en-CA" sz="500" dirty="0" smtClean="0">
              <a:latin typeface="Calibri" panose="020F0502020204030204" pitchFamily="34" charset="0"/>
              <a:cs typeface="Calibri" panose="020F0502020204030204" pitchFamily="34" charset="0"/>
            </a:endParaRPr>
          </a:p>
          <a:p>
            <a:pPr marL="76200" indent="0">
              <a:spcBef>
                <a:spcPts val="0"/>
              </a:spcBef>
              <a:buSzPct val="100000"/>
              <a:buNone/>
            </a:pPr>
            <a:r>
              <a:rPr lang="en-CA" sz="2800" dirty="0" smtClean="0">
                <a:latin typeface="Calibri" panose="020F0502020204030204" pitchFamily="34" charset="0"/>
                <a:cs typeface="Calibri" panose="020F0502020204030204" pitchFamily="34" charset="0"/>
              </a:rPr>
              <a:t>Les </a:t>
            </a:r>
            <a:r>
              <a:rPr lang="en-CA" sz="2800" dirty="0">
                <a:latin typeface="Calibri" panose="020F0502020204030204" pitchFamily="34" charset="0"/>
                <a:cs typeface="Calibri" panose="020F0502020204030204" pitchFamily="34" charset="0"/>
              </a:rPr>
              <a:t>REL </a:t>
            </a:r>
            <a:r>
              <a:rPr lang="en-CA" sz="2800" dirty="0" err="1">
                <a:latin typeface="Calibri" panose="020F0502020204030204" pitchFamily="34" charset="0"/>
                <a:cs typeface="Calibri" panose="020F0502020204030204" pitchFamily="34" charset="0"/>
              </a:rPr>
              <a:t>sont</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disponibles</a:t>
            </a:r>
            <a:r>
              <a:rPr lang="en-CA" sz="2800" dirty="0">
                <a:latin typeface="Calibri" panose="020F0502020204030204" pitchFamily="34" charset="0"/>
                <a:cs typeface="Calibri" panose="020F0502020204030204" pitchFamily="34" charset="0"/>
              </a:rPr>
              <a:t> au grand public, </a:t>
            </a:r>
            <a:r>
              <a:rPr lang="en-CA" sz="2800" dirty="0" err="1">
                <a:latin typeface="Calibri" panose="020F0502020204030204" pitchFamily="34" charset="0"/>
                <a:cs typeface="Calibri" panose="020F0502020204030204" pitchFamily="34" charset="0"/>
              </a:rPr>
              <a:t>donc</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publiées</a:t>
            </a:r>
            <a:r>
              <a:rPr lang="en-CA" sz="2800" dirty="0">
                <a:latin typeface="Calibri" panose="020F0502020204030204" pitchFamily="34" charset="0"/>
                <a:cs typeface="Calibri" panose="020F0502020204030204" pitchFamily="34" charset="0"/>
              </a:rPr>
              <a:t>” au </a:t>
            </a:r>
            <a:r>
              <a:rPr lang="en-CA" sz="2800" dirty="0" err="1">
                <a:latin typeface="Calibri" panose="020F0502020204030204" pitchFamily="34" charset="0"/>
                <a:cs typeface="Calibri" panose="020F0502020204030204" pitchFamily="34" charset="0"/>
              </a:rPr>
              <a:t>sens</a:t>
            </a:r>
            <a:r>
              <a:rPr lang="en-CA" sz="2800" dirty="0">
                <a:latin typeface="Calibri" panose="020F0502020204030204" pitchFamily="34" charset="0"/>
                <a:cs typeface="Calibri" panose="020F0502020204030204" pitchFamily="34" charset="0"/>
              </a:rPr>
              <a:t> de la </a:t>
            </a:r>
            <a:r>
              <a:rPr lang="en-CA" sz="2800" i="1" dirty="0" err="1">
                <a:latin typeface="Calibri" panose="020F0502020204030204" pitchFamily="34" charset="0"/>
                <a:cs typeface="Calibri" panose="020F0502020204030204" pitchFamily="34" charset="0"/>
              </a:rPr>
              <a:t>Loi</a:t>
            </a:r>
            <a:r>
              <a:rPr lang="en-CA" sz="2800" i="1" dirty="0">
                <a:latin typeface="Calibri" panose="020F0502020204030204" pitchFamily="34" charset="0"/>
                <a:cs typeface="Calibri" panose="020F0502020204030204" pitchFamily="34" charset="0"/>
              </a:rPr>
              <a:t> sur le droit </a:t>
            </a:r>
            <a:r>
              <a:rPr lang="en-CA" sz="2800" i="1" dirty="0" err="1">
                <a:latin typeface="Calibri" panose="020F0502020204030204" pitchFamily="34" charset="0"/>
                <a:cs typeface="Calibri" panose="020F0502020204030204" pitchFamily="34" charset="0"/>
              </a:rPr>
              <a:t>d’auteur</a:t>
            </a:r>
            <a:r>
              <a:rPr lang="en-CA" sz="2800" dirty="0">
                <a:latin typeface="Calibri" panose="020F0502020204030204" pitchFamily="34" charset="0"/>
                <a:cs typeface="Calibri" panose="020F0502020204030204" pitchFamily="34" charset="0"/>
              </a:rPr>
              <a:t>. </a:t>
            </a:r>
          </a:p>
          <a:p>
            <a:pPr marL="76200" indent="0">
              <a:spcBef>
                <a:spcPts val="0"/>
              </a:spcBef>
              <a:buSzPct val="100000"/>
              <a:buNone/>
            </a:pPr>
            <a:endParaRPr lang="en-CA" sz="2800" dirty="0">
              <a:latin typeface="Calibri" panose="020F0502020204030204" pitchFamily="34" charset="0"/>
              <a:cs typeface="Calibri" panose="020F0502020204030204" pitchFamily="34" charset="0"/>
            </a:endParaRPr>
          </a:p>
          <a:p>
            <a:pPr marL="76200" indent="0">
              <a:spcBef>
                <a:spcPts val="0"/>
              </a:spcBef>
              <a:buSzPct val="100000"/>
              <a:buNone/>
            </a:pPr>
            <a:r>
              <a:rPr lang="en-CA" sz="2800" dirty="0" err="1">
                <a:latin typeface="Calibri" panose="020F0502020204030204" pitchFamily="34" charset="0"/>
                <a:cs typeface="Calibri" panose="020F0502020204030204" pitchFamily="34" charset="0"/>
              </a:rPr>
              <a:t>Éducation</a:t>
            </a:r>
            <a:r>
              <a:rPr lang="en-CA" sz="2800" dirty="0">
                <a:latin typeface="Calibri" panose="020F0502020204030204" pitchFamily="34" charset="0"/>
                <a:cs typeface="Calibri" panose="020F0502020204030204" pitchFamily="34" charset="0"/>
              </a:rPr>
              <a:t>, recherche, étude </a:t>
            </a:r>
            <a:r>
              <a:rPr lang="en-CA" sz="2800" dirty="0" err="1">
                <a:latin typeface="Calibri" panose="020F0502020204030204" pitchFamily="34" charset="0"/>
                <a:cs typeface="Calibri" panose="020F0502020204030204" pitchFamily="34" charset="0"/>
              </a:rPr>
              <a:t>privée</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comme</a:t>
            </a:r>
            <a:r>
              <a:rPr lang="en-CA" sz="2800" dirty="0">
                <a:latin typeface="Calibri" panose="020F0502020204030204" pitchFamily="34" charset="0"/>
                <a:cs typeface="Calibri" panose="020F0502020204030204" pitchFamily="34" charset="0"/>
              </a:rPr>
              <a:t> utilisations </a:t>
            </a:r>
            <a:r>
              <a:rPr lang="en-CA" sz="2800" dirty="0" err="1">
                <a:latin typeface="Calibri" panose="020F0502020204030204" pitchFamily="34" charset="0"/>
                <a:cs typeface="Calibri" panose="020F0502020204030204" pitchFamily="34" charset="0"/>
              </a:rPr>
              <a:t>équitables</a:t>
            </a:r>
            <a:r>
              <a:rPr lang="en-CA" sz="2800" dirty="0">
                <a:latin typeface="Calibri" panose="020F0502020204030204" pitchFamily="34" charset="0"/>
                <a:cs typeface="Calibri" panose="020F0502020204030204" pitchFamily="34" charset="0"/>
              </a:rPr>
              <a:t> ne </a:t>
            </a:r>
            <a:r>
              <a:rPr lang="en-CA" sz="2800" dirty="0" err="1">
                <a:latin typeface="Calibri" panose="020F0502020204030204" pitchFamily="34" charset="0"/>
                <a:cs typeface="Calibri" panose="020F0502020204030204" pitchFamily="34" charset="0"/>
              </a:rPr>
              <a:t>s’appliquent</a:t>
            </a:r>
            <a:r>
              <a:rPr lang="en-CA" sz="2800" dirty="0">
                <a:latin typeface="Calibri" panose="020F0502020204030204" pitchFamily="34" charset="0"/>
                <a:cs typeface="Calibri" panose="020F0502020204030204" pitchFamily="34" charset="0"/>
              </a:rPr>
              <a:t> pas </a:t>
            </a:r>
            <a:r>
              <a:rPr lang="en-CA" sz="2800" dirty="0" err="1">
                <a:latin typeface="Calibri" panose="020F0502020204030204" pitchFamily="34" charset="0"/>
                <a:cs typeface="Calibri" panose="020F0502020204030204" pitchFamily="34" charset="0"/>
              </a:rPr>
              <a:t>aussi</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clairement</a:t>
            </a:r>
            <a:r>
              <a:rPr lang="en-CA" sz="2800" dirty="0">
                <a:latin typeface="Calibri" panose="020F0502020204030204" pitchFamily="34" charset="0"/>
                <a:cs typeface="Calibri" panose="020F0502020204030204" pitchFamily="34" charset="0"/>
              </a:rPr>
              <a:t> dans </a:t>
            </a:r>
            <a:r>
              <a:rPr lang="en-CA" sz="2800" dirty="0" err="1">
                <a:latin typeface="Calibri" panose="020F0502020204030204" pitchFamily="34" charset="0"/>
                <a:cs typeface="Calibri" panose="020F0502020204030204" pitchFamily="34" charset="0"/>
              </a:rPr>
              <a:t>ce</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contexte</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comparativement</a:t>
            </a:r>
            <a:r>
              <a:rPr lang="en-CA" sz="2800" dirty="0">
                <a:latin typeface="Calibri" panose="020F0502020204030204" pitchFamily="34" charset="0"/>
                <a:cs typeface="Calibri" panose="020F0502020204030204" pitchFamily="34" charset="0"/>
              </a:rPr>
              <a:t> à un </a:t>
            </a:r>
            <a:r>
              <a:rPr lang="en-CA" sz="2800" dirty="0" err="1">
                <a:latin typeface="Calibri" panose="020F0502020204030204" pitchFamily="34" charset="0"/>
                <a:cs typeface="Calibri" panose="020F0502020204030204" pitchFamily="34" charset="0"/>
              </a:rPr>
              <a:t>environnement</a:t>
            </a:r>
            <a:r>
              <a:rPr lang="en-CA" sz="2800" dirty="0">
                <a:latin typeface="Calibri" panose="020F0502020204030204" pitchFamily="34" charset="0"/>
                <a:cs typeface="Calibri" panose="020F0502020204030204" pitchFamily="34" charset="0"/>
              </a:rPr>
              <a:t> protégé par un mot de </a:t>
            </a:r>
            <a:r>
              <a:rPr lang="en-CA" sz="2800" dirty="0" err="1">
                <a:latin typeface="Calibri" panose="020F0502020204030204" pitchFamily="34" charset="0"/>
                <a:cs typeface="Calibri" panose="020F0502020204030204" pitchFamily="34" charset="0"/>
              </a:rPr>
              <a:t>passe</a:t>
            </a:r>
            <a:r>
              <a:rPr lang="en-CA" sz="2800" dirty="0">
                <a:latin typeface="Calibri" panose="020F0502020204030204" pitchFamily="34" charset="0"/>
                <a:cs typeface="Calibri" panose="020F0502020204030204" pitchFamily="34" charset="0"/>
              </a:rPr>
              <a:t> </a:t>
            </a:r>
            <a:r>
              <a:rPr lang="en-CA" sz="2800" dirty="0" err="1">
                <a:latin typeface="Calibri" panose="020F0502020204030204" pitchFamily="34" charset="0"/>
                <a:cs typeface="Calibri" panose="020F0502020204030204" pitchFamily="34" charset="0"/>
              </a:rPr>
              <a:t>tel</a:t>
            </a:r>
            <a:r>
              <a:rPr lang="en-CA" sz="2800" dirty="0">
                <a:latin typeface="Calibri" panose="020F0502020204030204" pitchFamily="34" charset="0"/>
                <a:cs typeface="Calibri" panose="020F0502020204030204" pitchFamily="34" charset="0"/>
              </a:rPr>
              <a:t> que le Campus </a:t>
            </a:r>
            <a:r>
              <a:rPr lang="en-CA" sz="2800" dirty="0" err="1">
                <a:latin typeface="Calibri" panose="020F0502020204030204" pitchFamily="34" charset="0"/>
                <a:cs typeface="Calibri" panose="020F0502020204030204" pitchFamily="34" charset="0"/>
              </a:rPr>
              <a:t>Virtuel</a:t>
            </a:r>
            <a:r>
              <a:rPr lang="en-CA" sz="2800" dirty="0">
                <a:latin typeface="Calibri" panose="020F0502020204030204" pitchFamily="34" charset="0"/>
                <a:cs typeface="Calibri" panose="020F0502020204030204" pitchFamily="34" charset="0"/>
              </a:rPr>
              <a:t>).</a:t>
            </a:r>
          </a:p>
          <a:p>
            <a:pPr marL="76200" indent="0">
              <a:spcBef>
                <a:spcPts val="0"/>
              </a:spcBef>
              <a:buSzPct val="100000"/>
              <a:buNone/>
            </a:pPr>
            <a:endParaRPr lang="en-CA" sz="2800" dirty="0">
              <a:latin typeface="Calibri" panose="020F0502020204030204" pitchFamily="34" charset="0"/>
              <a:cs typeface="Calibri" panose="020F0502020204030204" pitchFamily="34" charset="0"/>
            </a:endParaRPr>
          </a:p>
          <a:p>
            <a:pPr marL="76200" indent="0">
              <a:spcBef>
                <a:spcPts val="0"/>
              </a:spcBef>
              <a:buSzPct val="100000"/>
              <a:buNone/>
            </a:pPr>
            <a:r>
              <a:rPr lang="en-CA" sz="2800" dirty="0" err="1">
                <a:latin typeface="Calibri" panose="020F0502020204030204" pitchFamily="34" charset="0"/>
                <a:cs typeface="Calibri" panose="020F0502020204030204" pitchFamily="34" charset="0"/>
              </a:rPr>
              <a:t>Demandez</a:t>
            </a:r>
            <a:r>
              <a:rPr lang="en-CA" sz="2800" dirty="0">
                <a:latin typeface="Calibri" panose="020F0502020204030204" pitchFamily="34" charset="0"/>
                <a:cs typeface="Calibri" panose="020F0502020204030204" pitchFamily="34" charset="0"/>
              </a:rPr>
              <a:t> au Bureau du droit </a:t>
            </a:r>
            <a:r>
              <a:rPr lang="en-CA" sz="2800" dirty="0" err="1">
                <a:latin typeface="Calibri" panose="020F0502020204030204" pitchFamily="34" charset="0"/>
                <a:cs typeface="Calibri" panose="020F0502020204030204" pitchFamily="34" charset="0"/>
              </a:rPr>
              <a:t>d’auteur</a:t>
            </a:r>
            <a:r>
              <a:rPr lang="en-CA" sz="2800" dirty="0">
                <a:latin typeface="Calibri" panose="020F0502020204030204" pitchFamily="34" charset="0"/>
                <a:cs typeface="Calibri" panose="020F0502020204030204" pitchFamily="34" charset="0"/>
              </a:rPr>
              <a:t> </a:t>
            </a:r>
            <a:r>
              <a:rPr lang="en-CA" sz="2800" dirty="0" smtClean="0">
                <a:latin typeface="Calibri" panose="020F0502020204030204" pitchFamily="34" charset="0"/>
                <a:cs typeface="Calibri" panose="020F0502020204030204" pitchFamily="34" charset="0"/>
              </a:rPr>
              <a:t>! </a:t>
            </a:r>
          </a:p>
          <a:p>
            <a:pPr marL="76200" indent="0">
              <a:spcBef>
                <a:spcPts val="0"/>
              </a:spcBef>
              <a:buSzPct val="100000"/>
              <a:buNone/>
            </a:pPr>
            <a:r>
              <a:rPr lang="en-CA" sz="2800" dirty="0" smtClean="0">
                <a:latin typeface="Calibri" panose="020F0502020204030204" pitchFamily="34" charset="0"/>
                <a:cs typeface="Calibri" panose="020F0502020204030204" pitchFamily="34" charset="0"/>
              </a:rPr>
              <a:t>(droit-auteur.uottawa.ca) </a:t>
            </a:r>
            <a:endParaRPr lang="en-CA" sz="2800" dirty="0">
              <a:latin typeface="Calibri" panose="020F0502020204030204" pitchFamily="34" charset="0"/>
              <a:cs typeface="Calibri" panose="020F0502020204030204" pitchFamily="34" charset="0"/>
            </a:endParaRPr>
          </a:p>
          <a:p>
            <a:pPr marL="76200" indent="0">
              <a:spcBef>
                <a:spcPts val="0"/>
              </a:spcBef>
              <a:buSzPct val="100000"/>
              <a:buNone/>
            </a:pPr>
            <a:endParaRPr lang="en-CA" sz="3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3360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31074" y="1189530"/>
            <a:ext cx="8392159" cy="4815132"/>
          </a:xfrm>
        </p:spPr>
        <p:txBody>
          <a:bodyPr/>
          <a:lstStyle/>
          <a:p>
            <a:pPr marL="0" indent="0">
              <a:spcBef>
                <a:spcPts val="0"/>
              </a:spcBef>
              <a:buNone/>
            </a:pPr>
            <a:r>
              <a:rPr lang="en-CA" sz="2200" dirty="0" err="1">
                <a:latin typeface="Calibri" panose="020F0502020204030204" pitchFamily="34" charset="0"/>
              </a:rPr>
              <a:t>uOttawa</a:t>
            </a:r>
            <a:r>
              <a:rPr lang="en-CA" sz="2200" dirty="0">
                <a:latin typeface="Calibri" panose="020F0502020204030204" pitchFamily="34" charset="0"/>
              </a:rPr>
              <a:t>, </a:t>
            </a:r>
            <a:r>
              <a:rPr lang="en-CA" sz="2200" dirty="0" err="1">
                <a:latin typeface="Calibri" panose="020F0502020204030204" pitchFamily="34" charset="0"/>
              </a:rPr>
              <a:t>Ressources</a:t>
            </a:r>
            <a:r>
              <a:rPr lang="en-CA" sz="2200" dirty="0">
                <a:latin typeface="Calibri" panose="020F0502020204030204" pitchFamily="34" charset="0"/>
              </a:rPr>
              <a:t> </a:t>
            </a:r>
            <a:r>
              <a:rPr lang="en-CA" sz="2200" dirty="0" err="1">
                <a:latin typeface="Calibri" panose="020F0502020204030204" pitchFamily="34" charset="0"/>
              </a:rPr>
              <a:t>éducatives</a:t>
            </a:r>
            <a:r>
              <a:rPr lang="en-CA" sz="2200" dirty="0">
                <a:latin typeface="Calibri" panose="020F0502020204030204" pitchFamily="34" charset="0"/>
              </a:rPr>
              <a:t> </a:t>
            </a:r>
            <a:r>
              <a:rPr lang="en-CA" sz="2200" dirty="0" err="1">
                <a:latin typeface="Calibri" panose="020F0502020204030204" pitchFamily="34" charset="0"/>
              </a:rPr>
              <a:t>libres</a:t>
            </a:r>
            <a:r>
              <a:rPr lang="en-CA" sz="2200" dirty="0">
                <a:latin typeface="Calibri" panose="020F0502020204030204" pitchFamily="34" charset="0"/>
              </a:rPr>
              <a:t>, </a:t>
            </a:r>
            <a:r>
              <a:rPr lang="en-CA" sz="2200" dirty="0">
                <a:latin typeface="Calibri" panose="020F0502020204030204" pitchFamily="34" charset="0"/>
                <a:hlinkClick r:id="rId3"/>
              </a:rPr>
              <a:t>https://communicationsavante.uottawa.ca/ressources-educatives-libres</a:t>
            </a:r>
            <a:endParaRPr lang="en-CA" sz="2200" dirty="0">
              <a:latin typeface="Calibri" panose="020F0502020204030204" pitchFamily="34" charset="0"/>
            </a:endParaRPr>
          </a:p>
          <a:p>
            <a:pPr marL="0" indent="0">
              <a:spcBef>
                <a:spcPts val="0"/>
              </a:spcBef>
              <a:buNone/>
            </a:pPr>
            <a:endParaRPr lang="en-CA" sz="2200" dirty="0">
              <a:latin typeface="Calibri" panose="020F0502020204030204" pitchFamily="34" charset="0"/>
            </a:endParaRPr>
          </a:p>
          <a:p>
            <a:pPr marL="0" indent="0">
              <a:spcBef>
                <a:spcPts val="0"/>
              </a:spcBef>
              <a:buNone/>
            </a:pPr>
            <a:r>
              <a:rPr lang="en-CA" sz="2200" dirty="0">
                <a:latin typeface="Calibri" panose="020F0502020204030204" pitchFamily="34" charset="0"/>
              </a:rPr>
              <a:t>UNESCO, </a:t>
            </a:r>
            <a:r>
              <a:rPr lang="en-CA" sz="2200" i="1" dirty="0" err="1">
                <a:latin typeface="Calibri" panose="020F0502020204030204" pitchFamily="34" charset="0"/>
              </a:rPr>
              <a:t>Lignes</a:t>
            </a:r>
            <a:r>
              <a:rPr lang="en-CA" sz="2200" i="1" dirty="0">
                <a:latin typeface="Calibri" panose="020F0502020204030204" pitchFamily="34" charset="0"/>
              </a:rPr>
              <a:t> </a:t>
            </a:r>
            <a:r>
              <a:rPr lang="en-CA" sz="2200" i="1" dirty="0" err="1">
                <a:latin typeface="Calibri" panose="020F0502020204030204" pitchFamily="34" charset="0"/>
              </a:rPr>
              <a:t>directrices</a:t>
            </a:r>
            <a:r>
              <a:rPr lang="en-CA" sz="2200" i="1" dirty="0">
                <a:latin typeface="Calibri" panose="020F0502020204030204" pitchFamily="34" charset="0"/>
              </a:rPr>
              <a:t> pour les </a:t>
            </a:r>
            <a:r>
              <a:rPr lang="en-CA" sz="2200" i="1" dirty="0" err="1">
                <a:latin typeface="Calibri" panose="020F0502020204030204" pitchFamily="34" charset="0"/>
              </a:rPr>
              <a:t>ressources</a:t>
            </a:r>
            <a:r>
              <a:rPr lang="en-CA" sz="2200" i="1" dirty="0">
                <a:latin typeface="Calibri" panose="020F0502020204030204" pitchFamily="34" charset="0"/>
              </a:rPr>
              <a:t> </a:t>
            </a:r>
            <a:r>
              <a:rPr lang="en-CA" sz="2200" i="1" dirty="0" err="1">
                <a:latin typeface="Calibri" panose="020F0502020204030204" pitchFamily="34" charset="0"/>
              </a:rPr>
              <a:t>éducatives</a:t>
            </a:r>
            <a:r>
              <a:rPr lang="en-CA" sz="2200" i="1" dirty="0">
                <a:latin typeface="Calibri" panose="020F0502020204030204" pitchFamily="34" charset="0"/>
              </a:rPr>
              <a:t> </a:t>
            </a:r>
            <a:r>
              <a:rPr lang="en-CA" sz="2200" i="1" dirty="0" err="1">
                <a:latin typeface="Calibri" panose="020F0502020204030204" pitchFamily="34" charset="0"/>
              </a:rPr>
              <a:t>libres</a:t>
            </a:r>
            <a:r>
              <a:rPr lang="en-CA" sz="2200" i="1" dirty="0">
                <a:latin typeface="Calibri" panose="020F0502020204030204" pitchFamily="34" charset="0"/>
              </a:rPr>
              <a:t> (REL) </a:t>
            </a:r>
            <a:r>
              <a:rPr lang="en-CA" sz="2200" i="1" dirty="0" err="1">
                <a:latin typeface="Calibri" panose="020F0502020204030204" pitchFamily="34" charset="0"/>
              </a:rPr>
              <a:t>dans</a:t>
            </a:r>
            <a:r>
              <a:rPr lang="en-CA" sz="2200" i="1" dirty="0">
                <a:latin typeface="Calibri" panose="020F0502020204030204" pitchFamily="34" charset="0"/>
              </a:rPr>
              <a:t> </a:t>
            </a:r>
            <a:r>
              <a:rPr lang="en-CA" sz="2200" i="1" dirty="0" err="1">
                <a:latin typeface="Calibri" panose="020F0502020204030204" pitchFamily="34" charset="0"/>
              </a:rPr>
              <a:t>l’enseignement</a:t>
            </a:r>
            <a:r>
              <a:rPr lang="en-CA" sz="2200" i="1" dirty="0">
                <a:latin typeface="Calibri" panose="020F0502020204030204" pitchFamily="34" charset="0"/>
              </a:rPr>
              <a:t> </a:t>
            </a:r>
            <a:r>
              <a:rPr lang="en-CA" sz="2200" i="1" dirty="0" err="1">
                <a:latin typeface="Calibri" panose="020F0502020204030204" pitchFamily="34" charset="0"/>
              </a:rPr>
              <a:t>supérieur</a:t>
            </a:r>
            <a:r>
              <a:rPr lang="en-CA" sz="2200" dirty="0">
                <a:latin typeface="Calibri" panose="020F0502020204030204" pitchFamily="34" charset="0"/>
              </a:rPr>
              <a:t>, </a:t>
            </a:r>
            <a:r>
              <a:rPr lang="en-CA" sz="2200" dirty="0">
                <a:latin typeface="Calibri" panose="020F0502020204030204" pitchFamily="34" charset="0"/>
                <a:hlinkClick r:id="rId4"/>
              </a:rPr>
              <a:t>http://unesdoc.unesco.org/images/0023/002328/232842f.pdf</a:t>
            </a:r>
            <a:r>
              <a:rPr lang="en-CA" sz="2200" dirty="0">
                <a:latin typeface="Calibri" panose="020F0502020204030204" pitchFamily="34" charset="0"/>
              </a:rPr>
              <a:t> </a:t>
            </a:r>
          </a:p>
          <a:p>
            <a:pPr marL="0" indent="0">
              <a:spcBef>
                <a:spcPts val="0"/>
              </a:spcBef>
              <a:buNone/>
            </a:pPr>
            <a:endParaRPr lang="en-CA" sz="2200" dirty="0">
              <a:latin typeface="Calibri" panose="020F0502020204030204" pitchFamily="34" charset="0"/>
            </a:endParaRPr>
          </a:p>
          <a:p>
            <a:pPr marL="0" indent="0">
              <a:spcBef>
                <a:spcPts val="0"/>
              </a:spcBef>
              <a:buNone/>
            </a:pPr>
            <a:r>
              <a:rPr lang="en-CA" sz="2200" dirty="0">
                <a:latin typeface="Calibri" panose="020F0502020204030204" pitchFamily="34" charset="0"/>
              </a:rPr>
              <a:t>Organisation </a:t>
            </a:r>
            <a:r>
              <a:rPr lang="en-CA" sz="2200" dirty="0" err="1">
                <a:latin typeface="Calibri" panose="020F0502020204030204" pitchFamily="34" charset="0"/>
              </a:rPr>
              <a:t>internationale</a:t>
            </a:r>
            <a:r>
              <a:rPr lang="en-CA" sz="2200" dirty="0">
                <a:latin typeface="Calibri" panose="020F0502020204030204" pitchFamily="34" charset="0"/>
              </a:rPr>
              <a:t> de la </a:t>
            </a:r>
            <a:r>
              <a:rPr lang="en-CA" sz="2200" dirty="0" err="1">
                <a:latin typeface="Calibri" panose="020F0502020204030204" pitchFamily="34" charset="0"/>
              </a:rPr>
              <a:t>francophonie</a:t>
            </a:r>
            <a:r>
              <a:rPr lang="en-CA" sz="2200" dirty="0">
                <a:latin typeface="Calibri" panose="020F0502020204030204" pitchFamily="34" charset="0"/>
              </a:rPr>
              <a:t>, </a:t>
            </a:r>
            <a:r>
              <a:rPr lang="en-CA" sz="2200" i="1" dirty="0" err="1">
                <a:latin typeface="Calibri" panose="020F0502020204030204" pitchFamily="34" charset="0"/>
              </a:rPr>
              <a:t>Référentiel</a:t>
            </a:r>
            <a:r>
              <a:rPr lang="en-CA" sz="2200" i="1" dirty="0">
                <a:latin typeface="Calibri" panose="020F0502020204030204" pitchFamily="34" charset="0"/>
              </a:rPr>
              <a:t> de </a:t>
            </a:r>
            <a:r>
              <a:rPr lang="en-CA" sz="2200" i="1" dirty="0" err="1">
                <a:latin typeface="Calibri" panose="020F0502020204030204" pitchFamily="34" charset="0"/>
              </a:rPr>
              <a:t>compétences</a:t>
            </a:r>
            <a:r>
              <a:rPr lang="en-CA" sz="2200" i="1" dirty="0">
                <a:latin typeface="Calibri" panose="020F0502020204030204" pitchFamily="34" charset="0"/>
              </a:rPr>
              <a:t> REL v1.1</a:t>
            </a:r>
            <a:r>
              <a:rPr lang="en-CA" sz="2200" dirty="0">
                <a:latin typeface="Calibri" panose="020F0502020204030204" pitchFamily="34" charset="0"/>
              </a:rPr>
              <a:t>, </a:t>
            </a:r>
            <a:r>
              <a:rPr lang="en-CA" sz="2200" dirty="0">
                <a:latin typeface="Calibri" panose="020F0502020204030204" pitchFamily="34" charset="0"/>
                <a:hlinkClick r:id="rId5"/>
              </a:rPr>
              <a:t>https://www.francophonie.org/IMG/pdf/referentiel-competence-rel-v1-1.pdf</a:t>
            </a:r>
            <a:r>
              <a:rPr lang="en-CA" sz="2200" dirty="0">
                <a:latin typeface="Calibri" panose="020F0502020204030204" pitchFamily="34" charset="0"/>
              </a:rPr>
              <a:t> </a:t>
            </a:r>
          </a:p>
          <a:p>
            <a:pPr marL="0" indent="0">
              <a:spcBef>
                <a:spcPts val="0"/>
              </a:spcBef>
              <a:buNone/>
            </a:pPr>
            <a:endParaRPr lang="en-CA" sz="2200" dirty="0">
              <a:latin typeface="Calibri" panose="020F0502020204030204" pitchFamily="34" charset="0"/>
            </a:endParaRPr>
          </a:p>
          <a:p>
            <a:pPr marL="0" indent="0">
              <a:spcBef>
                <a:spcPts val="0"/>
              </a:spcBef>
              <a:buNone/>
            </a:pPr>
            <a:r>
              <a:rPr lang="en-CA" sz="2200" dirty="0">
                <a:latin typeface="Calibri" panose="020F0502020204030204" pitchFamily="34" charset="0"/>
              </a:rPr>
              <a:t>Organisation </a:t>
            </a:r>
            <a:r>
              <a:rPr lang="en-CA" sz="2200" dirty="0" err="1">
                <a:latin typeface="Calibri" panose="020F0502020204030204" pitchFamily="34" charset="0"/>
              </a:rPr>
              <a:t>internationale</a:t>
            </a:r>
            <a:r>
              <a:rPr lang="en-CA" sz="2200" dirty="0">
                <a:latin typeface="Calibri" panose="020F0502020204030204" pitchFamily="34" charset="0"/>
              </a:rPr>
              <a:t> de la </a:t>
            </a:r>
            <a:r>
              <a:rPr lang="en-CA" sz="2200" dirty="0" err="1">
                <a:latin typeface="Calibri" panose="020F0502020204030204" pitchFamily="34" charset="0"/>
              </a:rPr>
              <a:t>francophonie</a:t>
            </a:r>
            <a:r>
              <a:rPr lang="en-CA" sz="2200" dirty="0">
                <a:latin typeface="Calibri" panose="020F0502020204030204" pitchFamily="34" charset="0"/>
              </a:rPr>
              <a:t>, </a:t>
            </a:r>
            <a:r>
              <a:rPr lang="en-CA" sz="2200" i="1" dirty="0" err="1">
                <a:latin typeface="Calibri" panose="020F0502020204030204" pitchFamily="34" charset="0"/>
              </a:rPr>
              <a:t>Référentiel</a:t>
            </a:r>
            <a:r>
              <a:rPr lang="en-CA" sz="2200" i="1" dirty="0">
                <a:latin typeface="Calibri" panose="020F0502020204030204" pitchFamily="34" charset="0"/>
              </a:rPr>
              <a:t> de </a:t>
            </a:r>
            <a:r>
              <a:rPr lang="en-CA" sz="2200" i="1" dirty="0" err="1">
                <a:latin typeface="Calibri" panose="020F0502020204030204" pitchFamily="34" charset="0"/>
              </a:rPr>
              <a:t>compétences</a:t>
            </a:r>
            <a:r>
              <a:rPr lang="en-CA" sz="2200" i="1" dirty="0">
                <a:latin typeface="Calibri" panose="020F0502020204030204" pitchFamily="34" charset="0"/>
              </a:rPr>
              <a:t> REL: Guide du </a:t>
            </a:r>
            <a:r>
              <a:rPr lang="en-CA" sz="2200" i="1" dirty="0" err="1">
                <a:latin typeface="Calibri" panose="020F0502020204030204" pitchFamily="34" charset="0"/>
              </a:rPr>
              <a:t>formateur</a:t>
            </a:r>
            <a:r>
              <a:rPr lang="en-CA" sz="2200" dirty="0">
                <a:latin typeface="Calibri" panose="020F0502020204030204" pitchFamily="34" charset="0"/>
              </a:rPr>
              <a:t>, </a:t>
            </a:r>
            <a:r>
              <a:rPr lang="en-CA" sz="2200" dirty="0">
                <a:latin typeface="Calibri" panose="020F0502020204030204" pitchFamily="34" charset="0"/>
                <a:hlinkClick r:id="rId6"/>
              </a:rPr>
              <a:t>https://www.francophonie.org/IMG/pdf/guide_formateur-rel.pdf</a:t>
            </a:r>
            <a:r>
              <a:rPr lang="en-CA" sz="2200" dirty="0">
                <a:latin typeface="Calibri" panose="020F0502020204030204" pitchFamily="34" charset="0"/>
              </a:rPr>
              <a:t> </a:t>
            </a:r>
          </a:p>
        </p:txBody>
      </p:sp>
      <p:sp>
        <p:nvSpPr>
          <p:cNvPr id="6" name="Title 1"/>
          <p:cNvSpPr txBox="1">
            <a:spLocks/>
          </p:cNvSpPr>
          <p:nvPr/>
        </p:nvSpPr>
        <p:spPr bwMode="auto">
          <a:xfrm>
            <a:off x="1810903" y="493544"/>
            <a:ext cx="5392882" cy="560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3700" dirty="0">
                <a:latin typeface="Calibri" panose="020F0502020204030204" pitchFamily="34" charset="0"/>
                <a:ea typeface="ＭＳ Ｐゴシック" pitchFamily="-84" charset="-128"/>
                <a:cs typeface="Verdana" pitchFamily="-84" charset="0"/>
              </a:rPr>
              <a:t>Guides </a:t>
            </a:r>
            <a:r>
              <a:rPr lang="en-CA" altLang="en-US" sz="3700" dirty="0" err="1">
                <a:latin typeface="Calibri" panose="020F0502020204030204" pitchFamily="34" charset="0"/>
                <a:ea typeface="ＭＳ Ｐゴシック" pitchFamily="-84" charset="-128"/>
                <a:cs typeface="Verdana" pitchFamily="-84" charset="0"/>
              </a:rPr>
              <a:t>en</a:t>
            </a:r>
            <a:r>
              <a:rPr lang="en-CA" altLang="en-US" sz="3700" dirty="0">
                <a:latin typeface="Calibri" panose="020F0502020204030204" pitchFamily="34" charset="0"/>
                <a:ea typeface="ＭＳ Ｐゴシック" pitchFamily="-84" charset="-128"/>
                <a:cs typeface="Verdana" pitchFamily="-84" charset="0"/>
              </a:rPr>
              <a:t> </a:t>
            </a:r>
            <a:r>
              <a:rPr lang="en-CA" altLang="en-US" sz="3700" dirty="0" err="1">
                <a:latin typeface="Calibri" panose="020F0502020204030204" pitchFamily="34" charset="0"/>
                <a:ea typeface="ＭＳ Ｐゴシック" pitchFamily="-84" charset="-128"/>
                <a:cs typeface="Verdana" pitchFamily="-84" charset="0"/>
              </a:rPr>
              <a:t>français</a:t>
            </a:r>
            <a:endParaRPr lang="en-CA" altLang="en-US" sz="3700" dirty="0">
              <a:latin typeface="Calibri" panose="020F0502020204030204" pitchFamily="34" charset="0"/>
              <a:ea typeface="ＭＳ Ｐゴシック" pitchFamily="-84" charset="-128"/>
              <a:cs typeface="Verdana" pitchFamily="-84" charset="0"/>
            </a:endParaRPr>
          </a:p>
        </p:txBody>
      </p:sp>
    </p:spTree>
    <p:extLst>
      <p:ext uri="{BB962C8B-B14F-4D97-AF65-F5344CB8AC3E}">
        <p14:creationId xmlns:p14="http://schemas.microsoft.com/office/powerpoint/2010/main" val="20183969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574765" y="1306487"/>
            <a:ext cx="8085909" cy="4736754"/>
          </a:xfrm>
        </p:spPr>
        <p:txBody>
          <a:bodyPr/>
          <a:lstStyle/>
          <a:p>
            <a:pPr marL="0" indent="0">
              <a:spcBef>
                <a:spcPts val="0"/>
              </a:spcBef>
              <a:buNone/>
            </a:pPr>
            <a:r>
              <a:rPr lang="en-CA" sz="2200" dirty="0" err="1">
                <a:latin typeface="Calibri" panose="020F0502020204030204" pitchFamily="34" charset="0"/>
                <a:cs typeface="Calibri" panose="020F0502020204030204" pitchFamily="34" charset="0"/>
              </a:rPr>
              <a:t>uOttawa</a:t>
            </a:r>
            <a:r>
              <a:rPr lang="en-CA" sz="2200" dirty="0">
                <a:latin typeface="Calibri" panose="020F0502020204030204" pitchFamily="34" charset="0"/>
                <a:cs typeface="Calibri" panose="020F0502020204030204" pitchFamily="34" charset="0"/>
              </a:rPr>
              <a:t>, Open Educational Resources, </a:t>
            </a:r>
            <a:r>
              <a:rPr lang="en-CA" sz="2200" dirty="0">
                <a:latin typeface="Calibri" panose="020F0502020204030204" pitchFamily="34" charset="0"/>
                <a:cs typeface="Calibri" panose="020F0502020204030204" pitchFamily="34" charset="0"/>
                <a:hlinkClick r:id="rId3"/>
              </a:rPr>
              <a:t>https://scholarlycommunication.uottawa.ca/open-educational-resources</a:t>
            </a:r>
            <a:r>
              <a:rPr lang="en-CA" sz="2200" dirty="0">
                <a:latin typeface="Calibri" panose="020F0502020204030204" pitchFamily="34" charset="0"/>
                <a:cs typeface="Calibri" panose="020F0502020204030204" pitchFamily="34" charset="0"/>
              </a:rPr>
              <a:t> </a:t>
            </a:r>
          </a:p>
          <a:p>
            <a:pPr marL="0" indent="0">
              <a:spcBef>
                <a:spcPts val="0"/>
              </a:spcBef>
              <a:buNone/>
            </a:pPr>
            <a:endParaRPr lang="en-CA" sz="2200" dirty="0">
              <a:latin typeface="Calibri" panose="020F0502020204030204" pitchFamily="34" charset="0"/>
              <a:cs typeface="Calibri" panose="020F0502020204030204" pitchFamily="34" charset="0"/>
            </a:endParaRPr>
          </a:p>
          <a:p>
            <a:pPr marL="0" indent="0">
              <a:spcBef>
                <a:spcPts val="0"/>
              </a:spcBef>
              <a:buNone/>
            </a:pPr>
            <a:r>
              <a:rPr lang="en-CA" sz="2200" dirty="0">
                <a:latin typeface="Calibri" panose="020F0502020204030204" pitchFamily="34" charset="0"/>
                <a:cs typeface="Calibri" panose="020F0502020204030204" pitchFamily="34" charset="0"/>
              </a:rPr>
              <a:t>Moist, S. (</a:t>
            </a:r>
            <a:r>
              <a:rPr lang="en-CA" sz="2200" dirty="0" err="1">
                <a:latin typeface="Calibri" panose="020F0502020204030204" pitchFamily="34" charset="0"/>
                <a:cs typeface="Calibri" panose="020F0502020204030204" pitchFamily="34" charset="0"/>
              </a:rPr>
              <a:t>n.d.</a:t>
            </a:r>
            <a:r>
              <a:rPr lang="en-CA" sz="2200" dirty="0">
                <a:latin typeface="Calibri" panose="020F0502020204030204" pitchFamily="34" charset="0"/>
                <a:cs typeface="Calibri" panose="020F0502020204030204" pitchFamily="34" charset="0"/>
              </a:rPr>
              <a:t>). </a:t>
            </a:r>
            <a:r>
              <a:rPr lang="en-CA" sz="2200" i="1" dirty="0">
                <a:latin typeface="Calibri" panose="020F0502020204030204" pitchFamily="34" charset="0"/>
                <a:cs typeface="Calibri" panose="020F0502020204030204" pitchFamily="34" charset="0"/>
              </a:rPr>
              <a:t>Faculty OER Toolkit</a:t>
            </a:r>
            <a:r>
              <a:rPr lang="en-CA" sz="2200" dirty="0">
                <a:latin typeface="Calibri" panose="020F0502020204030204" pitchFamily="34" charset="0"/>
                <a:cs typeface="Calibri" panose="020F0502020204030204" pitchFamily="34" charset="0"/>
              </a:rPr>
              <a:t>. Victoria, BC: </a:t>
            </a:r>
            <a:r>
              <a:rPr lang="en-CA" sz="2200" dirty="0" err="1">
                <a:latin typeface="Calibri" panose="020F0502020204030204" pitchFamily="34" charset="0"/>
                <a:cs typeface="Calibri" panose="020F0502020204030204" pitchFamily="34" charset="0"/>
              </a:rPr>
              <a:t>BCcampus</a:t>
            </a:r>
            <a:r>
              <a:rPr lang="en-CA" sz="2200" dirty="0">
                <a:latin typeface="Calibri" panose="020F0502020204030204" pitchFamily="34" charset="0"/>
                <a:cs typeface="Calibri" panose="020F0502020204030204" pitchFamily="34" charset="0"/>
              </a:rPr>
              <a:t>. </a:t>
            </a:r>
            <a:r>
              <a:rPr lang="en-CA" sz="2200" dirty="0">
                <a:latin typeface="Calibri" panose="020F0502020204030204" pitchFamily="34" charset="0"/>
                <a:cs typeface="Calibri" panose="020F0502020204030204" pitchFamily="34" charset="0"/>
                <a:hlinkClick r:id="rId4"/>
              </a:rPr>
              <a:t>https://pressbooks.bccampus.ca/facultyoertoolkit/</a:t>
            </a:r>
            <a:r>
              <a:rPr lang="en-CA" sz="2200" dirty="0">
                <a:latin typeface="Calibri" panose="020F0502020204030204" pitchFamily="34" charset="0"/>
                <a:cs typeface="Calibri" panose="020F0502020204030204" pitchFamily="34" charset="0"/>
              </a:rPr>
              <a:t> </a:t>
            </a:r>
          </a:p>
          <a:p>
            <a:pPr marL="0" indent="0">
              <a:spcBef>
                <a:spcPts val="0"/>
              </a:spcBef>
              <a:buNone/>
            </a:pPr>
            <a:endParaRPr lang="en-CA" sz="2200" dirty="0">
              <a:latin typeface="Calibri" panose="020F0502020204030204" pitchFamily="34" charset="0"/>
              <a:cs typeface="Calibri" panose="020F0502020204030204" pitchFamily="34" charset="0"/>
            </a:endParaRPr>
          </a:p>
          <a:p>
            <a:pPr marL="0" indent="0">
              <a:spcBef>
                <a:spcPts val="0"/>
              </a:spcBef>
              <a:buNone/>
            </a:pPr>
            <a:r>
              <a:rPr lang="en-US" sz="2200" dirty="0" err="1">
                <a:latin typeface="Calibri" panose="020F0502020204030204" pitchFamily="34" charset="0"/>
                <a:cs typeface="Calibri" panose="020F0502020204030204" pitchFamily="34" charset="0"/>
              </a:rPr>
              <a:t>Aesoph</a:t>
            </a:r>
            <a:r>
              <a:rPr lang="en-US" sz="2200" dirty="0">
                <a:latin typeface="Calibri" panose="020F0502020204030204" pitchFamily="34" charset="0"/>
                <a:cs typeface="Calibri" panose="020F0502020204030204" pitchFamily="34" charset="0"/>
              </a:rPr>
              <a:t>, L.M. (2016). </a:t>
            </a:r>
            <a:r>
              <a:rPr lang="en-US" sz="2200" i="1" dirty="0">
                <a:latin typeface="Calibri" panose="020F0502020204030204" pitchFamily="34" charset="0"/>
                <a:cs typeface="Calibri" panose="020F0502020204030204" pitchFamily="34" charset="0"/>
              </a:rPr>
              <a:t>Adaptation Guide</a:t>
            </a:r>
            <a:r>
              <a:rPr lang="en-US" sz="2200" dirty="0">
                <a:latin typeface="Calibri" panose="020F0502020204030204" pitchFamily="34" charset="0"/>
                <a:cs typeface="Calibri" panose="020F0502020204030204" pitchFamily="34" charset="0"/>
              </a:rPr>
              <a:t>. Victoria, BC: </a:t>
            </a:r>
            <a:r>
              <a:rPr lang="en-US" sz="2200" dirty="0" err="1">
                <a:latin typeface="Calibri" panose="020F0502020204030204" pitchFamily="34" charset="0"/>
                <a:cs typeface="Calibri" panose="020F0502020204030204" pitchFamily="34" charset="0"/>
              </a:rPr>
              <a:t>BCcampus</a:t>
            </a:r>
            <a:r>
              <a:rPr lang="en-US" sz="2200" dirty="0">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hlinkClick r:id="rId5"/>
              </a:rPr>
              <a:t>https://opentextbc.ca/adaptopentextbook/</a:t>
            </a:r>
            <a:endParaRPr lang="en-US" sz="2200" dirty="0">
              <a:latin typeface="Calibri" panose="020F0502020204030204" pitchFamily="34" charset="0"/>
              <a:cs typeface="Calibri" panose="020F0502020204030204" pitchFamily="34" charset="0"/>
            </a:endParaRPr>
          </a:p>
          <a:p>
            <a:pPr marL="0" indent="0">
              <a:spcBef>
                <a:spcPts val="0"/>
              </a:spcBef>
              <a:buNone/>
            </a:pPr>
            <a:endParaRPr lang="fr-CA" sz="2200" b="1" dirty="0">
              <a:latin typeface="Calibri" panose="020F0502020204030204" pitchFamily="34" charset="0"/>
              <a:cs typeface="Calibri" panose="020F0502020204030204" pitchFamily="34" charset="0"/>
            </a:endParaRPr>
          </a:p>
          <a:p>
            <a:pPr marL="0" indent="0">
              <a:spcBef>
                <a:spcPts val="0"/>
              </a:spcBef>
              <a:buNone/>
            </a:pPr>
            <a:r>
              <a:rPr lang="en-US" sz="2200" dirty="0" err="1">
                <a:latin typeface="Calibri" panose="020F0502020204030204" pitchFamily="34" charset="0"/>
                <a:cs typeface="Calibri" panose="020F0502020204030204" pitchFamily="34" charset="0"/>
              </a:rPr>
              <a:t>Aesoph</a:t>
            </a:r>
            <a:r>
              <a:rPr lang="en-US" sz="2200" dirty="0">
                <a:latin typeface="Calibri" panose="020F0502020204030204" pitchFamily="34" charset="0"/>
                <a:cs typeface="Calibri" panose="020F0502020204030204" pitchFamily="34" charset="0"/>
              </a:rPr>
              <a:t>, L.M. (2018). </a:t>
            </a:r>
            <a:r>
              <a:rPr lang="en-US" sz="2200" i="1" dirty="0">
                <a:latin typeface="Calibri" panose="020F0502020204030204" pitchFamily="34" charset="0"/>
                <a:cs typeface="Calibri" panose="020F0502020204030204" pitchFamily="34" charset="0"/>
              </a:rPr>
              <a:t>Self-Publishing Guide</a:t>
            </a:r>
            <a:r>
              <a:rPr lang="en-US" sz="2200" dirty="0">
                <a:latin typeface="Calibri" panose="020F0502020204030204" pitchFamily="34" charset="0"/>
                <a:cs typeface="Calibri" panose="020F0502020204030204" pitchFamily="34" charset="0"/>
              </a:rPr>
              <a:t>. Victoria, BC: </a:t>
            </a:r>
            <a:r>
              <a:rPr lang="en-US" sz="2200" dirty="0" err="1">
                <a:latin typeface="Calibri" panose="020F0502020204030204" pitchFamily="34" charset="0"/>
                <a:cs typeface="Calibri" panose="020F0502020204030204" pitchFamily="34" charset="0"/>
              </a:rPr>
              <a:t>BCcampus</a:t>
            </a:r>
            <a:r>
              <a:rPr lang="en-US" sz="2200" dirty="0">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hlinkClick r:id="rId6"/>
              </a:rPr>
              <a:t>https://opentextbc.ca/selfpublishguide/</a:t>
            </a:r>
            <a:endParaRPr lang="en-US" sz="2200" dirty="0">
              <a:latin typeface="Calibri" panose="020F0502020204030204" pitchFamily="34" charset="0"/>
              <a:cs typeface="Calibri" panose="020F0502020204030204" pitchFamily="34" charset="0"/>
            </a:endParaRPr>
          </a:p>
          <a:p>
            <a:pPr marL="0" indent="0">
              <a:spcBef>
                <a:spcPts val="0"/>
              </a:spcBef>
              <a:buNone/>
            </a:pPr>
            <a:endParaRPr lang="fr-CA" sz="2200" b="1" dirty="0">
              <a:latin typeface="Calibri" panose="020F0502020204030204" pitchFamily="34" charset="0"/>
              <a:cs typeface="Calibri" panose="020F0502020204030204" pitchFamily="34" charset="0"/>
            </a:endParaRPr>
          </a:p>
          <a:p>
            <a:pPr marL="0" indent="0">
              <a:spcBef>
                <a:spcPts val="0"/>
              </a:spcBef>
              <a:buNone/>
            </a:pPr>
            <a:r>
              <a:rPr lang="fr-CA" sz="2200" dirty="0" err="1">
                <a:latin typeface="Calibri" panose="020F0502020204030204" pitchFamily="34" charset="0"/>
                <a:cs typeface="Calibri" panose="020F0502020204030204" pitchFamily="34" charset="0"/>
              </a:rPr>
              <a:t>Queen’s</a:t>
            </a:r>
            <a:r>
              <a:rPr lang="fr-CA" sz="2200" dirty="0">
                <a:latin typeface="Calibri" panose="020F0502020204030204" pitchFamily="34" charset="0"/>
                <a:cs typeface="Calibri" panose="020F0502020204030204" pitchFamily="34" charset="0"/>
              </a:rPr>
              <a:t> </a:t>
            </a:r>
            <a:r>
              <a:rPr lang="fr-CA" sz="2200" dirty="0" err="1">
                <a:latin typeface="Calibri" panose="020F0502020204030204" pitchFamily="34" charset="0"/>
                <a:cs typeface="Calibri" panose="020F0502020204030204" pitchFamily="34" charset="0"/>
              </a:rPr>
              <a:t>University</a:t>
            </a:r>
            <a:r>
              <a:rPr lang="fr-CA" sz="2200" dirty="0">
                <a:latin typeface="Calibri" panose="020F0502020204030204" pitchFamily="34" charset="0"/>
                <a:cs typeface="Calibri" panose="020F0502020204030204" pitchFamily="34" charset="0"/>
              </a:rPr>
              <a:t> Library, </a:t>
            </a:r>
            <a:r>
              <a:rPr lang="fr-CA" sz="2200" i="1" dirty="0">
                <a:latin typeface="Calibri" panose="020F0502020204030204" pitchFamily="34" charset="0"/>
                <a:cs typeface="Calibri" panose="020F0502020204030204" pitchFamily="34" charset="0"/>
              </a:rPr>
              <a:t>Open and </a:t>
            </a:r>
            <a:r>
              <a:rPr lang="fr-CA" sz="2200" i="1" dirty="0" err="1">
                <a:latin typeface="Calibri" panose="020F0502020204030204" pitchFamily="34" charset="0"/>
                <a:cs typeface="Calibri" panose="020F0502020204030204" pitchFamily="34" charset="0"/>
              </a:rPr>
              <a:t>Affordable</a:t>
            </a:r>
            <a:r>
              <a:rPr lang="fr-CA" sz="2200" i="1" dirty="0">
                <a:latin typeface="Calibri" panose="020F0502020204030204" pitchFamily="34" charset="0"/>
                <a:cs typeface="Calibri" panose="020F0502020204030204" pitchFamily="34" charset="0"/>
              </a:rPr>
              <a:t> Course </a:t>
            </a:r>
            <a:r>
              <a:rPr lang="fr-CA" sz="2200" i="1" dirty="0" err="1">
                <a:latin typeface="Calibri" panose="020F0502020204030204" pitchFamily="34" charset="0"/>
                <a:cs typeface="Calibri" panose="020F0502020204030204" pitchFamily="34" charset="0"/>
              </a:rPr>
              <a:t>Materials</a:t>
            </a:r>
            <a:r>
              <a:rPr lang="fr-CA" sz="2200" dirty="0">
                <a:latin typeface="Calibri" panose="020F0502020204030204" pitchFamily="34" charset="0"/>
                <a:cs typeface="Calibri" panose="020F0502020204030204" pitchFamily="34" charset="0"/>
              </a:rPr>
              <a:t>,</a:t>
            </a:r>
            <a:r>
              <a:rPr lang="fr-CA" sz="2200" i="1" dirty="0">
                <a:latin typeface="Calibri" panose="020F0502020204030204" pitchFamily="34" charset="0"/>
                <a:cs typeface="Calibri" panose="020F0502020204030204" pitchFamily="34" charset="0"/>
              </a:rPr>
              <a:t> </a:t>
            </a:r>
            <a:r>
              <a:rPr lang="fr-CA" sz="2200" dirty="0">
                <a:latin typeface="Calibri" panose="020F0502020204030204" pitchFamily="34" charset="0"/>
                <a:cs typeface="Calibri" panose="020F0502020204030204" pitchFamily="34" charset="0"/>
                <a:hlinkClick r:id="rId7"/>
              </a:rPr>
              <a:t>http://guides.library.queensu.ca/oer/about</a:t>
            </a:r>
            <a:r>
              <a:rPr lang="fr-CA" sz="2200" dirty="0">
                <a:latin typeface="Calibri" panose="020F0502020204030204" pitchFamily="34" charset="0"/>
                <a:cs typeface="Calibri" panose="020F0502020204030204" pitchFamily="34" charset="0"/>
              </a:rPr>
              <a:t> </a:t>
            </a:r>
            <a:endParaRPr lang="en-CA" sz="2200" b="1" dirty="0">
              <a:latin typeface="Calibri" panose="020F0502020204030204" pitchFamily="34" charset="0"/>
              <a:cs typeface="Calibri" panose="020F0502020204030204" pitchFamily="34" charset="0"/>
            </a:endParaRPr>
          </a:p>
        </p:txBody>
      </p:sp>
      <p:sp>
        <p:nvSpPr>
          <p:cNvPr id="6" name="Title 1"/>
          <p:cNvSpPr txBox="1">
            <a:spLocks/>
          </p:cNvSpPr>
          <p:nvPr/>
        </p:nvSpPr>
        <p:spPr bwMode="auto">
          <a:xfrm>
            <a:off x="1284035" y="440381"/>
            <a:ext cx="6575930" cy="866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3700" dirty="0">
                <a:latin typeface="Calibri" panose="020F0502020204030204" pitchFamily="34" charset="0"/>
                <a:ea typeface="ＭＳ Ｐゴシック" pitchFamily="-84" charset="-128"/>
                <a:cs typeface="Verdana" pitchFamily="-84" charset="0"/>
              </a:rPr>
              <a:t>Plus au </a:t>
            </a:r>
            <a:r>
              <a:rPr lang="en-CA" altLang="en-US" sz="3700" dirty="0" err="1">
                <a:latin typeface="Calibri" panose="020F0502020204030204" pitchFamily="34" charset="0"/>
                <a:ea typeface="ＭＳ Ｐゴシック" pitchFamily="-84" charset="-128"/>
                <a:cs typeface="Verdana" pitchFamily="-84" charset="0"/>
              </a:rPr>
              <a:t>sujet</a:t>
            </a:r>
            <a:r>
              <a:rPr lang="en-CA" altLang="en-US" sz="3700" dirty="0">
                <a:latin typeface="Calibri" panose="020F0502020204030204" pitchFamily="34" charset="0"/>
                <a:ea typeface="ＭＳ Ｐゴシック" pitchFamily="-84" charset="-128"/>
                <a:cs typeface="Verdana" pitchFamily="-84" charset="0"/>
              </a:rPr>
              <a:t> des REL </a:t>
            </a:r>
            <a:r>
              <a:rPr lang="en-CA" altLang="en-US" sz="3700" dirty="0" err="1">
                <a:latin typeface="Calibri" panose="020F0502020204030204" pitchFamily="34" charset="0"/>
                <a:ea typeface="ＭＳ Ｐゴシック" pitchFamily="-84" charset="-128"/>
                <a:cs typeface="Verdana" pitchFamily="-84" charset="0"/>
              </a:rPr>
              <a:t>en</a:t>
            </a:r>
            <a:r>
              <a:rPr lang="en-CA" altLang="en-US" sz="3700" dirty="0">
                <a:latin typeface="Calibri" panose="020F0502020204030204" pitchFamily="34" charset="0"/>
                <a:ea typeface="ＭＳ Ｐゴシック" pitchFamily="-84" charset="-128"/>
                <a:cs typeface="Verdana" pitchFamily="-84" charset="0"/>
              </a:rPr>
              <a:t> </a:t>
            </a:r>
            <a:r>
              <a:rPr lang="en-CA" altLang="en-US" sz="3700" dirty="0" err="1">
                <a:latin typeface="Calibri" panose="020F0502020204030204" pitchFamily="34" charset="0"/>
                <a:ea typeface="ＭＳ Ｐゴシック" pitchFamily="-84" charset="-128"/>
                <a:cs typeface="Verdana" pitchFamily="-84" charset="0"/>
              </a:rPr>
              <a:t>anglais</a:t>
            </a:r>
            <a:endParaRPr lang="en-CA" altLang="en-US" sz="3700" dirty="0">
              <a:latin typeface="Calibri" panose="020F0502020204030204" pitchFamily="34" charset="0"/>
              <a:ea typeface="ＭＳ Ｐゴシック" pitchFamily="-84" charset="-128"/>
              <a:cs typeface="Verdana" pitchFamily="-84" charset="0"/>
            </a:endParaRPr>
          </a:p>
        </p:txBody>
      </p:sp>
    </p:spTree>
    <p:extLst>
      <p:ext uri="{BB962C8B-B14F-4D97-AF65-F5344CB8AC3E}">
        <p14:creationId xmlns:p14="http://schemas.microsoft.com/office/powerpoint/2010/main" val="9454185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2176279" y="2517381"/>
            <a:ext cx="4833972" cy="3651407"/>
          </a:xfrm>
        </p:spPr>
        <p:txBody>
          <a:bodyPr/>
          <a:lstStyle/>
          <a:p>
            <a:pPr marL="0" indent="0" algn="ctr">
              <a:buNone/>
            </a:pPr>
            <a:r>
              <a:rPr lang="en-CA" sz="2800" b="1" dirty="0" err="1">
                <a:latin typeface="Calibri" panose="020F0502020204030204" pitchFamily="34" charset="0"/>
              </a:rPr>
              <a:t>Mélanie</a:t>
            </a:r>
            <a:r>
              <a:rPr lang="en-CA" sz="2800" b="1" dirty="0">
                <a:latin typeface="Calibri" panose="020F0502020204030204" pitchFamily="34" charset="0"/>
              </a:rPr>
              <a:t> Brunet</a:t>
            </a:r>
            <a:endParaRPr lang="en-CA" sz="2800" dirty="0">
              <a:latin typeface="Calibri" panose="020F0502020204030204" pitchFamily="34" charset="0"/>
            </a:endParaRPr>
          </a:p>
          <a:p>
            <a:pPr marL="0" indent="0" algn="ctr">
              <a:buFontTx/>
              <a:buNone/>
            </a:pPr>
            <a:r>
              <a:rPr lang="en-CA" altLang="en-US" sz="2400" dirty="0" err="1">
                <a:latin typeface="Calibri" panose="020F0502020204030204" pitchFamily="34" charset="0"/>
                <a:ea typeface="ＭＳ Ｐゴシック" pitchFamily="-84" charset="-128"/>
                <a:cs typeface="Verdana" pitchFamily="-84" charset="0"/>
              </a:rPr>
              <a:t>Bibliothécaire</a:t>
            </a:r>
            <a:r>
              <a:rPr lang="en-CA" altLang="en-US" sz="2400" dirty="0">
                <a:latin typeface="Calibri" panose="020F0502020204030204" pitchFamily="34" charset="0"/>
                <a:ea typeface="ＭＳ Ｐゴシック" pitchFamily="-84" charset="-128"/>
                <a:cs typeface="Verdana" pitchFamily="-84" charset="0"/>
              </a:rPr>
              <a:t> des droits </a:t>
            </a:r>
            <a:r>
              <a:rPr lang="en-CA" altLang="en-US" sz="2400" dirty="0" err="1">
                <a:latin typeface="Calibri" panose="020F0502020204030204" pitchFamily="34" charset="0"/>
                <a:ea typeface="ＭＳ Ｐゴシック" pitchFamily="-84" charset="-128"/>
                <a:cs typeface="Verdana" pitchFamily="-84" charset="0"/>
              </a:rPr>
              <a:t>d’auteur</a:t>
            </a:r>
            <a:r>
              <a:rPr lang="en-CA" altLang="en-US" sz="2400" dirty="0">
                <a:latin typeface="Calibri" panose="020F0502020204030204" pitchFamily="34" charset="0"/>
                <a:ea typeface="ＭＳ Ｐゴシック" pitchFamily="-84" charset="-128"/>
                <a:cs typeface="Verdana" pitchFamily="-84" charset="0"/>
              </a:rPr>
              <a:t> / Copyright Services Librarian</a:t>
            </a:r>
          </a:p>
          <a:p>
            <a:pPr marL="0" indent="0" algn="ctr">
              <a:buFontTx/>
              <a:buNone/>
            </a:pPr>
            <a:r>
              <a:rPr lang="en-CA" sz="2400" dirty="0" smtClean="0">
                <a:latin typeface="Calibri" panose="020F0502020204030204" pitchFamily="34" charset="0"/>
                <a:hlinkClick r:id="rId3"/>
              </a:rPr>
              <a:t>Melanie.Brunet@uOttawa.ca</a:t>
            </a:r>
            <a:endParaRPr lang="en-CA" sz="2400" dirty="0">
              <a:latin typeface="Calibri" panose="020F0502020204030204" pitchFamily="34" charset="0"/>
            </a:endParaRPr>
          </a:p>
          <a:p>
            <a:pPr marL="0" indent="0" algn="ctr">
              <a:buFontTx/>
              <a:buNone/>
            </a:pPr>
            <a:endParaRPr lang="en-CA" sz="2400" dirty="0">
              <a:latin typeface="Calibri" panose="020F0502020204030204" pitchFamily="34" charset="0"/>
            </a:endParaRPr>
          </a:p>
          <a:p>
            <a:pPr marL="0" indent="0" algn="ctr">
              <a:buNone/>
            </a:pPr>
            <a:endParaRPr lang="en-CA" sz="2400" dirty="0">
              <a:latin typeface="Calibri" panose="020F0502020204030204" pitchFamily="34" charset="0"/>
            </a:endParaRPr>
          </a:p>
          <a:p>
            <a:pPr marL="0" indent="0" algn="ctr">
              <a:buNone/>
            </a:pPr>
            <a:r>
              <a:rPr lang="en-CA" sz="2400" dirty="0">
                <a:latin typeface="Calibri" panose="020F0502020204030204" pitchFamily="34" charset="0"/>
                <a:hlinkClick r:id="rId4"/>
              </a:rPr>
              <a:t>copyright.uottawa.ca</a:t>
            </a:r>
            <a:endParaRPr lang="en-CA" sz="2400" dirty="0">
              <a:latin typeface="Calibri" panose="020F0502020204030204" pitchFamily="34" charset="0"/>
            </a:endParaRPr>
          </a:p>
          <a:p>
            <a:pPr marL="0" indent="0" algn="ctr">
              <a:buNone/>
            </a:pPr>
            <a:r>
              <a:rPr lang="en-CA" sz="2400" dirty="0">
                <a:latin typeface="Calibri" panose="020F0502020204030204" pitchFamily="34" charset="0"/>
                <a:hlinkClick r:id="rId5"/>
              </a:rPr>
              <a:t>droit-auteur.uottawa.ca</a:t>
            </a:r>
            <a:endParaRPr lang="en-CA" sz="2400" dirty="0">
              <a:latin typeface="Calibri" panose="020F0502020204030204" pitchFamily="34" charset="0"/>
            </a:endParaRPr>
          </a:p>
        </p:txBody>
      </p:sp>
      <p:sp>
        <p:nvSpPr>
          <p:cNvPr id="6" name="Title 1"/>
          <p:cNvSpPr txBox="1">
            <a:spLocks/>
          </p:cNvSpPr>
          <p:nvPr/>
        </p:nvSpPr>
        <p:spPr bwMode="auto">
          <a:xfrm>
            <a:off x="1896824" y="545911"/>
            <a:ext cx="5392882" cy="19019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en-CA" altLang="en-US" sz="4000" dirty="0" err="1">
                <a:latin typeface="Calibri" panose="020F0502020204030204" pitchFamily="34" charset="0"/>
                <a:ea typeface="ＭＳ Ｐゴシック" pitchFamily="-84" charset="-128"/>
                <a:cs typeface="Verdana" pitchFamily="-84" charset="0"/>
              </a:rPr>
              <a:t>Merci</a:t>
            </a:r>
            <a:r>
              <a:rPr lang="en-CA" altLang="en-US" sz="4000" dirty="0">
                <a:latin typeface="Calibri" panose="020F0502020204030204" pitchFamily="34" charset="0"/>
                <a:ea typeface="ＭＳ Ｐゴシック" pitchFamily="-84" charset="-128"/>
                <a:cs typeface="Verdana" pitchFamily="-84" charset="0"/>
              </a:rPr>
              <a:t>! Thank you!</a:t>
            </a:r>
          </a:p>
          <a:p>
            <a:pPr algn="ctr"/>
            <a:endParaRPr lang="en-CA" altLang="en-US" sz="1800" dirty="0">
              <a:latin typeface="Calibri" panose="020F0502020204030204" pitchFamily="34" charset="0"/>
              <a:ea typeface="ＭＳ Ｐゴシック" pitchFamily="-84" charset="-128"/>
              <a:cs typeface="Verdana" pitchFamily="-84" charset="0"/>
            </a:endParaRPr>
          </a:p>
          <a:p>
            <a:pPr algn="ctr"/>
            <a:r>
              <a:rPr lang="en-CA" altLang="en-US" sz="4000" dirty="0">
                <a:latin typeface="Calibri" panose="020F0502020204030204" pitchFamily="34" charset="0"/>
                <a:ea typeface="ＭＳ Ｐゴシック" pitchFamily="-84" charset="-128"/>
                <a:cs typeface="Verdana" pitchFamily="-84" charset="0"/>
              </a:rPr>
              <a:t>Questions?</a:t>
            </a:r>
            <a:endParaRPr lang="en-CA" altLang="en-US" sz="4000" kern="0" dirty="0">
              <a:latin typeface="Calibri" panose="020F0502020204030204" pitchFamily="34" charset="0"/>
              <a:ea typeface="ＭＳ Ｐゴシック" pitchFamily="-84" charset="-128"/>
              <a:cs typeface="Verdana" pitchFamily="-84" charset="0"/>
            </a:endParaRPr>
          </a:p>
        </p:txBody>
      </p:sp>
    </p:spTree>
    <p:extLst>
      <p:ext uri="{BB962C8B-B14F-4D97-AF65-F5344CB8AC3E}">
        <p14:creationId xmlns:p14="http://schemas.microsoft.com/office/powerpoint/2010/main" val="13098005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518784" y="917142"/>
            <a:ext cx="7948245" cy="684701"/>
          </a:xfrm>
        </p:spPr>
        <p:txBody>
          <a:bodyPr/>
          <a:lstStyle/>
          <a:p>
            <a:pPr algn="ctr"/>
            <a:r>
              <a:rPr lang="fr-CA" altLang="en-US" sz="4000" dirty="0">
                <a:latin typeface="Calibri" panose="020F0502020204030204" pitchFamily="34" charset="0"/>
                <a:ea typeface="ＭＳ Ｐゴシック" pitchFamily="-84" charset="-128"/>
                <a:cs typeface="Verdana" pitchFamily="-84" charset="0"/>
              </a:rPr>
              <a:t>Qu’est-ce qu’une REL ?</a:t>
            </a:r>
            <a:endParaRPr lang="en-CA" altLang="en-US" sz="4000" dirty="0">
              <a:latin typeface="Calibri" panose="020F0502020204030204" pitchFamily="34" charset="0"/>
              <a:ea typeface="ＭＳ Ｐゴシック" pitchFamily="-84" charset="-128"/>
              <a:cs typeface="Verdana" pitchFamily="-84" charset="0"/>
            </a:endParaRPr>
          </a:p>
        </p:txBody>
      </p:sp>
      <p:sp>
        <p:nvSpPr>
          <p:cNvPr id="6" name="Rectangle 5"/>
          <p:cNvSpPr/>
          <p:nvPr/>
        </p:nvSpPr>
        <p:spPr>
          <a:xfrm>
            <a:off x="903871" y="2127836"/>
            <a:ext cx="7178072" cy="3077766"/>
          </a:xfrm>
          <a:prstGeom prst="rect">
            <a:avLst/>
          </a:prstGeom>
        </p:spPr>
        <p:txBody>
          <a:bodyPr wrap="square">
            <a:spAutoFit/>
          </a:bodyPr>
          <a:lstStyle/>
          <a:p>
            <a:pPr algn="ctr"/>
            <a:r>
              <a:rPr lang="en-CA" sz="4000" dirty="0" err="1">
                <a:latin typeface="Calibri" panose="020F0502020204030204" pitchFamily="34" charset="0"/>
              </a:rPr>
              <a:t>Ressource</a:t>
            </a:r>
            <a:r>
              <a:rPr lang="en-CA" sz="4000" dirty="0">
                <a:latin typeface="Calibri" panose="020F0502020204030204" pitchFamily="34" charset="0"/>
              </a:rPr>
              <a:t> </a:t>
            </a:r>
            <a:r>
              <a:rPr lang="en-CA" sz="4000" dirty="0" err="1">
                <a:latin typeface="Calibri" panose="020F0502020204030204" pitchFamily="34" charset="0"/>
              </a:rPr>
              <a:t>éducative</a:t>
            </a:r>
            <a:r>
              <a:rPr lang="en-CA" sz="4000" dirty="0">
                <a:latin typeface="Calibri" panose="020F0502020204030204" pitchFamily="34" charset="0"/>
              </a:rPr>
              <a:t> libre</a:t>
            </a:r>
            <a:endParaRPr lang="en-CA" sz="3600" dirty="0">
              <a:latin typeface="Calibri" panose="020F0502020204030204" pitchFamily="34" charset="0"/>
            </a:endParaRPr>
          </a:p>
          <a:p>
            <a:endParaRPr lang="en-CA" sz="2600" dirty="0">
              <a:latin typeface="Calibri" panose="020F0502020204030204" pitchFamily="34" charset="0"/>
            </a:endParaRPr>
          </a:p>
          <a:p>
            <a:pPr algn="ctr"/>
            <a:r>
              <a:rPr lang="en-CA" sz="3200" dirty="0">
                <a:latin typeface="Calibri" panose="020F0502020204030204" pitchFamily="34" charset="0"/>
              </a:rPr>
              <a:t>Un </a:t>
            </a:r>
            <a:r>
              <a:rPr lang="en-CA" sz="3200" dirty="0" err="1">
                <a:latin typeface="Calibri" panose="020F0502020204030204" pitchFamily="34" charset="0"/>
              </a:rPr>
              <a:t>objet</a:t>
            </a:r>
            <a:r>
              <a:rPr lang="en-CA" sz="3200" dirty="0">
                <a:latin typeface="Calibri" panose="020F0502020204030204" pitchFamily="34" charset="0"/>
              </a:rPr>
              <a:t> </a:t>
            </a:r>
            <a:r>
              <a:rPr lang="en-CA" sz="3200" dirty="0" err="1">
                <a:latin typeface="Calibri" panose="020F0502020204030204" pitchFamily="34" charset="0"/>
              </a:rPr>
              <a:t>d’apprentissage</a:t>
            </a:r>
            <a:r>
              <a:rPr lang="en-CA" sz="3200" dirty="0">
                <a:latin typeface="Calibri" panose="020F0502020204030204" pitchFamily="34" charset="0"/>
              </a:rPr>
              <a:t> disponible </a:t>
            </a:r>
            <a:r>
              <a:rPr lang="en-CA" sz="3200" dirty="0" err="1">
                <a:latin typeface="Calibri" panose="020F0502020204030204" pitchFamily="34" charset="0"/>
              </a:rPr>
              <a:t>gratuitement</a:t>
            </a:r>
            <a:r>
              <a:rPr lang="en-CA" sz="3200" dirty="0">
                <a:latin typeface="Calibri" panose="020F0502020204030204" pitchFamily="34" charset="0"/>
              </a:rPr>
              <a:t> et </a:t>
            </a:r>
            <a:r>
              <a:rPr lang="en-CA" sz="3200" dirty="0" err="1">
                <a:latin typeface="Calibri" panose="020F0502020204030204" pitchFamily="34" charset="0"/>
              </a:rPr>
              <a:t>librement</a:t>
            </a:r>
            <a:r>
              <a:rPr lang="en-CA" sz="3200" dirty="0">
                <a:latin typeface="Calibri" panose="020F0502020204030204" pitchFamily="34" charset="0"/>
              </a:rPr>
              <a:t> qui </a:t>
            </a:r>
            <a:r>
              <a:rPr lang="en-CA" sz="3200" dirty="0" err="1">
                <a:latin typeface="Calibri" panose="020F0502020204030204" pitchFamily="34" charset="0"/>
              </a:rPr>
              <a:t>peut</a:t>
            </a:r>
            <a:r>
              <a:rPr lang="en-CA" sz="3200" dirty="0">
                <a:latin typeface="Calibri" panose="020F0502020204030204" pitchFamily="34" charset="0"/>
              </a:rPr>
              <a:t> </a:t>
            </a:r>
            <a:r>
              <a:rPr lang="en-CA" sz="3200" dirty="0" err="1">
                <a:latin typeface="Calibri" panose="020F0502020204030204" pitchFamily="34" charset="0"/>
              </a:rPr>
              <a:t>être</a:t>
            </a:r>
            <a:r>
              <a:rPr lang="en-CA" sz="3200" dirty="0">
                <a:latin typeface="Calibri" panose="020F0502020204030204" pitchFamily="34" charset="0"/>
              </a:rPr>
              <a:t> </a:t>
            </a:r>
            <a:r>
              <a:rPr lang="en-CA" sz="3200" dirty="0" err="1">
                <a:latin typeface="Calibri" panose="020F0502020204030204" pitchFamily="34" charset="0"/>
              </a:rPr>
              <a:t>adapté</a:t>
            </a:r>
            <a:r>
              <a:rPr lang="en-CA" sz="3200" dirty="0">
                <a:latin typeface="Calibri" panose="020F0502020204030204" pitchFamily="34" charset="0"/>
              </a:rPr>
              <a:t> et </a:t>
            </a:r>
            <a:r>
              <a:rPr lang="en-CA" sz="3200" dirty="0" err="1">
                <a:latin typeface="Calibri" panose="020F0502020204030204" pitchFamily="34" charset="0"/>
              </a:rPr>
              <a:t>partagé</a:t>
            </a:r>
            <a:r>
              <a:rPr lang="en-CA" sz="3200" dirty="0">
                <a:latin typeface="Calibri" panose="020F0502020204030204" pitchFamily="34" charset="0"/>
              </a:rPr>
              <a:t>, </a:t>
            </a:r>
            <a:r>
              <a:rPr lang="en-CA" sz="3200" dirty="0" err="1">
                <a:latin typeface="Calibri" panose="020F0502020204030204" pitchFamily="34" charset="0"/>
              </a:rPr>
              <a:t>souvent</a:t>
            </a:r>
            <a:r>
              <a:rPr lang="en-CA" sz="3200" dirty="0">
                <a:latin typeface="Calibri" panose="020F0502020204030204" pitchFamily="34" charset="0"/>
              </a:rPr>
              <a:t> </a:t>
            </a:r>
            <a:r>
              <a:rPr lang="en-CA" sz="3200" dirty="0" err="1">
                <a:latin typeface="Calibri" panose="020F0502020204030204" pitchFamily="34" charset="0"/>
              </a:rPr>
              <a:t>selon</a:t>
            </a:r>
            <a:r>
              <a:rPr lang="en-CA" sz="3200" dirty="0">
                <a:latin typeface="Calibri" panose="020F0502020204030204" pitchFamily="34" charset="0"/>
              </a:rPr>
              <a:t> les </a:t>
            </a:r>
            <a:r>
              <a:rPr lang="en-CA" sz="3200" dirty="0" err="1">
                <a:latin typeface="Calibri" panose="020F0502020204030204" pitchFamily="34" charset="0"/>
              </a:rPr>
              <a:t>termes</a:t>
            </a:r>
            <a:r>
              <a:rPr lang="en-CA" sz="3200" dirty="0">
                <a:latin typeface="Calibri" panose="020F0502020204030204" pitchFamily="34" charset="0"/>
              </a:rPr>
              <a:t> </a:t>
            </a:r>
            <a:r>
              <a:rPr lang="en-CA" sz="3200" dirty="0" err="1">
                <a:latin typeface="Calibri" panose="020F0502020204030204" pitchFamily="34" charset="0"/>
              </a:rPr>
              <a:t>d’une</a:t>
            </a:r>
            <a:r>
              <a:rPr lang="en-CA" sz="3200" dirty="0">
                <a:latin typeface="Calibri" panose="020F0502020204030204" pitchFamily="34" charset="0"/>
              </a:rPr>
              <a:t> licence Creative Commons.</a:t>
            </a:r>
            <a:endParaRPr lang="en-CA" sz="2600" dirty="0">
              <a:latin typeface="Calibri" panose="020F0502020204030204" pitchFamily="34" charset="0"/>
            </a:endParaRPr>
          </a:p>
        </p:txBody>
      </p:sp>
    </p:spTree>
    <p:extLst>
      <p:ext uri="{BB962C8B-B14F-4D97-AF65-F5344CB8AC3E}">
        <p14:creationId xmlns:p14="http://schemas.microsoft.com/office/powerpoint/2010/main" val="2969736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169014" y="496601"/>
            <a:ext cx="8647783" cy="684701"/>
          </a:xfrm>
        </p:spPr>
        <p:txBody>
          <a:bodyPr/>
          <a:lstStyle/>
          <a:p>
            <a:pPr algn="ctr"/>
            <a:r>
              <a:rPr lang="fr-CA" altLang="en-US" sz="4000" dirty="0">
                <a:latin typeface="Calibri" panose="020F0502020204030204" pitchFamily="34" charset="0"/>
                <a:ea typeface="ＭＳ Ｐゴシック" pitchFamily="-84" charset="-128"/>
                <a:cs typeface="Verdana" pitchFamily="-84" charset="0"/>
              </a:rPr>
              <a:t>Que peut-on faire avec une REL ? Les 5R</a:t>
            </a:r>
            <a:endParaRPr lang="en-CA" altLang="en-US" sz="4000" dirty="0">
              <a:latin typeface="Calibri" panose="020F0502020204030204" pitchFamily="34" charset="0"/>
              <a:ea typeface="ＭＳ Ｐゴシック" pitchFamily="-84" charset="-128"/>
              <a:cs typeface="Verdana" pitchFamily="-84" charset="0"/>
            </a:endParaRPr>
          </a:p>
        </p:txBody>
      </p:sp>
      <p:sp>
        <p:nvSpPr>
          <p:cNvPr id="6" name="Rectangle 5"/>
          <p:cNvSpPr/>
          <p:nvPr/>
        </p:nvSpPr>
        <p:spPr>
          <a:xfrm>
            <a:off x="305535" y="1414927"/>
            <a:ext cx="8603334" cy="4093428"/>
          </a:xfrm>
          <a:prstGeom prst="rect">
            <a:avLst/>
          </a:prstGeom>
        </p:spPr>
        <p:txBody>
          <a:bodyPr wrap="square">
            <a:spAutoFit/>
          </a:bodyPr>
          <a:lstStyle/>
          <a:p>
            <a:pPr marL="457200" indent="-457200">
              <a:spcBef>
                <a:spcPts val="600"/>
              </a:spcBef>
              <a:spcAft>
                <a:spcPts val="600"/>
              </a:spcAft>
              <a:buFont typeface="Arial" panose="020B0604020202020204" pitchFamily="34" charset="0"/>
              <a:buChar char="•"/>
            </a:pPr>
            <a:r>
              <a:rPr lang="en-CA" sz="2750" b="1" dirty="0" err="1">
                <a:latin typeface="Calibri" panose="020F0502020204030204" pitchFamily="34" charset="0"/>
              </a:rPr>
              <a:t>Retenir</a:t>
            </a:r>
            <a:r>
              <a:rPr lang="en-CA" sz="2750" b="1" dirty="0">
                <a:latin typeface="Calibri" panose="020F0502020204030204" pitchFamily="34" charset="0"/>
              </a:rPr>
              <a:t> :</a:t>
            </a:r>
            <a:r>
              <a:rPr lang="en-CA" sz="2750" dirty="0">
                <a:latin typeface="Calibri" panose="020F0502020204030204" pitchFamily="34" charset="0"/>
              </a:rPr>
              <a:t> droit de </a:t>
            </a:r>
            <a:r>
              <a:rPr lang="en-CA" sz="2750" dirty="0" err="1">
                <a:latin typeface="Calibri" panose="020F0502020204030204" pitchFamily="34" charset="0"/>
              </a:rPr>
              <a:t>télécharger</a:t>
            </a:r>
            <a:r>
              <a:rPr lang="en-CA" sz="2750" dirty="0">
                <a:latin typeface="Calibri" panose="020F0502020204030204" pitchFamily="34" charset="0"/>
              </a:rPr>
              <a:t>, </a:t>
            </a:r>
            <a:r>
              <a:rPr lang="en-CA" sz="2750" dirty="0" err="1">
                <a:latin typeface="Calibri" panose="020F0502020204030204" pitchFamily="34" charset="0"/>
              </a:rPr>
              <a:t>sauvegarder</a:t>
            </a:r>
            <a:r>
              <a:rPr lang="en-CA" sz="2750" dirty="0">
                <a:latin typeface="Calibri" panose="020F0502020204030204" pitchFamily="34" charset="0"/>
              </a:rPr>
              <a:t> et copier</a:t>
            </a:r>
          </a:p>
          <a:p>
            <a:pPr marL="457200" indent="-457200">
              <a:spcBef>
                <a:spcPts val="600"/>
              </a:spcBef>
              <a:spcAft>
                <a:spcPts val="600"/>
              </a:spcAft>
              <a:buFont typeface="Arial" panose="020B0604020202020204" pitchFamily="34" charset="0"/>
              <a:buChar char="•"/>
            </a:pPr>
            <a:r>
              <a:rPr lang="en-CA" sz="2750" b="1" dirty="0" err="1">
                <a:latin typeface="Calibri" panose="020F0502020204030204" pitchFamily="34" charset="0"/>
              </a:rPr>
              <a:t>Réutiliser</a:t>
            </a:r>
            <a:r>
              <a:rPr lang="en-CA" sz="2750" b="1" dirty="0">
                <a:latin typeface="Calibri" panose="020F0502020204030204" pitchFamily="34" charset="0"/>
              </a:rPr>
              <a:t> :</a:t>
            </a:r>
            <a:r>
              <a:rPr lang="en-CA" sz="2750" dirty="0">
                <a:latin typeface="Calibri" panose="020F0502020204030204" pitchFamily="34" charset="0"/>
              </a:rPr>
              <a:t> droit </a:t>
            </a:r>
            <a:r>
              <a:rPr lang="en-CA" sz="2750" dirty="0" err="1">
                <a:latin typeface="Calibri" panose="020F0502020204030204" pitchFamily="34" charset="0"/>
              </a:rPr>
              <a:t>d’utiliser</a:t>
            </a:r>
            <a:r>
              <a:rPr lang="en-CA" sz="2750" dirty="0">
                <a:latin typeface="Calibri" panose="020F0502020204030204" pitchFamily="34" charset="0"/>
              </a:rPr>
              <a:t> le </a:t>
            </a:r>
            <a:r>
              <a:rPr lang="en-CA" sz="2750" dirty="0" err="1">
                <a:latin typeface="Calibri" panose="020F0502020204030204" pitchFamily="34" charset="0"/>
              </a:rPr>
              <a:t>contenu</a:t>
            </a:r>
            <a:r>
              <a:rPr lang="en-CA" sz="2750" dirty="0">
                <a:latin typeface="Calibri" panose="020F0502020204030204" pitchFamily="34" charset="0"/>
              </a:rPr>
              <a:t> de </a:t>
            </a:r>
            <a:r>
              <a:rPr lang="en-CA" sz="2750" dirty="0" err="1">
                <a:latin typeface="Calibri" panose="020F0502020204030204" pitchFamily="34" charset="0"/>
              </a:rPr>
              <a:t>diverses</a:t>
            </a:r>
            <a:r>
              <a:rPr lang="en-CA" sz="2750" dirty="0">
                <a:latin typeface="Calibri" panose="020F0502020204030204" pitchFamily="34" charset="0"/>
              </a:rPr>
              <a:t> </a:t>
            </a:r>
            <a:r>
              <a:rPr lang="en-CA" sz="2750" dirty="0" err="1">
                <a:latin typeface="Calibri" panose="020F0502020204030204" pitchFamily="34" charset="0"/>
              </a:rPr>
              <a:t>façons</a:t>
            </a:r>
            <a:r>
              <a:rPr lang="en-CA" sz="2750" dirty="0">
                <a:latin typeface="Calibri" panose="020F0502020204030204" pitchFamily="34" charset="0"/>
              </a:rPr>
              <a:t> (</a:t>
            </a:r>
            <a:r>
              <a:rPr lang="en-CA" sz="2750" dirty="0" err="1">
                <a:latin typeface="Calibri" panose="020F0502020204030204" pitchFamily="34" charset="0"/>
              </a:rPr>
              <a:t>en</a:t>
            </a:r>
            <a:r>
              <a:rPr lang="en-CA" sz="2750" dirty="0">
                <a:latin typeface="Calibri" panose="020F0502020204030204" pitchFamily="34" charset="0"/>
              </a:rPr>
              <a:t> </a:t>
            </a:r>
            <a:r>
              <a:rPr lang="en-CA" sz="2750" dirty="0" err="1">
                <a:latin typeface="Calibri" panose="020F0502020204030204" pitchFamily="34" charset="0"/>
              </a:rPr>
              <a:t>classe</a:t>
            </a:r>
            <a:r>
              <a:rPr lang="en-CA" sz="2750" dirty="0">
                <a:latin typeface="Calibri" panose="020F0502020204030204" pitchFamily="34" charset="0"/>
              </a:rPr>
              <a:t>, sur un site Web, </a:t>
            </a:r>
            <a:r>
              <a:rPr lang="en-CA" sz="2750" dirty="0" err="1">
                <a:latin typeface="Calibri" panose="020F0502020204030204" pitchFamily="34" charset="0"/>
              </a:rPr>
              <a:t>dans</a:t>
            </a:r>
            <a:r>
              <a:rPr lang="en-CA" sz="2750" dirty="0">
                <a:latin typeface="Calibri" panose="020F0502020204030204" pitchFamily="34" charset="0"/>
              </a:rPr>
              <a:t> </a:t>
            </a:r>
            <a:r>
              <a:rPr lang="en-CA" sz="2750" dirty="0" err="1">
                <a:latin typeface="Calibri" panose="020F0502020204030204" pitchFamily="34" charset="0"/>
              </a:rPr>
              <a:t>une</a:t>
            </a:r>
            <a:r>
              <a:rPr lang="en-CA" sz="2750" dirty="0">
                <a:latin typeface="Calibri" panose="020F0502020204030204" pitchFamily="34" charset="0"/>
              </a:rPr>
              <a:t> </a:t>
            </a:r>
            <a:r>
              <a:rPr lang="en-CA" sz="2750" dirty="0" err="1">
                <a:latin typeface="Calibri" panose="020F0502020204030204" pitchFamily="34" charset="0"/>
              </a:rPr>
              <a:t>vidéo</a:t>
            </a:r>
            <a:r>
              <a:rPr lang="en-CA" sz="2750" dirty="0">
                <a:latin typeface="Calibri" panose="020F0502020204030204" pitchFamily="34" charset="0"/>
              </a:rPr>
              <a:t>, etc.)</a:t>
            </a:r>
          </a:p>
          <a:p>
            <a:pPr marL="457200" indent="-457200">
              <a:spcBef>
                <a:spcPts val="600"/>
              </a:spcBef>
              <a:spcAft>
                <a:spcPts val="600"/>
              </a:spcAft>
              <a:buFont typeface="Arial" panose="020B0604020202020204" pitchFamily="34" charset="0"/>
              <a:buChar char="•"/>
            </a:pPr>
            <a:r>
              <a:rPr lang="en-CA" sz="2750" b="1" dirty="0" err="1">
                <a:latin typeface="Calibri" panose="020F0502020204030204" pitchFamily="34" charset="0"/>
              </a:rPr>
              <a:t>Réviser</a:t>
            </a:r>
            <a:r>
              <a:rPr lang="en-CA" sz="2750" b="1" dirty="0">
                <a:latin typeface="Calibri" panose="020F0502020204030204" pitchFamily="34" charset="0"/>
              </a:rPr>
              <a:t> :</a:t>
            </a:r>
            <a:r>
              <a:rPr lang="en-CA" sz="2750" dirty="0">
                <a:latin typeface="Calibri" panose="020F0502020204030204" pitchFamily="34" charset="0"/>
              </a:rPr>
              <a:t> droit </a:t>
            </a:r>
            <a:r>
              <a:rPr lang="en-CA" sz="2750" dirty="0" err="1">
                <a:latin typeface="Calibri" panose="020F0502020204030204" pitchFamily="34" charset="0"/>
              </a:rPr>
              <a:t>d’adapter</a:t>
            </a:r>
            <a:r>
              <a:rPr lang="en-CA" sz="2750" dirty="0">
                <a:latin typeface="Calibri" panose="020F0502020204030204" pitchFamily="34" charset="0"/>
              </a:rPr>
              <a:t>, modifier, </a:t>
            </a:r>
            <a:r>
              <a:rPr lang="en-CA" sz="2750" dirty="0" err="1">
                <a:latin typeface="Calibri" panose="020F0502020204030204" pitchFamily="34" charset="0"/>
              </a:rPr>
              <a:t>traduire</a:t>
            </a:r>
            <a:r>
              <a:rPr lang="en-CA" sz="2750" dirty="0">
                <a:latin typeface="Calibri" panose="020F0502020204030204" pitchFamily="34" charset="0"/>
              </a:rPr>
              <a:t> le </a:t>
            </a:r>
            <a:r>
              <a:rPr lang="en-CA" sz="2750" dirty="0" err="1">
                <a:latin typeface="Calibri" panose="020F0502020204030204" pitchFamily="34" charset="0"/>
              </a:rPr>
              <a:t>contenu</a:t>
            </a:r>
            <a:endParaRPr lang="en-CA" sz="2750" dirty="0">
              <a:latin typeface="Calibri" panose="020F0502020204030204" pitchFamily="34" charset="0"/>
            </a:endParaRPr>
          </a:p>
          <a:p>
            <a:pPr marL="457200" indent="-457200">
              <a:spcBef>
                <a:spcPts val="600"/>
              </a:spcBef>
              <a:spcAft>
                <a:spcPts val="600"/>
              </a:spcAft>
              <a:buFont typeface="Arial" panose="020B0604020202020204" pitchFamily="34" charset="0"/>
              <a:buChar char="•"/>
            </a:pPr>
            <a:r>
              <a:rPr lang="en-CA" sz="2750" b="1" dirty="0">
                <a:latin typeface="Calibri" panose="020F0502020204030204" pitchFamily="34" charset="0"/>
              </a:rPr>
              <a:t>Remixer :</a:t>
            </a:r>
            <a:r>
              <a:rPr lang="en-CA" sz="2750" dirty="0">
                <a:latin typeface="Calibri" panose="020F0502020204030204" pitchFamily="34" charset="0"/>
              </a:rPr>
              <a:t> droit de combiner le </a:t>
            </a:r>
            <a:r>
              <a:rPr lang="en-CA" sz="2750" dirty="0" err="1">
                <a:latin typeface="Calibri" panose="020F0502020204030204" pitchFamily="34" charset="0"/>
              </a:rPr>
              <a:t>contenu</a:t>
            </a:r>
            <a:r>
              <a:rPr lang="en-CA" sz="2750" dirty="0">
                <a:latin typeface="Calibri" panose="020F0502020204030204" pitchFamily="34" charset="0"/>
              </a:rPr>
              <a:t> original avec </a:t>
            </a:r>
            <a:r>
              <a:rPr lang="en-CA" sz="2750" dirty="0" err="1">
                <a:latin typeface="Calibri" panose="020F0502020204030204" pitchFamily="34" charset="0"/>
              </a:rPr>
              <a:t>d’autre</a:t>
            </a:r>
            <a:r>
              <a:rPr lang="en-CA" sz="2750" dirty="0">
                <a:latin typeface="Calibri" panose="020F0502020204030204" pitchFamily="34" charset="0"/>
              </a:rPr>
              <a:t> </a:t>
            </a:r>
            <a:r>
              <a:rPr lang="en-CA" sz="2750" dirty="0" err="1">
                <a:latin typeface="Calibri" panose="020F0502020204030204" pitchFamily="34" charset="0"/>
              </a:rPr>
              <a:t>contenu</a:t>
            </a:r>
            <a:r>
              <a:rPr lang="en-CA" sz="2750" dirty="0">
                <a:latin typeface="Calibri" panose="020F0502020204030204" pitchFamily="34" charset="0"/>
              </a:rPr>
              <a:t> pour </a:t>
            </a:r>
            <a:r>
              <a:rPr lang="en-CA" sz="2750" dirty="0" err="1">
                <a:latin typeface="Calibri" panose="020F0502020204030204" pitchFamily="34" charset="0"/>
              </a:rPr>
              <a:t>créer</a:t>
            </a:r>
            <a:r>
              <a:rPr lang="en-CA" sz="2750" dirty="0">
                <a:latin typeface="Calibri" panose="020F0502020204030204" pitchFamily="34" charset="0"/>
              </a:rPr>
              <a:t> </a:t>
            </a:r>
            <a:r>
              <a:rPr lang="en-CA" sz="2750" dirty="0" err="1">
                <a:latin typeface="Calibri" panose="020F0502020204030204" pitchFamily="34" charset="0"/>
              </a:rPr>
              <a:t>quelque</a:t>
            </a:r>
            <a:r>
              <a:rPr lang="en-CA" sz="2750" dirty="0">
                <a:latin typeface="Calibri" panose="020F0502020204030204" pitchFamily="34" charset="0"/>
              </a:rPr>
              <a:t> chose de nouveau</a:t>
            </a:r>
          </a:p>
          <a:p>
            <a:pPr marL="457200" indent="-457200">
              <a:spcBef>
                <a:spcPts val="600"/>
              </a:spcBef>
              <a:spcAft>
                <a:spcPts val="600"/>
              </a:spcAft>
              <a:buFont typeface="Arial" panose="020B0604020202020204" pitchFamily="34" charset="0"/>
              <a:buChar char="•"/>
            </a:pPr>
            <a:r>
              <a:rPr lang="en-CA" sz="2750" b="1" dirty="0" err="1">
                <a:latin typeface="Calibri" panose="020F0502020204030204" pitchFamily="34" charset="0"/>
              </a:rPr>
              <a:t>Redistribuer</a:t>
            </a:r>
            <a:r>
              <a:rPr lang="en-CA" sz="2750" b="1" dirty="0">
                <a:latin typeface="Calibri" panose="020F0502020204030204" pitchFamily="34" charset="0"/>
              </a:rPr>
              <a:t> :</a:t>
            </a:r>
            <a:r>
              <a:rPr lang="en-CA" sz="2750" dirty="0">
                <a:latin typeface="Calibri" panose="020F0502020204030204" pitchFamily="34" charset="0"/>
              </a:rPr>
              <a:t> droit de </a:t>
            </a:r>
            <a:r>
              <a:rPr lang="en-CA" sz="2750" dirty="0" err="1">
                <a:latin typeface="Calibri" panose="020F0502020204030204" pitchFamily="34" charset="0"/>
              </a:rPr>
              <a:t>partager</a:t>
            </a:r>
            <a:r>
              <a:rPr lang="en-CA" sz="2750" dirty="0">
                <a:latin typeface="Calibri" panose="020F0502020204030204" pitchFamily="34" charset="0"/>
              </a:rPr>
              <a:t> des copies du </a:t>
            </a:r>
            <a:r>
              <a:rPr lang="en-CA" sz="2750" dirty="0" err="1">
                <a:latin typeface="Calibri" panose="020F0502020204030204" pitchFamily="34" charset="0"/>
              </a:rPr>
              <a:t>contenu</a:t>
            </a:r>
            <a:r>
              <a:rPr lang="en-CA" sz="2750" dirty="0">
                <a:latin typeface="Calibri" panose="020F0502020204030204" pitchFamily="34" charset="0"/>
              </a:rPr>
              <a:t> original, des </a:t>
            </a:r>
            <a:r>
              <a:rPr lang="en-CA" sz="2750" dirty="0" err="1">
                <a:latin typeface="Calibri" panose="020F0502020204030204" pitchFamily="34" charset="0"/>
              </a:rPr>
              <a:t>révisions</a:t>
            </a:r>
            <a:r>
              <a:rPr lang="en-CA" sz="2750" dirty="0">
                <a:latin typeface="Calibri" panose="020F0502020204030204" pitchFamily="34" charset="0"/>
              </a:rPr>
              <a:t> </a:t>
            </a:r>
            <a:r>
              <a:rPr lang="en-CA" sz="2750" dirty="0" err="1">
                <a:latin typeface="Calibri" panose="020F0502020204030204" pitchFamily="34" charset="0"/>
              </a:rPr>
              <a:t>ou</a:t>
            </a:r>
            <a:r>
              <a:rPr lang="en-CA" sz="2750" dirty="0">
                <a:latin typeface="Calibri" panose="020F0502020204030204" pitchFamily="34" charset="0"/>
              </a:rPr>
              <a:t> adaptations</a:t>
            </a:r>
          </a:p>
        </p:txBody>
      </p:sp>
      <p:sp>
        <p:nvSpPr>
          <p:cNvPr id="2" name="Rectangle 1"/>
          <p:cNvSpPr/>
          <p:nvPr/>
        </p:nvSpPr>
        <p:spPr>
          <a:xfrm>
            <a:off x="305535" y="5741980"/>
            <a:ext cx="8374743" cy="738664"/>
          </a:xfrm>
          <a:prstGeom prst="rect">
            <a:avLst/>
          </a:prstGeom>
        </p:spPr>
        <p:txBody>
          <a:bodyPr wrap="square">
            <a:spAutoFit/>
          </a:bodyPr>
          <a:lstStyle/>
          <a:p>
            <a:pPr algn="ctr"/>
            <a:r>
              <a:rPr lang="en-US" sz="1400" dirty="0" err="1">
                <a:latin typeface="Calibri" panose="020F0502020204030204" pitchFamily="34" charset="0"/>
                <a:cs typeface="Calibri" panose="020F0502020204030204" pitchFamily="34" charset="0"/>
              </a:rPr>
              <a:t>Traduit</a:t>
            </a:r>
            <a:r>
              <a:rPr lang="en-US" sz="1400" dirty="0">
                <a:latin typeface="Calibri" panose="020F0502020204030204" pitchFamily="34" charset="0"/>
                <a:cs typeface="Calibri" panose="020F0502020204030204" pitchFamily="34" charset="0"/>
              </a:rPr>
              <a:t> de </a:t>
            </a:r>
            <a:r>
              <a:rPr lang="en-US" sz="1400" dirty="0" err="1">
                <a:latin typeface="Calibri" panose="020F0502020204030204" pitchFamily="34" charset="0"/>
                <a:cs typeface="Calibri" panose="020F0502020204030204" pitchFamily="34" charset="0"/>
              </a:rPr>
              <a:t>contenu</a:t>
            </a:r>
            <a:r>
              <a:rPr lang="en-US" sz="1400" dirty="0">
                <a:latin typeface="Calibri" panose="020F0502020204030204" pitchFamily="34" charset="0"/>
                <a:cs typeface="Calibri" panose="020F0502020204030204" pitchFamily="34" charset="0"/>
              </a:rPr>
              <a:t> original par David Wiley, “Defining the ‘Open’ in Open Content and Open Educational Resources,” </a:t>
            </a:r>
            <a:r>
              <a:rPr lang="en-US" sz="1400" dirty="0">
                <a:latin typeface="Calibri" panose="020F0502020204030204" pitchFamily="34" charset="0"/>
                <a:cs typeface="Calibri" panose="020F0502020204030204" pitchFamily="34" charset="0"/>
                <a:hlinkClick r:id="rId3"/>
              </a:rPr>
              <a:t>http://opencontent.org/definition/</a:t>
            </a:r>
            <a:r>
              <a:rPr lang="en-US" sz="1400" dirty="0">
                <a:latin typeface="Calibri" panose="020F0502020204030204" pitchFamily="34" charset="0"/>
                <a:cs typeface="Calibri" panose="020F0502020204030204" pitchFamily="34" charset="0"/>
              </a:rPr>
              <a:t>, </a:t>
            </a:r>
            <a:r>
              <a:rPr lang="en-US" sz="1400" dirty="0">
                <a:latin typeface="Calibri" panose="020F0502020204030204" pitchFamily="34" charset="0"/>
                <a:cs typeface="Calibri" panose="020F0502020204030204" pitchFamily="34" charset="0"/>
                <a:hlinkClick r:id="rId4"/>
              </a:rPr>
              <a:t>CC BY 4.0</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Voir</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aussi</a:t>
            </a:r>
            <a:r>
              <a:rPr lang="en-US" sz="1400" dirty="0">
                <a:latin typeface="Calibri" panose="020F0502020204030204" pitchFamily="34" charset="0"/>
                <a:cs typeface="Calibri" panose="020F0502020204030204" pitchFamily="34" charset="0"/>
              </a:rPr>
              <a:t> : OIF, </a:t>
            </a:r>
            <a:r>
              <a:rPr lang="en-US" sz="1400" i="1" dirty="0" err="1">
                <a:latin typeface="Calibri" panose="020F0502020204030204" pitchFamily="34" charset="0"/>
                <a:cs typeface="Calibri" panose="020F0502020204030204" pitchFamily="34" charset="0"/>
              </a:rPr>
              <a:t>Référentiel</a:t>
            </a:r>
            <a:r>
              <a:rPr lang="en-US" sz="1400" i="1" dirty="0">
                <a:latin typeface="Calibri" panose="020F0502020204030204" pitchFamily="34" charset="0"/>
                <a:cs typeface="Calibri" panose="020F0502020204030204" pitchFamily="34" charset="0"/>
              </a:rPr>
              <a:t> de </a:t>
            </a:r>
            <a:r>
              <a:rPr lang="en-US" sz="1400" i="1" dirty="0" err="1">
                <a:latin typeface="Calibri" panose="020F0502020204030204" pitchFamily="34" charset="0"/>
                <a:cs typeface="Calibri" panose="020F0502020204030204" pitchFamily="34" charset="0"/>
              </a:rPr>
              <a:t>compétences</a:t>
            </a:r>
            <a:r>
              <a:rPr lang="en-US" sz="1400" i="1" dirty="0">
                <a:latin typeface="Calibri" panose="020F0502020204030204" pitchFamily="34" charset="0"/>
                <a:cs typeface="Calibri" panose="020F0502020204030204" pitchFamily="34" charset="0"/>
              </a:rPr>
              <a:t> REL: Guide du </a:t>
            </a:r>
            <a:r>
              <a:rPr lang="en-US" sz="1400" i="1" dirty="0" err="1">
                <a:latin typeface="Calibri" panose="020F0502020204030204" pitchFamily="34" charset="0"/>
                <a:cs typeface="Calibri" panose="020F0502020204030204" pitchFamily="34" charset="0"/>
              </a:rPr>
              <a:t>formateur</a:t>
            </a:r>
            <a:r>
              <a:rPr lang="en-US" sz="1400" dirty="0">
                <a:latin typeface="Calibri" panose="020F0502020204030204" pitchFamily="34" charset="0"/>
                <a:cs typeface="Calibri" panose="020F0502020204030204" pitchFamily="34" charset="0"/>
              </a:rPr>
              <a:t>, </a:t>
            </a:r>
            <a:r>
              <a:rPr lang="en-US" sz="1400" dirty="0">
                <a:latin typeface="Calibri" panose="020F0502020204030204" pitchFamily="34" charset="0"/>
                <a:cs typeface="Calibri" panose="020F0502020204030204" pitchFamily="34" charset="0"/>
                <a:hlinkClick r:id="rId5"/>
              </a:rPr>
              <a:t>https://www.francophonie.org/IMG/pdf/guide_formateur-rel.pdf</a:t>
            </a:r>
            <a:r>
              <a:rPr lang="en-US" sz="1400" dirty="0">
                <a:latin typeface="Calibri" panose="020F0502020204030204" pitchFamily="34" charset="0"/>
                <a:cs typeface="Calibri" panose="020F0502020204030204" pitchFamily="34" charset="0"/>
              </a:rPr>
              <a:t>, pp. 30-31, </a:t>
            </a:r>
            <a:r>
              <a:rPr lang="en-US" sz="1400" dirty="0">
                <a:latin typeface="Calibri" panose="020F0502020204030204" pitchFamily="34" charset="0"/>
                <a:cs typeface="Calibri" panose="020F0502020204030204" pitchFamily="34" charset="0"/>
                <a:hlinkClick r:id="rId4"/>
              </a:rPr>
              <a:t>CC BY 4.0</a:t>
            </a:r>
            <a:r>
              <a:rPr lang="en-US" sz="1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258984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8E815D72-4262-4AAA-B604-80D693806247}"/>
              </a:ext>
            </a:extLst>
          </p:cNvPr>
          <p:cNvSpPr txBox="1">
            <a:spLocks/>
          </p:cNvSpPr>
          <p:nvPr/>
        </p:nvSpPr>
        <p:spPr bwMode="auto">
          <a:xfrm>
            <a:off x="292243" y="689373"/>
            <a:ext cx="8516983"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dirty="0">
                <a:latin typeface="Calibri" panose="020F0502020204030204" pitchFamily="34" charset="0"/>
                <a:ea typeface="ＭＳ Ｐゴシック" pitchFamily="-84" charset="-128"/>
                <a:cs typeface="Verdana" pitchFamily="-84" charset="0"/>
              </a:rPr>
              <a:t>Approches au droit d’auteur</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8" name="TextBox 7">
            <a:extLst>
              <a:ext uri="{FF2B5EF4-FFF2-40B4-BE49-F238E27FC236}">
                <a16:creationId xmlns:a16="http://schemas.microsoft.com/office/drawing/2014/main" id="{DA4B9718-88B9-493B-8E2B-14176E7A79A5}"/>
              </a:ext>
            </a:extLst>
          </p:cNvPr>
          <p:cNvSpPr txBox="1"/>
          <p:nvPr/>
        </p:nvSpPr>
        <p:spPr>
          <a:xfrm>
            <a:off x="606815" y="4108577"/>
            <a:ext cx="3566782" cy="1477328"/>
          </a:xfrm>
          <a:prstGeom prst="rect">
            <a:avLst/>
          </a:prstGeom>
          <a:noFill/>
        </p:spPr>
        <p:txBody>
          <a:bodyPr wrap="square" rtlCol="0">
            <a:spAutoFit/>
          </a:bodyPr>
          <a:lstStyle/>
          <a:p>
            <a:pPr algn="ctr"/>
            <a:r>
              <a:rPr lang="en-CA" sz="1800" b="1" dirty="0" err="1">
                <a:latin typeface="Calibri" panose="020F0502020204030204" pitchFamily="34" charset="0"/>
                <a:cs typeface="Calibri" panose="020F0502020204030204" pitchFamily="34" charset="0"/>
              </a:rPr>
              <a:t>Tous</a:t>
            </a:r>
            <a:r>
              <a:rPr lang="en-CA" sz="1800" b="1" dirty="0">
                <a:latin typeface="Calibri" panose="020F0502020204030204" pitchFamily="34" charset="0"/>
                <a:cs typeface="Calibri" panose="020F0502020204030204" pitchFamily="34" charset="0"/>
              </a:rPr>
              <a:t> droits </a:t>
            </a:r>
            <a:r>
              <a:rPr lang="en-CA" sz="1800" b="1" dirty="0" err="1">
                <a:latin typeface="Calibri" panose="020F0502020204030204" pitchFamily="34" charset="0"/>
                <a:cs typeface="Calibri" panose="020F0502020204030204" pitchFamily="34" charset="0"/>
              </a:rPr>
              <a:t>réservés</a:t>
            </a:r>
            <a:endParaRPr lang="en-CA" sz="1800" b="1" dirty="0">
              <a:latin typeface="Calibri" panose="020F0502020204030204" pitchFamily="34" charset="0"/>
              <a:cs typeface="Calibri" panose="020F0502020204030204" pitchFamily="34" charset="0"/>
            </a:endParaRPr>
          </a:p>
          <a:p>
            <a:pPr algn="ctr"/>
            <a:endParaRPr lang="en-CA" sz="1800" dirty="0">
              <a:latin typeface="Calibri" panose="020F0502020204030204" pitchFamily="34" charset="0"/>
              <a:cs typeface="Calibri" panose="020F0502020204030204" pitchFamily="34" charset="0"/>
            </a:endParaRPr>
          </a:p>
          <a:p>
            <a:pPr algn="ctr"/>
            <a:r>
              <a:rPr lang="en-CA" sz="1800" dirty="0">
                <a:latin typeface="Calibri" panose="020F0502020204030204" pitchFamily="34" charset="0"/>
                <a:cs typeface="Calibri" panose="020F0502020204030204" pitchFamily="34" charset="0"/>
              </a:rPr>
              <a:t>Utilisation/reproduction/adaptation </a:t>
            </a:r>
            <a:r>
              <a:rPr lang="en-CA" sz="1800" dirty="0" err="1">
                <a:latin typeface="Calibri" panose="020F0502020204030204" pitchFamily="34" charset="0"/>
                <a:cs typeface="Calibri" panose="020F0502020204030204" pitchFamily="34" charset="0"/>
              </a:rPr>
              <a:t>requiert</a:t>
            </a:r>
            <a:r>
              <a:rPr lang="en-CA" sz="1800" dirty="0">
                <a:latin typeface="Calibri" panose="020F0502020204030204" pitchFamily="34" charset="0"/>
                <a:cs typeface="Calibri" panose="020F0502020204030204" pitchFamily="34" charset="0"/>
              </a:rPr>
              <a:t> la permission (et compensation </a:t>
            </a:r>
            <a:r>
              <a:rPr lang="en-CA" sz="1800" dirty="0" err="1">
                <a:latin typeface="Calibri" panose="020F0502020204030204" pitchFamily="34" charset="0"/>
                <a:cs typeface="Calibri" panose="020F0502020204030204" pitchFamily="34" charset="0"/>
              </a:rPr>
              <a:t>monétaire</a:t>
            </a:r>
            <a:r>
              <a:rPr lang="en-CA" sz="1800" dirty="0">
                <a:latin typeface="Calibri" panose="020F0502020204030204" pitchFamily="34" charset="0"/>
                <a:cs typeface="Calibri" panose="020F0502020204030204" pitchFamily="34" charset="0"/>
              </a:rPr>
              <a:t>)</a:t>
            </a:r>
          </a:p>
        </p:txBody>
      </p:sp>
      <p:sp>
        <p:nvSpPr>
          <p:cNvPr id="10" name="TextBox 9">
            <a:extLst>
              <a:ext uri="{FF2B5EF4-FFF2-40B4-BE49-F238E27FC236}">
                <a16:creationId xmlns:a16="http://schemas.microsoft.com/office/drawing/2014/main" id="{DA4B9718-88B9-493B-8E2B-14176E7A79A5}"/>
              </a:ext>
            </a:extLst>
          </p:cNvPr>
          <p:cNvSpPr txBox="1"/>
          <p:nvPr/>
        </p:nvSpPr>
        <p:spPr>
          <a:xfrm>
            <a:off x="4438479" y="4108577"/>
            <a:ext cx="3962860" cy="1754326"/>
          </a:xfrm>
          <a:prstGeom prst="rect">
            <a:avLst/>
          </a:prstGeom>
          <a:noFill/>
        </p:spPr>
        <p:txBody>
          <a:bodyPr wrap="square" rtlCol="0">
            <a:spAutoFit/>
          </a:bodyPr>
          <a:lstStyle/>
          <a:p>
            <a:pPr algn="ctr"/>
            <a:r>
              <a:rPr lang="en-CA" sz="1800" b="1" dirty="0" err="1">
                <a:latin typeface="Calibri" panose="020F0502020204030204" pitchFamily="34" charset="0"/>
                <a:cs typeface="Calibri" panose="020F0502020204030204" pitchFamily="34" charset="0"/>
              </a:rPr>
              <a:t>Certains</a:t>
            </a:r>
            <a:r>
              <a:rPr lang="en-CA" sz="1800" b="1" dirty="0">
                <a:latin typeface="Calibri" panose="020F0502020204030204" pitchFamily="34" charset="0"/>
                <a:cs typeface="Calibri" panose="020F0502020204030204" pitchFamily="34" charset="0"/>
              </a:rPr>
              <a:t> droits </a:t>
            </a:r>
            <a:r>
              <a:rPr lang="en-CA" sz="1800" b="1" dirty="0" err="1">
                <a:latin typeface="Calibri" panose="020F0502020204030204" pitchFamily="34" charset="0"/>
                <a:cs typeface="Calibri" panose="020F0502020204030204" pitchFamily="34" charset="0"/>
              </a:rPr>
              <a:t>réservés</a:t>
            </a:r>
            <a:r>
              <a:rPr lang="en-CA" sz="1800" b="1" dirty="0">
                <a:latin typeface="Calibri" panose="020F0502020204030204" pitchFamily="34" charset="0"/>
                <a:cs typeface="Calibri" panose="020F0502020204030204" pitchFamily="34" charset="0"/>
              </a:rPr>
              <a:t> (licence libre)</a:t>
            </a:r>
          </a:p>
          <a:p>
            <a:pPr algn="ctr"/>
            <a:endParaRPr lang="en-CA" sz="1800" dirty="0">
              <a:latin typeface="Calibri" panose="020F0502020204030204" pitchFamily="34" charset="0"/>
              <a:cs typeface="Calibri" panose="020F0502020204030204" pitchFamily="34" charset="0"/>
            </a:endParaRPr>
          </a:p>
          <a:p>
            <a:pPr algn="ctr"/>
            <a:r>
              <a:rPr lang="en-CA" sz="1800" dirty="0">
                <a:latin typeface="Calibri" panose="020F0502020204030204" pitchFamily="34" charset="0"/>
                <a:cs typeface="Calibri" panose="020F0502020204030204" pitchFamily="34" charset="0"/>
              </a:rPr>
              <a:t>Utilisation/reproduction/adaptation ne </a:t>
            </a:r>
            <a:r>
              <a:rPr lang="en-CA" sz="1800" dirty="0" err="1">
                <a:latin typeface="Calibri" panose="020F0502020204030204" pitchFamily="34" charset="0"/>
                <a:cs typeface="Calibri" panose="020F0502020204030204" pitchFamily="34" charset="0"/>
              </a:rPr>
              <a:t>requiert</a:t>
            </a:r>
            <a:r>
              <a:rPr lang="en-CA" sz="1800" dirty="0">
                <a:latin typeface="Calibri" panose="020F0502020204030204" pitchFamily="34" charset="0"/>
                <a:cs typeface="Calibri" panose="020F0502020204030204" pitchFamily="34" charset="0"/>
              </a:rPr>
              <a:t> pas la permission </a:t>
            </a:r>
            <a:r>
              <a:rPr lang="en-CA" sz="1800" dirty="0" err="1">
                <a:latin typeface="Calibri" panose="020F0502020204030204" pitchFamily="34" charset="0"/>
                <a:cs typeface="Calibri" panose="020F0502020204030204" pitchFamily="34" charset="0"/>
              </a:rPr>
              <a:t>pourvu</a:t>
            </a:r>
            <a:r>
              <a:rPr lang="en-CA" sz="1800" dirty="0">
                <a:latin typeface="Calibri" panose="020F0502020204030204" pitchFamily="34" charset="0"/>
                <a:cs typeface="Calibri" panose="020F0502020204030204" pitchFamily="34" charset="0"/>
              </a:rPr>
              <a:t> </a:t>
            </a:r>
            <a:r>
              <a:rPr lang="en-CA" sz="1800" dirty="0" err="1">
                <a:latin typeface="Calibri" panose="020F0502020204030204" pitchFamily="34" charset="0"/>
                <a:cs typeface="Calibri" panose="020F0502020204030204" pitchFamily="34" charset="0"/>
              </a:rPr>
              <a:t>qu’elle</a:t>
            </a:r>
            <a:r>
              <a:rPr lang="en-CA" sz="1800" dirty="0">
                <a:latin typeface="Calibri" panose="020F0502020204030204" pitchFamily="34" charset="0"/>
                <a:cs typeface="Calibri" panose="020F0502020204030204" pitchFamily="34" charset="0"/>
              </a:rPr>
              <a:t> </a:t>
            </a:r>
            <a:r>
              <a:rPr lang="en-CA" sz="1800" dirty="0" err="1">
                <a:latin typeface="Calibri" panose="020F0502020204030204" pitchFamily="34" charset="0"/>
                <a:cs typeface="Calibri" panose="020F0502020204030204" pitchFamily="34" charset="0"/>
              </a:rPr>
              <a:t>respecte</a:t>
            </a:r>
            <a:r>
              <a:rPr lang="en-CA" sz="1800" dirty="0">
                <a:latin typeface="Calibri" panose="020F0502020204030204" pitchFamily="34" charset="0"/>
                <a:cs typeface="Calibri" panose="020F0502020204030204" pitchFamily="34" charset="0"/>
              </a:rPr>
              <a:t> les conditions de la licence CC</a:t>
            </a:r>
          </a:p>
        </p:txBody>
      </p:sp>
      <p:sp>
        <p:nvSpPr>
          <p:cNvPr id="11" name="Rectangle 10">
            <a:extLst>
              <a:ext uri="{FF2B5EF4-FFF2-40B4-BE49-F238E27FC236}">
                <a16:creationId xmlns:a16="http://schemas.microsoft.com/office/drawing/2014/main" id="{415CAA76-EFFE-45A1-B1EF-429B14E39633}"/>
              </a:ext>
            </a:extLst>
          </p:cNvPr>
          <p:cNvSpPr/>
          <p:nvPr/>
        </p:nvSpPr>
        <p:spPr>
          <a:xfrm>
            <a:off x="441177" y="6168627"/>
            <a:ext cx="8261646" cy="307777"/>
          </a:xfrm>
          <a:prstGeom prst="rect">
            <a:avLst/>
          </a:prstGeom>
        </p:spPr>
        <p:txBody>
          <a:bodyPr wrap="square">
            <a:spAutoFit/>
          </a:bodyPr>
          <a:lstStyle/>
          <a:p>
            <a:pPr algn="ctr"/>
            <a:r>
              <a:rPr lang="en-CA" sz="1400" dirty="0" err="1">
                <a:latin typeface="Calibri" panose="020F0502020204030204" pitchFamily="34" charset="0"/>
                <a:hlinkClick r:id="rId3"/>
              </a:rPr>
              <a:t>Symbole</a:t>
            </a:r>
            <a:r>
              <a:rPr lang="en-CA" sz="1400" dirty="0">
                <a:latin typeface="Calibri" panose="020F0502020204030204" pitchFamily="34" charset="0"/>
                <a:hlinkClick r:id="rId3"/>
              </a:rPr>
              <a:t> du droit </a:t>
            </a:r>
            <a:r>
              <a:rPr lang="en-CA" sz="1400" dirty="0" err="1">
                <a:latin typeface="Calibri" panose="020F0502020204030204" pitchFamily="34" charset="0"/>
                <a:hlinkClick r:id="rId3"/>
              </a:rPr>
              <a:t>d'auteur</a:t>
            </a:r>
            <a:r>
              <a:rPr lang="en-CA" sz="1400" dirty="0">
                <a:latin typeface="Calibri" panose="020F0502020204030204" pitchFamily="34" charset="0"/>
              </a:rPr>
              <a:t>, Pixabay, </a:t>
            </a:r>
            <a:r>
              <a:rPr lang="en-CA" sz="1400" dirty="0">
                <a:latin typeface="Calibri" panose="020F0502020204030204" pitchFamily="34" charset="0"/>
                <a:hlinkClick r:id="rId4"/>
              </a:rPr>
              <a:t>Licence </a:t>
            </a:r>
            <a:r>
              <a:rPr lang="en-CA" sz="1400" dirty="0" err="1">
                <a:latin typeface="Calibri" panose="020F0502020204030204" pitchFamily="34" charset="0"/>
                <a:hlinkClick r:id="rId4"/>
              </a:rPr>
              <a:t>Pixabay</a:t>
            </a:r>
            <a:r>
              <a:rPr lang="en-CA" sz="1400" dirty="0">
                <a:latin typeface="Calibri" panose="020F0502020204030204" pitchFamily="34" charset="0"/>
              </a:rPr>
              <a:t> et </a:t>
            </a:r>
            <a:r>
              <a:rPr lang="en-CA" sz="1400" dirty="0">
                <a:latin typeface="Calibri" panose="020F0502020204030204" pitchFamily="34" charset="0"/>
                <a:hlinkClick r:id="rId5"/>
              </a:rPr>
              <a:t>Logo Creative Commons</a:t>
            </a:r>
            <a:r>
              <a:rPr lang="en-CA" sz="1400" dirty="0">
                <a:latin typeface="Calibri" panose="020F0502020204030204" pitchFamily="34" charset="0"/>
              </a:rPr>
              <a:t>, Creative Commons, </a:t>
            </a:r>
            <a:r>
              <a:rPr lang="en-CA" sz="1400" dirty="0">
                <a:latin typeface="Calibri" panose="020F0502020204030204" pitchFamily="34" charset="0"/>
                <a:hlinkClick r:id="rId6"/>
              </a:rPr>
              <a:t>CC  BY 4.0</a:t>
            </a:r>
            <a:endParaRPr lang="en-CA" sz="1400" dirty="0">
              <a:latin typeface="Calibri" panose="020F0502020204030204" pitchFamily="34" charset="0"/>
            </a:endParaRPr>
          </a:p>
        </p:txBody>
      </p:sp>
      <p:pic>
        <p:nvPicPr>
          <p:cNvPr id="12" name="Picture 11">
            <a:extLst>
              <a:ext uri="{FF2B5EF4-FFF2-40B4-BE49-F238E27FC236}">
                <a16:creationId xmlns:a16="http://schemas.microsoft.com/office/drawing/2014/main" id="{6B494B15-D0AA-4F09-BF1E-AF6EDA5ABA89}"/>
              </a:ext>
            </a:extLst>
          </p:cNvPr>
          <p:cNvPicPr>
            <a:picLocks noChangeAspect="1"/>
          </p:cNvPicPr>
          <p:nvPr/>
        </p:nvPicPr>
        <p:blipFill>
          <a:blip r:embed="rId7"/>
          <a:stretch>
            <a:fillRect/>
          </a:stretch>
        </p:blipFill>
        <p:spPr>
          <a:xfrm>
            <a:off x="1678223" y="2444906"/>
            <a:ext cx="1557854" cy="1557854"/>
          </a:xfrm>
          <a:prstGeom prst="rect">
            <a:avLst/>
          </a:prstGeom>
        </p:spPr>
      </p:pic>
      <p:sp>
        <p:nvSpPr>
          <p:cNvPr id="13" name="Rectangle 12">
            <a:extLst>
              <a:ext uri="{FF2B5EF4-FFF2-40B4-BE49-F238E27FC236}">
                <a16:creationId xmlns:a16="http://schemas.microsoft.com/office/drawing/2014/main" id="{35E20900-E9FD-46C9-A6AC-453395E48A2E}"/>
              </a:ext>
            </a:extLst>
          </p:cNvPr>
          <p:cNvSpPr/>
          <p:nvPr/>
        </p:nvSpPr>
        <p:spPr>
          <a:xfrm>
            <a:off x="1391991" y="1434439"/>
            <a:ext cx="2130327" cy="830997"/>
          </a:xfrm>
          <a:prstGeom prst="rect">
            <a:avLst/>
          </a:prstGeom>
        </p:spPr>
        <p:txBody>
          <a:bodyPr wrap="none">
            <a:spAutoFit/>
          </a:bodyPr>
          <a:lstStyle/>
          <a:p>
            <a:pPr algn="ctr"/>
            <a:r>
              <a:rPr lang="en-CA" b="1" dirty="0" err="1">
                <a:latin typeface="Calibri" panose="020F0502020204030204" pitchFamily="34" charset="0"/>
                <a:cs typeface="Calibri" panose="020F0502020204030204" pitchFamily="34" charset="0"/>
              </a:rPr>
              <a:t>Manuels</a:t>
            </a:r>
            <a:endParaRPr lang="en-CA" b="1" dirty="0">
              <a:latin typeface="Calibri" panose="020F0502020204030204" pitchFamily="34" charset="0"/>
              <a:cs typeface="Calibri" panose="020F0502020204030204" pitchFamily="34" charset="0"/>
            </a:endParaRPr>
          </a:p>
          <a:p>
            <a:pPr algn="ctr"/>
            <a:r>
              <a:rPr lang="en-CA" b="1" dirty="0">
                <a:latin typeface="Calibri" panose="020F0502020204030204" pitchFamily="34" charset="0"/>
                <a:cs typeface="Calibri" panose="020F0502020204030204" pitchFamily="34" charset="0"/>
              </a:rPr>
              <a:t>conventionnels</a:t>
            </a:r>
          </a:p>
        </p:txBody>
      </p:sp>
      <p:sp>
        <p:nvSpPr>
          <p:cNvPr id="14" name="Rectangle 13">
            <a:extLst>
              <a:ext uri="{FF2B5EF4-FFF2-40B4-BE49-F238E27FC236}">
                <a16:creationId xmlns:a16="http://schemas.microsoft.com/office/drawing/2014/main" id="{C5AFB413-EE16-435E-9B71-E34E0099B83C}"/>
              </a:ext>
            </a:extLst>
          </p:cNvPr>
          <p:cNvSpPr/>
          <p:nvPr/>
        </p:nvSpPr>
        <p:spPr>
          <a:xfrm>
            <a:off x="5702007" y="1499078"/>
            <a:ext cx="1290738" cy="830997"/>
          </a:xfrm>
          <a:prstGeom prst="rect">
            <a:avLst/>
          </a:prstGeom>
        </p:spPr>
        <p:txBody>
          <a:bodyPr wrap="none">
            <a:spAutoFit/>
          </a:bodyPr>
          <a:lstStyle/>
          <a:p>
            <a:pPr algn="ctr"/>
            <a:r>
              <a:rPr lang="en-CA" b="1" dirty="0" err="1">
                <a:latin typeface="Calibri" panose="020F0502020204030204" pitchFamily="34" charset="0"/>
                <a:cs typeface="Calibri" panose="020F0502020204030204" pitchFamily="34" charset="0"/>
              </a:rPr>
              <a:t>Manuels</a:t>
            </a:r>
            <a:endParaRPr lang="en-CA" b="1" dirty="0">
              <a:latin typeface="Calibri" panose="020F0502020204030204" pitchFamily="34" charset="0"/>
              <a:cs typeface="Calibri" panose="020F0502020204030204" pitchFamily="34" charset="0"/>
            </a:endParaRPr>
          </a:p>
          <a:p>
            <a:pPr algn="ctr"/>
            <a:r>
              <a:rPr lang="en-CA" b="1" dirty="0" err="1">
                <a:latin typeface="Calibri" panose="020F0502020204030204" pitchFamily="34" charset="0"/>
                <a:cs typeface="Calibri" panose="020F0502020204030204" pitchFamily="34" charset="0"/>
              </a:rPr>
              <a:t>libres</a:t>
            </a:r>
            <a:endParaRPr lang="en-CA" b="1" dirty="0">
              <a:latin typeface="Calibri" panose="020F0502020204030204" pitchFamily="34" charset="0"/>
              <a:cs typeface="Calibri" panose="020F0502020204030204" pitchFamily="34" charset="0"/>
            </a:endParaRPr>
          </a:p>
        </p:txBody>
      </p:sp>
      <p:pic>
        <p:nvPicPr>
          <p:cNvPr id="16" name="Picture 2" descr="http://mirrors.creativecommons.org/presskit/logos/cc.logo.large.png">
            <a:hlinkClick r:id="rId8"/>
            <a:extLst>
              <a:ext uri="{FF2B5EF4-FFF2-40B4-BE49-F238E27FC236}">
                <a16:creationId xmlns:a16="http://schemas.microsoft.com/office/drawing/2014/main" id="{F2880D16-F871-41CA-9C0B-C2C142A75AA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27361" y="2894825"/>
            <a:ext cx="3640026" cy="898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7458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2458" y="1625189"/>
            <a:ext cx="425812" cy="439814"/>
          </a:xfrm>
          <a:prstGeom prst="rect">
            <a:avLst/>
          </a:prstGeom>
        </p:spPr>
      </p:pic>
      <p:pic>
        <p:nvPicPr>
          <p:cNvPr id="33" name="Pictur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9513" y="3123595"/>
            <a:ext cx="419390" cy="433181"/>
          </a:xfrm>
          <a:prstGeom prst="rect">
            <a:avLst/>
          </a:prstGeom>
        </p:spPr>
      </p:pic>
      <p:pic>
        <p:nvPicPr>
          <p:cNvPr id="34" name="Pictur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8880" y="3913102"/>
            <a:ext cx="437432" cy="451816"/>
          </a:xfrm>
          <a:prstGeom prst="rect">
            <a:avLst/>
          </a:prstGeom>
        </p:spPr>
      </p:pic>
      <p:pic>
        <p:nvPicPr>
          <p:cNvPr id="35" name="Picture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78880" y="2362707"/>
            <a:ext cx="419390" cy="433181"/>
          </a:xfrm>
          <a:prstGeom prst="rect">
            <a:avLst/>
          </a:prstGeom>
        </p:spPr>
      </p:pic>
      <p:sp>
        <p:nvSpPr>
          <p:cNvPr id="38" name="TextBox 37"/>
          <p:cNvSpPr txBox="1"/>
          <p:nvPr/>
        </p:nvSpPr>
        <p:spPr>
          <a:xfrm>
            <a:off x="6328199" y="1640635"/>
            <a:ext cx="2364069" cy="2862322"/>
          </a:xfrm>
          <a:prstGeom prst="rect">
            <a:avLst/>
          </a:prstGeom>
          <a:noFill/>
        </p:spPr>
        <p:txBody>
          <a:bodyPr wrap="square" rtlCol="0">
            <a:spAutoFit/>
          </a:bodyPr>
          <a:lstStyle/>
          <a:p>
            <a:r>
              <a:rPr lang="en-CA" sz="1800" dirty="0">
                <a:latin typeface="Calibri" panose="020F0502020204030204" pitchFamily="34" charset="0"/>
              </a:rPr>
              <a:t>Attribution (BY)</a:t>
            </a:r>
          </a:p>
          <a:p>
            <a:endParaRPr lang="en-CA" sz="1800" dirty="0">
              <a:latin typeface="Calibri" panose="020F0502020204030204" pitchFamily="34" charset="0"/>
            </a:endParaRPr>
          </a:p>
          <a:p>
            <a:r>
              <a:rPr lang="en-CA" sz="1800" dirty="0" err="1">
                <a:latin typeface="Calibri" panose="020F0502020204030204" pitchFamily="34" charset="0"/>
              </a:rPr>
              <a:t>Partage</a:t>
            </a:r>
            <a:r>
              <a:rPr lang="en-CA" sz="1800" dirty="0">
                <a:latin typeface="Calibri" panose="020F0502020204030204" pitchFamily="34" charset="0"/>
              </a:rPr>
              <a:t> </a:t>
            </a:r>
            <a:r>
              <a:rPr lang="en-CA" sz="1800" dirty="0" err="1">
                <a:latin typeface="Calibri" panose="020F0502020204030204" pitchFamily="34" charset="0"/>
              </a:rPr>
              <a:t>dans</a:t>
            </a:r>
            <a:r>
              <a:rPr lang="en-CA" sz="1800" dirty="0">
                <a:latin typeface="Calibri" panose="020F0502020204030204" pitchFamily="34" charset="0"/>
              </a:rPr>
              <a:t> les </a:t>
            </a:r>
            <a:r>
              <a:rPr lang="en-CA" sz="1800" dirty="0" err="1">
                <a:latin typeface="Calibri" panose="020F0502020204030204" pitchFamily="34" charset="0"/>
              </a:rPr>
              <a:t>mêmes</a:t>
            </a:r>
            <a:r>
              <a:rPr lang="en-CA" sz="1800" dirty="0">
                <a:latin typeface="Calibri" panose="020F0502020204030204" pitchFamily="34" charset="0"/>
              </a:rPr>
              <a:t> conditions (SA)</a:t>
            </a:r>
          </a:p>
          <a:p>
            <a:endParaRPr lang="en-CA" sz="1800" dirty="0">
              <a:latin typeface="Calibri" panose="020F0502020204030204" pitchFamily="34" charset="0"/>
            </a:endParaRPr>
          </a:p>
          <a:p>
            <a:r>
              <a:rPr lang="en-CA" sz="1800" dirty="0">
                <a:latin typeface="Calibri" panose="020F0502020204030204" pitchFamily="34" charset="0"/>
              </a:rPr>
              <a:t>Pas </a:t>
            </a:r>
            <a:r>
              <a:rPr lang="en-CA" sz="1800" dirty="0" err="1">
                <a:latin typeface="Calibri" panose="020F0502020204030204" pitchFamily="34" charset="0"/>
              </a:rPr>
              <a:t>d’utilisation</a:t>
            </a:r>
            <a:r>
              <a:rPr lang="en-CA" sz="1800" dirty="0">
                <a:latin typeface="Calibri" panose="020F0502020204030204" pitchFamily="34" charset="0"/>
              </a:rPr>
              <a:t> </a:t>
            </a:r>
            <a:r>
              <a:rPr lang="en-CA" sz="1800" dirty="0" err="1">
                <a:latin typeface="Calibri" panose="020F0502020204030204" pitchFamily="34" charset="0"/>
              </a:rPr>
              <a:t>commerciale</a:t>
            </a:r>
            <a:r>
              <a:rPr lang="en-CA" sz="1800" dirty="0">
                <a:latin typeface="Calibri" panose="020F0502020204030204" pitchFamily="34" charset="0"/>
              </a:rPr>
              <a:t> (NC)</a:t>
            </a:r>
          </a:p>
          <a:p>
            <a:endParaRPr lang="en-CA" sz="1800" dirty="0">
              <a:latin typeface="Calibri" panose="020F0502020204030204" pitchFamily="34" charset="0"/>
            </a:endParaRPr>
          </a:p>
          <a:p>
            <a:r>
              <a:rPr lang="en-CA" sz="1800" dirty="0">
                <a:latin typeface="Calibri" panose="020F0502020204030204" pitchFamily="34" charset="0"/>
              </a:rPr>
              <a:t>Pas de modification (ND)</a:t>
            </a:r>
          </a:p>
        </p:txBody>
      </p:sp>
      <p:pic>
        <p:nvPicPr>
          <p:cNvPr id="41" name="Picture 8" descr="Creative Commons, Licenses, Icons, By, Sa, Nc, N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1586" y="1679755"/>
            <a:ext cx="4483290" cy="2448622"/>
          </a:xfrm>
          <a:prstGeom prst="rect">
            <a:avLst/>
          </a:prstGeom>
          <a:noFill/>
          <a:effectLst>
            <a:glow rad="101600">
              <a:schemeClr val="accent3">
                <a:satMod val="175000"/>
                <a:alpha val="70000"/>
              </a:schemeClr>
            </a:glow>
          </a:effectLst>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FAD77484-0D7A-4C0B-87A0-8A96DDBB70D6}"/>
              </a:ext>
            </a:extLst>
          </p:cNvPr>
          <p:cNvSpPr txBox="1">
            <a:spLocks/>
          </p:cNvSpPr>
          <p:nvPr/>
        </p:nvSpPr>
        <p:spPr bwMode="auto">
          <a:xfrm>
            <a:off x="313508" y="682936"/>
            <a:ext cx="8516983" cy="729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Les licences Creative Commons</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2" name="Rectangle 1">
            <a:extLst>
              <a:ext uri="{FF2B5EF4-FFF2-40B4-BE49-F238E27FC236}">
                <a16:creationId xmlns:a16="http://schemas.microsoft.com/office/drawing/2014/main" id="{FC0A0B21-5C6B-45FC-94A0-4FF54CF4B591}"/>
              </a:ext>
            </a:extLst>
          </p:cNvPr>
          <p:cNvSpPr/>
          <p:nvPr/>
        </p:nvSpPr>
        <p:spPr>
          <a:xfrm>
            <a:off x="639155" y="5602463"/>
            <a:ext cx="7865688" cy="400110"/>
          </a:xfrm>
          <a:prstGeom prst="rect">
            <a:avLst/>
          </a:prstGeom>
        </p:spPr>
        <p:txBody>
          <a:bodyPr wrap="square">
            <a:spAutoFit/>
          </a:bodyPr>
          <a:lstStyle/>
          <a:p>
            <a:pPr algn="ctr"/>
            <a:r>
              <a:rPr lang="en-CA" sz="2000" dirty="0">
                <a:latin typeface="Calibri" panose="020F0502020204030204" pitchFamily="34" charset="0"/>
                <a:cs typeface="Calibri" panose="020F0502020204030204" pitchFamily="34" charset="0"/>
              </a:rPr>
              <a:t>À </a:t>
            </a:r>
            <a:r>
              <a:rPr lang="en-CA" sz="2000" dirty="0" err="1">
                <a:latin typeface="Calibri" panose="020F0502020204030204" pitchFamily="34" charset="0"/>
                <a:cs typeface="Calibri" panose="020F0502020204030204" pitchFamily="34" charset="0"/>
              </a:rPr>
              <a:t>propos</a:t>
            </a:r>
            <a:r>
              <a:rPr lang="en-CA" sz="2000" dirty="0">
                <a:latin typeface="Calibri" panose="020F0502020204030204" pitchFamily="34" charset="0"/>
                <a:cs typeface="Calibri" panose="020F0502020204030204" pitchFamily="34" charset="0"/>
              </a:rPr>
              <a:t> des licences: </a:t>
            </a:r>
            <a:r>
              <a:rPr lang="en-CA" sz="2000" dirty="0">
                <a:latin typeface="Calibri" panose="020F0502020204030204" pitchFamily="34" charset="0"/>
                <a:cs typeface="Calibri" panose="020F0502020204030204" pitchFamily="34" charset="0"/>
                <a:hlinkClick r:id="rId8"/>
              </a:rPr>
              <a:t>https://creativecommons.org/licenses/?lang=fr</a:t>
            </a:r>
            <a:r>
              <a:rPr lang="en-CA" sz="2000" dirty="0">
                <a:latin typeface="Calibri" panose="020F0502020204030204" pitchFamily="34" charset="0"/>
                <a:cs typeface="Calibri" panose="020F0502020204030204" pitchFamily="34" charset="0"/>
              </a:rPr>
              <a:t> </a:t>
            </a:r>
          </a:p>
        </p:txBody>
      </p:sp>
      <p:sp>
        <p:nvSpPr>
          <p:cNvPr id="3" name="Rectangle 2">
            <a:extLst>
              <a:ext uri="{FF2B5EF4-FFF2-40B4-BE49-F238E27FC236}">
                <a16:creationId xmlns:a16="http://schemas.microsoft.com/office/drawing/2014/main" id="{CCF85D7A-E6C3-43B4-B6BF-BAA0A62EFEA3}"/>
              </a:ext>
            </a:extLst>
          </p:cNvPr>
          <p:cNvSpPr/>
          <p:nvPr/>
        </p:nvSpPr>
        <p:spPr>
          <a:xfrm>
            <a:off x="1037226" y="4640157"/>
            <a:ext cx="7513093" cy="461665"/>
          </a:xfrm>
          <a:prstGeom prst="rect">
            <a:avLst/>
          </a:prstGeom>
        </p:spPr>
        <p:txBody>
          <a:bodyPr wrap="square">
            <a:spAutoFit/>
          </a:bodyPr>
          <a:lstStyle/>
          <a:p>
            <a:r>
              <a:rPr lang="fr-FR" dirty="0">
                <a:latin typeface="Calibri" panose="020F0502020204030204" pitchFamily="34" charset="0"/>
                <a:cs typeface="Calibri" panose="020F0502020204030204" pitchFamily="34" charset="0"/>
              </a:rPr>
              <a:t>Licence Creative Commons Attribution 4.0 International</a:t>
            </a:r>
            <a:endParaRPr lang="en-CA"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75DFA613-5A14-4333-8890-A77A1201C42B}"/>
              </a:ext>
            </a:extLst>
          </p:cNvPr>
          <p:cNvSpPr/>
          <p:nvPr/>
        </p:nvSpPr>
        <p:spPr>
          <a:xfrm>
            <a:off x="3464773" y="5037244"/>
            <a:ext cx="2214452" cy="461665"/>
          </a:xfrm>
          <a:prstGeom prst="rect">
            <a:avLst/>
          </a:prstGeom>
        </p:spPr>
        <p:txBody>
          <a:bodyPr wrap="none">
            <a:spAutoFit/>
          </a:bodyPr>
          <a:lstStyle/>
          <a:p>
            <a:r>
              <a:rPr lang="en-CA" dirty="0">
                <a:latin typeface="Calibri" panose="020F0502020204030204" pitchFamily="34" charset="0"/>
                <a:cs typeface="Calibri" panose="020F0502020204030204" pitchFamily="34" charset="0"/>
              </a:rPr>
              <a:t>CC BY-NC-SA 4.0</a:t>
            </a:r>
          </a:p>
        </p:txBody>
      </p:sp>
      <p:sp>
        <p:nvSpPr>
          <p:cNvPr id="7" name="Rectangle 6">
            <a:extLst>
              <a:ext uri="{FF2B5EF4-FFF2-40B4-BE49-F238E27FC236}">
                <a16:creationId xmlns:a16="http://schemas.microsoft.com/office/drawing/2014/main" id="{705CEDE0-88CA-460B-96A5-6C6B3907059C}"/>
              </a:ext>
            </a:extLst>
          </p:cNvPr>
          <p:cNvSpPr/>
          <p:nvPr/>
        </p:nvSpPr>
        <p:spPr>
          <a:xfrm>
            <a:off x="1852683" y="6250737"/>
            <a:ext cx="5438634" cy="307777"/>
          </a:xfrm>
          <a:prstGeom prst="rect">
            <a:avLst/>
          </a:prstGeom>
        </p:spPr>
        <p:txBody>
          <a:bodyPr wrap="square">
            <a:spAutoFit/>
          </a:bodyPr>
          <a:lstStyle/>
          <a:p>
            <a:pPr marL="0" indent="0">
              <a:buNone/>
            </a:pPr>
            <a:r>
              <a:rPr lang="en-CA" sz="1400" dirty="0" err="1">
                <a:latin typeface="Calibri" panose="020F0502020204030204" pitchFamily="34" charset="0"/>
                <a:hlinkClick r:id="rId9"/>
              </a:rPr>
              <a:t>Icônes</a:t>
            </a:r>
            <a:r>
              <a:rPr lang="en-CA" sz="1400" dirty="0">
                <a:latin typeface="Calibri" panose="020F0502020204030204" pitchFamily="34" charset="0"/>
                <a:hlinkClick r:id="rId9"/>
              </a:rPr>
              <a:t> Creative Commons</a:t>
            </a:r>
            <a:r>
              <a:rPr lang="en-CA" sz="1400" dirty="0">
                <a:latin typeface="Calibri" panose="020F0502020204030204" pitchFamily="34" charset="0"/>
              </a:rPr>
              <a:t>, Creative Commons, </a:t>
            </a:r>
            <a:r>
              <a:rPr lang="en-CA" sz="1400" dirty="0">
                <a:latin typeface="Calibri" panose="020F0502020204030204" pitchFamily="34" charset="0"/>
                <a:hlinkClick r:id="rId10"/>
              </a:rPr>
              <a:t>CC  BY 4.0</a:t>
            </a:r>
            <a:endParaRPr lang="en-CA" sz="1400" dirty="0">
              <a:latin typeface="Calibri" panose="020F0502020204030204" pitchFamily="34" charset="0"/>
            </a:endParaRPr>
          </a:p>
        </p:txBody>
      </p:sp>
    </p:spTree>
    <p:extLst>
      <p:ext uri="{BB962C8B-B14F-4D97-AF65-F5344CB8AC3E}">
        <p14:creationId xmlns:p14="http://schemas.microsoft.com/office/powerpoint/2010/main" val="1518828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07727" y="3780525"/>
            <a:ext cx="4976786" cy="461665"/>
          </a:xfrm>
          <a:prstGeom prst="rect">
            <a:avLst/>
          </a:prstGeom>
        </p:spPr>
        <p:txBody>
          <a:bodyPr wrap="square">
            <a:spAutoFit/>
          </a:bodyPr>
          <a:lstStyle/>
          <a:p>
            <a:pPr algn="ctr">
              <a:spcAft>
                <a:spcPts val="0"/>
              </a:spcAft>
            </a:pPr>
            <a:endParaRPr lang="en-CA"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16B1F258-086B-4C97-A273-4DD6710F8802}"/>
              </a:ext>
            </a:extLst>
          </p:cNvPr>
          <p:cNvPicPr>
            <a:picLocks noChangeAspect="1"/>
          </p:cNvPicPr>
          <p:nvPr/>
        </p:nvPicPr>
        <p:blipFill>
          <a:blip r:embed="rId3"/>
          <a:stretch>
            <a:fillRect/>
          </a:stretch>
        </p:blipFill>
        <p:spPr>
          <a:xfrm>
            <a:off x="1102674" y="1140286"/>
            <a:ext cx="7034185" cy="4403160"/>
          </a:xfrm>
          <a:prstGeom prst="rect">
            <a:avLst/>
          </a:prstGeom>
        </p:spPr>
      </p:pic>
      <p:sp>
        <p:nvSpPr>
          <p:cNvPr id="4" name="Rectangle 3">
            <a:extLst>
              <a:ext uri="{FF2B5EF4-FFF2-40B4-BE49-F238E27FC236}">
                <a16:creationId xmlns:a16="http://schemas.microsoft.com/office/drawing/2014/main" id="{CD8E58C8-9865-459B-AB76-3CFC5D64F2DB}"/>
              </a:ext>
            </a:extLst>
          </p:cNvPr>
          <p:cNvSpPr/>
          <p:nvPr/>
        </p:nvSpPr>
        <p:spPr bwMode="auto">
          <a:xfrm>
            <a:off x="6008299" y="2678613"/>
            <a:ext cx="592429" cy="38636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6" name="Rectangle 5">
            <a:extLst>
              <a:ext uri="{FF2B5EF4-FFF2-40B4-BE49-F238E27FC236}">
                <a16:creationId xmlns:a16="http://schemas.microsoft.com/office/drawing/2014/main" id="{2DECDD21-AFDD-4A2C-8886-89557665D3EB}"/>
              </a:ext>
            </a:extLst>
          </p:cNvPr>
          <p:cNvSpPr/>
          <p:nvPr/>
        </p:nvSpPr>
        <p:spPr bwMode="auto">
          <a:xfrm>
            <a:off x="6028018" y="4603306"/>
            <a:ext cx="1262130" cy="461665"/>
          </a:xfrm>
          <a:prstGeom prst="rect">
            <a:avLst/>
          </a:prstGeom>
          <a:solidFill>
            <a:schemeClr val="accent3"/>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7" name="TextBox 6">
            <a:extLst>
              <a:ext uri="{FF2B5EF4-FFF2-40B4-BE49-F238E27FC236}">
                <a16:creationId xmlns:a16="http://schemas.microsoft.com/office/drawing/2014/main" id="{FFC0B782-0E76-4CF5-91F4-15F4BD3FE8C0}"/>
              </a:ext>
            </a:extLst>
          </p:cNvPr>
          <p:cNvSpPr txBox="1"/>
          <p:nvPr/>
        </p:nvSpPr>
        <p:spPr>
          <a:xfrm>
            <a:off x="5971003" y="4416385"/>
            <a:ext cx="1376160" cy="830997"/>
          </a:xfrm>
          <a:prstGeom prst="rect">
            <a:avLst/>
          </a:prstGeom>
          <a:noFill/>
        </p:spPr>
        <p:txBody>
          <a:bodyPr wrap="square" rtlCol="0">
            <a:spAutoFit/>
          </a:bodyPr>
          <a:lstStyle/>
          <a:p>
            <a:pPr algn="ctr"/>
            <a:r>
              <a:rPr lang="en-CA" u="sng" dirty="0">
                <a:latin typeface="+mn-lt"/>
              </a:rPr>
              <a:t>PAS</a:t>
            </a:r>
            <a:r>
              <a:rPr lang="en-CA" dirty="0">
                <a:latin typeface="+mn-lt"/>
              </a:rPr>
              <a:t> </a:t>
            </a:r>
            <a:r>
              <a:rPr lang="en-CA" dirty="0" err="1">
                <a:latin typeface="+mn-lt"/>
              </a:rPr>
              <a:t>une</a:t>
            </a:r>
            <a:r>
              <a:rPr lang="en-CA" dirty="0">
                <a:latin typeface="+mn-lt"/>
              </a:rPr>
              <a:t> REL</a:t>
            </a:r>
          </a:p>
        </p:txBody>
      </p:sp>
      <p:sp>
        <p:nvSpPr>
          <p:cNvPr id="8" name="Rectangle 7">
            <a:extLst>
              <a:ext uri="{FF2B5EF4-FFF2-40B4-BE49-F238E27FC236}">
                <a16:creationId xmlns:a16="http://schemas.microsoft.com/office/drawing/2014/main" id="{C7805E40-9634-4C48-BD95-01DAA959CBEE}"/>
              </a:ext>
            </a:extLst>
          </p:cNvPr>
          <p:cNvSpPr/>
          <p:nvPr/>
        </p:nvSpPr>
        <p:spPr bwMode="auto">
          <a:xfrm>
            <a:off x="1334098" y="1295131"/>
            <a:ext cx="2393604" cy="461665"/>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14" name="Rectangle 13">
            <a:extLst>
              <a:ext uri="{FF2B5EF4-FFF2-40B4-BE49-F238E27FC236}">
                <a16:creationId xmlns:a16="http://schemas.microsoft.com/office/drawing/2014/main" id="{6063678D-4912-4ACF-9878-1A41FF0B8C71}"/>
              </a:ext>
            </a:extLst>
          </p:cNvPr>
          <p:cNvSpPr/>
          <p:nvPr/>
        </p:nvSpPr>
        <p:spPr bwMode="auto">
          <a:xfrm>
            <a:off x="1684138" y="4968651"/>
            <a:ext cx="2019395" cy="461665"/>
          </a:xfrm>
          <a:prstGeom prst="rect">
            <a:avLst/>
          </a:prstGeom>
          <a:solidFill>
            <a:schemeClr val="accent3"/>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Times" pitchFamily="-110" charset="0"/>
            </a:endParaRPr>
          </a:p>
        </p:txBody>
      </p:sp>
      <p:sp>
        <p:nvSpPr>
          <p:cNvPr id="15" name="TextBox 14">
            <a:extLst>
              <a:ext uri="{FF2B5EF4-FFF2-40B4-BE49-F238E27FC236}">
                <a16:creationId xmlns:a16="http://schemas.microsoft.com/office/drawing/2014/main" id="{4CC12EDF-A473-46C7-8C3A-4FE617EE8A5F}"/>
              </a:ext>
            </a:extLst>
          </p:cNvPr>
          <p:cNvSpPr txBox="1"/>
          <p:nvPr/>
        </p:nvSpPr>
        <p:spPr>
          <a:xfrm>
            <a:off x="1454323" y="1317519"/>
            <a:ext cx="2393604" cy="461665"/>
          </a:xfrm>
          <a:prstGeom prst="rect">
            <a:avLst/>
          </a:prstGeom>
          <a:noFill/>
        </p:spPr>
        <p:txBody>
          <a:bodyPr wrap="none" rtlCol="0">
            <a:spAutoFit/>
          </a:bodyPr>
          <a:lstStyle/>
          <a:p>
            <a:r>
              <a:rPr lang="en-CA" dirty="0">
                <a:latin typeface="+mn-lt"/>
              </a:rPr>
              <a:t>Plus </a:t>
            </a:r>
            <a:r>
              <a:rPr lang="en-CA" dirty="0" err="1">
                <a:latin typeface="+mn-lt"/>
              </a:rPr>
              <a:t>d’ouverture</a:t>
            </a:r>
            <a:endParaRPr lang="en-CA" dirty="0">
              <a:latin typeface="+mn-lt"/>
            </a:endParaRPr>
          </a:p>
        </p:txBody>
      </p:sp>
      <p:sp>
        <p:nvSpPr>
          <p:cNvPr id="16" name="TextBox 15">
            <a:extLst>
              <a:ext uri="{FF2B5EF4-FFF2-40B4-BE49-F238E27FC236}">
                <a16:creationId xmlns:a16="http://schemas.microsoft.com/office/drawing/2014/main" id="{52A9CDE2-1E24-4EEC-9D8A-A08DDD614981}"/>
              </a:ext>
            </a:extLst>
          </p:cNvPr>
          <p:cNvSpPr txBox="1"/>
          <p:nvPr/>
        </p:nvSpPr>
        <p:spPr>
          <a:xfrm>
            <a:off x="6247269" y="2547503"/>
            <a:ext cx="784189" cy="461665"/>
          </a:xfrm>
          <a:prstGeom prst="rect">
            <a:avLst/>
          </a:prstGeom>
          <a:noFill/>
        </p:spPr>
        <p:txBody>
          <a:bodyPr wrap="none" rtlCol="0">
            <a:spAutoFit/>
          </a:bodyPr>
          <a:lstStyle/>
          <a:p>
            <a:r>
              <a:rPr lang="en-CA" dirty="0">
                <a:latin typeface="+mn-lt"/>
              </a:rPr>
              <a:t>REL</a:t>
            </a:r>
          </a:p>
        </p:txBody>
      </p:sp>
      <p:sp>
        <p:nvSpPr>
          <p:cNvPr id="5" name="TextBox 4">
            <a:extLst>
              <a:ext uri="{FF2B5EF4-FFF2-40B4-BE49-F238E27FC236}">
                <a16:creationId xmlns:a16="http://schemas.microsoft.com/office/drawing/2014/main" id="{82A0D914-417A-4A58-9710-BB27AACB5E65}"/>
              </a:ext>
            </a:extLst>
          </p:cNvPr>
          <p:cNvSpPr txBox="1"/>
          <p:nvPr/>
        </p:nvSpPr>
        <p:spPr>
          <a:xfrm>
            <a:off x="1213873" y="4957736"/>
            <a:ext cx="2634054" cy="461665"/>
          </a:xfrm>
          <a:prstGeom prst="rect">
            <a:avLst/>
          </a:prstGeom>
          <a:noFill/>
        </p:spPr>
        <p:txBody>
          <a:bodyPr wrap="none" rtlCol="0">
            <a:spAutoFit/>
          </a:bodyPr>
          <a:lstStyle/>
          <a:p>
            <a:r>
              <a:rPr lang="en-CA" dirty="0" err="1">
                <a:latin typeface="+mn-lt"/>
              </a:rPr>
              <a:t>Moins</a:t>
            </a:r>
            <a:r>
              <a:rPr lang="en-CA" dirty="0">
                <a:latin typeface="+mn-lt"/>
              </a:rPr>
              <a:t> </a:t>
            </a:r>
            <a:r>
              <a:rPr lang="en-CA" dirty="0" err="1">
                <a:latin typeface="+mn-lt"/>
              </a:rPr>
              <a:t>d’ouverture</a:t>
            </a:r>
            <a:endParaRPr lang="en-CA" dirty="0">
              <a:latin typeface="+mn-lt"/>
            </a:endParaRPr>
          </a:p>
        </p:txBody>
      </p:sp>
      <p:sp>
        <p:nvSpPr>
          <p:cNvPr id="12" name="Title 1">
            <a:extLst>
              <a:ext uri="{FF2B5EF4-FFF2-40B4-BE49-F238E27FC236}">
                <a16:creationId xmlns:a16="http://schemas.microsoft.com/office/drawing/2014/main" id="{EFB16C6F-53CA-4E8E-8152-B6BA2E315453}"/>
              </a:ext>
            </a:extLst>
          </p:cNvPr>
          <p:cNvSpPr txBox="1">
            <a:spLocks/>
          </p:cNvSpPr>
          <p:nvPr/>
        </p:nvSpPr>
        <p:spPr bwMode="auto">
          <a:xfrm>
            <a:off x="361276" y="410860"/>
            <a:ext cx="8516983" cy="6736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800" b="1">
                <a:solidFill>
                  <a:srgbClr val="990000"/>
                </a:solidFill>
                <a:latin typeface="+mn-lt"/>
                <a:ea typeface="ＭＳ Ｐゴシック" charset="0"/>
                <a:cs typeface="Verdana"/>
              </a:defRPr>
            </a:lvl1pPr>
            <a:lvl2pPr algn="l" rtl="0" eaLnBrk="1" fontAlgn="base" hangingPunct="1">
              <a:spcBef>
                <a:spcPct val="0"/>
              </a:spcBef>
              <a:spcAft>
                <a:spcPct val="0"/>
              </a:spcAft>
              <a:defRPr sz="2800">
                <a:solidFill>
                  <a:srgbClr val="990000"/>
                </a:solidFill>
                <a:latin typeface="Verdana" charset="0"/>
                <a:ea typeface="ＭＳ Ｐゴシック" charset="0"/>
              </a:defRPr>
            </a:lvl2pPr>
            <a:lvl3pPr algn="l" rtl="0" eaLnBrk="1" fontAlgn="base" hangingPunct="1">
              <a:spcBef>
                <a:spcPct val="0"/>
              </a:spcBef>
              <a:spcAft>
                <a:spcPct val="0"/>
              </a:spcAft>
              <a:defRPr sz="2800">
                <a:solidFill>
                  <a:srgbClr val="990000"/>
                </a:solidFill>
                <a:latin typeface="Verdana" charset="0"/>
                <a:ea typeface="ＭＳ Ｐゴシック" charset="0"/>
              </a:defRPr>
            </a:lvl3pPr>
            <a:lvl4pPr algn="l" rtl="0" eaLnBrk="1" fontAlgn="base" hangingPunct="1">
              <a:spcBef>
                <a:spcPct val="0"/>
              </a:spcBef>
              <a:spcAft>
                <a:spcPct val="0"/>
              </a:spcAft>
              <a:defRPr sz="2800">
                <a:solidFill>
                  <a:srgbClr val="990000"/>
                </a:solidFill>
                <a:latin typeface="Verdana" charset="0"/>
                <a:ea typeface="ＭＳ Ｐゴシック" charset="0"/>
              </a:defRPr>
            </a:lvl4pPr>
            <a:lvl5pPr algn="l" rtl="0" eaLnBrk="1" fontAlgn="base" hangingPunct="1">
              <a:spcBef>
                <a:spcPct val="0"/>
              </a:spcBef>
              <a:spcAft>
                <a:spcPct val="0"/>
              </a:spcAft>
              <a:defRPr sz="2800">
                <a:solidFill>
                  <a:srgbClr val="990000"/>
                </a:solidFill>
                <a:latin typeface="Verdana" charset="0"/>
                <a:ea typeface="ＭＳ Ｐゴシック" charset="0"/>
              </a:defRPr>
            </a:lvl5pPr>
            <a:lvl6pPr marL="457200" algn="l" rtl="0" eaLnBrk="1" fontAlgn="base" hangingPunct="1">
              <a:spcBef>
                <a:spcPct val="0"/>
              </a:spcBef>
              <a:spcAft>
                <a:spcPct val="0"/>
              </a:spcAft>
              <a:defRPr sz="2800">
                <a:solidFill>
                  <a:srgbClr val="990000"/>
                </a:solidFill>
                <a:latin typeface="Arial Black" pitchFamily="-110" charset="0"/>
              </a:defRPr>
            </a:lvl6pPr>
            <a:lvl7pPr marL="914400" algn="l" rtl="0" eaLnBrk="1" fontAlgn="base" hangingPunct="1">
              <a:spcBef>
                <a:spcPct val="0"/>
              </a:spcBef>
              <a:spcAft>
                <a:spcPct val="0"/>
              </a:spcAft>
              <a:defRPr sz="2800">
                <a:solidFill>
                  <a:srgbClr val="990000"/>
                </a:solidFill>
                <a:latin typeface="Arial Black" pitchFamily="-110" charset="0"/>
              </a:defRPr>
            </a:lvl7pPr>
            <a:lvl8pPr marL="1371600" algn="l" rtl="0" eaLnBrk="1" fontAlgn="base" hangingPunct="1">
              <a:spcBef>
                <a:spcPct val="0"/>
              </a:spcBef>
              <a:spcAft>
                <a:spcPct val="0"/>
              </a:spcAft>
              <a:defRPr sz="2800">
                <a:solidFill>
                  <a:srgbClr val="990000"/>
                </a:solidFill>
                <a:latin typeface="Arial Black" pitchFamily="-110" charset="0"/>
              </a:defRPr>
            </a:lvl8pPr>
            <a:lvl9pPr marL="1828800" algn="l" rtl="0" eaLnBrk="1" fontAlgn="base" hangingPunct="1">
              <a:spcBef>
                <a:spcPct val="0"/>
              </a:spcBef>
              <a:spcAft>
                <a:spcPct val="0"/>
              </a:spcAft>
              <a:defRPr sz="2800">
                <a:solidFill>
                  <a:srgbClr val="990000"/>
                </a:solidFill>
                <a:latin typeface="Arial Black" pitchFamily="-110" charset="0"/>
              </a:defRPr>
            </a:lvl9pPr>
          </a:lstStyle>
          <a:p>
            <a:pPr algn="ctr"/>
            <a:r>
              <a:rPr lang="fr-CA" altLang="en-US" sz="4000" kern="0" dirty="0">
                <a:latin typeface="Calibri" panose="020F0502020204030204" pitchFamily="34" charset="0"/>
                <a:ea typeface="ＭＳ Ｐゴシック" pitchFamily="-84" charset="-128"/>
                <a:cs typeface="Verdana" pitchFamily="-84" charset="0"/>
              </a:rPr>
              <a:t>REL et licences </a:t>
            </a:r>
            <a:r>
              <a:rPr lang="fr-CA" altLang="en-US" sz="4000" kern="0" dirty="0" err="1">
                <a:latin typeface="Calibri" panose="020F0502020204030204" pitchFamily="34" charset="0"/>
                <a:ea typeface="ＭＳ Ｐゴシック" pitchFamily="-84" charset="-128"/>
                <a:cs typeface="Verdana" pitchFamily="-84" charset="0"/>
              </a:rPr>
              <a:t>Creative</a:t>
            </a:r>
            <a:r>
              <a:rPr lang="fr-CA" altLang="en-US" sz="4000" kern="0" dirty="0">
                <a:latin typeface="Calibri" panose="020F0502020204030204" pitchFamily="34" charset="0"/>
                <a:ea typeface="ＭＳ Ｐゴシック" pitchFamily="-84" charset="-128"/>
                <a:cs typeface="Verdana" pitchFamily="-84" charset="0"/>
              </a:rPr>
              <a:t> Commons</a:t>
            </a:r>
            <a:endParaRPr lang="en-CA" altLang="en-US" sz="4000" kern="0" dirty="0">
              <a:latin typeface="Calibri" panose="020F0502020204030204" pitchFamily="34" charset="0"/>
              <a:ea typeface="ＭＳ Ｐゴシック" pitchFamily="-84" charset="-128"/>
              <a:cs typeface="Verdana" pitchFamily="-84" charset="0"/>
            </a:endParaRPr>
          </a:p>
        </p:txBody>
      </p:sp>
      <p:sp>
        <p:nvSpPr>
          <p:cNvPr id="2" name="Rectangle 1">
            <a:extLst>
              <a:ext uri="{FF2B5EF4-FFF2-40B4-BE49-F238E27FC236}">
                <a16:creationId xmlns:a16="http://schemas.microsoft.com/office/drawing/2014/main" id="{B9EF6269-E69A-4ED0-9F2D-0C7BDD54EC5D}"/>
              </a:ext>
            </a:extLst>
          </p:cNvPr>
          <p:cNvSpPr/>
          <p:nvPr/>
        </p:nvSpPr>
        <p:spPr>
          <a:xfrm>
            <a:off x="513399" y="5644681"/>
            <a:ext cx="8212736" cy="954107"/>
          </a:xfrm>
          <a:prstGeom prst="rect">
            <a:avLst/>
          </a:prstGeom>
        </p:spPr>
        <p:txBody>
          <a:bodyPr wrap="square">
            <a:spAutoFit/>
          </a:bodyPr>
          <a:lstStyle/>
          <a:p>
            <a:pPr algn="ctr"/>
            <a:r>
              <a:rPr lang="en-CA" sz="1400" dirty="0" err="1">
                <a:latin typeface="Calibri" panose="020F0502020204030204" pitchFamily="34" charset="0"/>
                <a:cs typeface="Calibri" panose="020F0502020204030204" pitchFamily="34" charset="0"/>
              </a:rPr>
              <a:t>Traduction</a:t>
            </a:r>
            <a:r>
              <a:rPr lang="en-CA" sz="1400" dirty="0">
                <a:latin typeface="Calibri" panose="020F0502020204030204" pitchFamily="34" charset="0"/>
                <a:cs typeface="Calibri" panose="020F0502020204030204" pitchFamily="34" charset="0"/>
              </a:rPr>
              <a:t> de Fig. 9: CC licenses arranged from most to least permissive, p. 37, </a:t>
            </a:r>
            <a:r>
              <a:rPr lang="en-CA" sz="1400" dirty="0" err="1">
                <a:latin typeface="Calibri" panose="020F0502020204030204" pitchFamily="34" charset="0"/>
                <a:cs typeface="Calibri" panose="020F0502020204030204" pitchFamily="34" charset="0"/>
              </a:rPr>
              <a:t>tiré</a:t>
            </a:r>
            <a:r>
              <a:rPr lang="en-CA" sz="1400" dirty="0">
                <a:latin typeface="Calibri" panose="020F0502020204030204" pitchFamily="34" charset="0"/>
                <a:cs typeface="Calibri" panose="020F0502020204030204" pitchFamily="34" charset="0"/>
              </a:rPr>
              <a:t> de C. Green, 2017. Open Licensing and Open Education Licensing Policy. In: </a:t>
            </a:r>
            <a:r>
              <a:rPr lang="en-CA" sz="1400" dirty="0" err="1">
                <a:latin typeface="Calibri" panose="020F0502020204030204" pitchFamily="34" charset="0"/>
                <a:cs typeface="Calibri" panose="020F0502020204030204" pitchFamily="34" charset="0"/>
              </a:rPr>
              <a:t>Jhangiani</a:t>
            </a:r>
            <a:r>
              <a:rPr lang="en-CA" sz="1400" dirty="0">
                <a:latin typeface="Calibri" panose="020F0502020204030204" pitchFamily="34" charset="0"/>
                <a:cs typeface="Calibri" panose="020F0502020204030204" pitchFamily="34" charset="0"/>
              </a:rPr>
              <a:t>, R S and Biswas-Diener, R. (eds.) </a:t>
            </a:r>
            <a:r>
              <a:rPr lang="en-CA" sz="1400" i="1" dirty="0">
                <a:latin typeface="Calibri" panose="020F0502020204030204" pitchFamily="34" charset="0"/>
                <a:cs typeface="Calibri" panose="020F0502020204030204" pitchFamily="34" charset="0"/>
              </a:rPr>
              <a:t>Open: The Philosophy and Practices that are Revolutionizing Education and Science. </a:t>
            </a:r>
            <a:r>
              <a:rPr lang="en-CA" sz="1400" dirty="0">
                <a:latin typeface="Calibri" panose="020F0502020204030204" pitchFamily="34" charset="0"/>
                <a:cs typeface="Calibri" panose="020F0502020204030204" pitchFamily="34" charset="0"/>
              </a:rPr>
              <a:t>Pp. 29–41. London: Ubiquity Press. DOI: </a:t>
            </a:r>
            <a:r>
              <a:rPr lang="en-CA" sz="1400" dirty="0">
                <a:latin typeface="Calibri" panose="020F0502020204030204" pitchFamily="34" charset="0"/>
                <a:cs typeface="Calibri" panose="020F0502020204030204" pitchFamily="34" charset="0"/>
                <a:hlinkClick r:id="rId4"/>
              </a:rPr>
              <a:t>https</a:t>
            </a:r>
            <a:r>
              <a:rPr lang="en-CA" sz="1400">
                <a:latin typeface="Calibri" panose="020F0502020204030204" pitchFamily="34" charset="0"/>
                <a:cs typeface="Calibri" panose="020F0502020204030204" pitchFamily="34" charset="0"/>
                <a:hlinkClick r:id="rId4"/>
              </a:rPr>
              <a:t>://doi.org/10.5334/bbc.c</a:t>
            </a:r>
            <a:r>
              <a:rPr lang="en-CA" sz="1400">
                <a:latin typeface="Calibri" panose="020F0502020204030204" pitchFamily="34" charset="0"/>
                <a:cs typeface="Calibri" panose="020F0502020204030204" pitchFamily="34" charset="0"/>
              </a:rPr>
              <a:t>,</a:t>
            </a:r>
            <a:r>
              <a:rPr lang="en-CA" sz="1400">
                <a:latin typeface="Calibri" panose="020F0502020204030204" pitchFamily="34" charset="0"/>
                <a:cs typeface="Calibri" panose="020F0502020204030204" pitchFamily="34" charset="0"/>
                <a:hlinkClick r:id="rId5"/>
              </a:rPr>
              <a:t>CC-BY </a:t>
            </a:r>
            <a:r>
              <a:rPr lang="en-CA" sz="1400" dirty="0">
                <a:latin typeface="Calibri" panose="020F0502020204030204" pitchFamily="34" charset="0"/>
                <a:cs typeface="Calibri" panose="020F0502020204030204" pitchFamily="34" charset="0"/>
                <a:hlinkClick r:id="rId5"/>
              </a:rPr>
              <a:t>4.0</a:t>
            </a:r>
            <a:r>
              <a:rPr lang="en-CA" sz="1400" dirty="0">
                <a:latin typeface="Calibri" panose="020F0502020204030204" pitchFamily="34" charset="0"/>
                <a:cs typeface="Calibri" panose="020F0502020204030204" pitchFamily="34" charset="0"/>
              </a:rPr>
              <a:t>.</a:t>
            </a:r>
            <a:endParaRPr lang="en-CA"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627547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05535" y="538509"/>
            <a:ext cx="8502187" cy="684701"/>
          </a:xfrm>
        </p:spPr>
        <p:txBody>
          <a:bodyPr/>
          <a:lstStyle/>
          <a:p>
            <a:pPr algn="ctr"/>
            <a:r>
              <a:rPr lang="fr-CA" altLang="en-US" sz="4000" dirty="0">
                <a:latin typeface="Calibri" panose="020F0502020204030204" pitchFamily="34" charset="0"/>
                <a:ea typeface="ＭＳ Ｐゴシック" pitchFamily="-84" charset="-128"/>
                <a:cs typeface="Verdana" pitchFamily="-84" charset="0"/>
              </a:rPr>
              <a:t>Combiner du contenu sous licence CC</a:t>
            </a:r>
            <a:endParaRPr lang="en-CA" altLang="en-US" sz="4000" dirty="0">
              <a:latin typeface="Calibri" panose="020F0502020204030204" pitchFamily="34" charset="0"/>
              <a:ea typeface="ＭＳ Ｐゴシック" pitchFamily="-84" charset="-128"/>
              <a:cs typeface="Verdana" pitchFamily="-84" charset="0"/>
            </a:endParaRPr>
          </a:p>
        </p:txBody>
      </p:sp>
      <p:sp>
        <p:nvSpPr>
          <p:cNvPr id="8" name="TextBox 7">
            <a:extLst>
              <a:ext uri="{FF2B5EF4-FFF2-40B4-BE49-F238E27FC236}">
                <a16:creationId xmlns:a16="http://schemas.microsoft.com/office/drawing/2014/main" id="{8D37D098-403C-471F-9D9B-993A3070C598}"/>
              </a:ext>
            </a:extLst>
          </p:cNvPr>
          <p:cNvSpPr txBox="1"/>
          <p:nvPr/>
        </p:nvSpPr>
        <p:spPr>
          <a:xfrm>
            <a:off x="477673" y="1616913"/>
            <a:ext cx="3807724" cy="4893647"/>
          </a:xfrm>
          <a:prstGeom prst="rect">
            <a:avLst/>
          </a:prstGeom>
          <a:noFill/>
          <a:ln w="19050">
            <a:solidFill>
              <a:srgbClr val="C00000"/>
            </a:solidFill>
          </a:ln>
        </p:spPr>
        <p:txBody>
          <a:bodyPr wrap="square" rtlCol="0">
            <a:spAutoFit/>
          </a:bodyPr>
          <a:lstStyle/>
          <a:p>
            <a:pPr algn="ctr"/>
            <a:r>
              <a:rPr lang="fr-CA" b="1" dirty="0">
                <a:latin typeface="Calibri" panose="020F0502020204030204" pitchFamily="34" charset="0"/>
                <a:cs typeface="Calibri" panose="020F0502020204030204" pitchFamily="34" charset="0"/>
              </a:rPr>
              <a:t>Collection</a:t>
            </a:r>
            <a:r>
              <a:rPr lang="en-CA" b="1" dirty="0">
                <a:latin typeface="Calibri" panose="020F0502020204030204" pitchFamily="34" charset="0"/>
                <a:cs typeface="Calibri" panose="020F0502020204030204" pitchFamily="34" charset="0"/>
              </a:rPr>
              <a:t> (</a:t>
            </a:r>
            <a:r>
              <a:rPr lang="en-CA" b="1" dirty="0" err="1">
                <a:latin typeface="Calibri" panose="020F0502020204030204" pitchFamily="34" charset="0"/>
                <a:cs typeface="Calibri" panose="020F0502020204030204" pitchFamily="34" charset="0"/>
              </a:rPr>
              <a:t>ou</a:t>
            </a:r>
            <a:r>
              <a:rPr lang="en-CA" b="1" dirty="0">
                <a:latin typeface="Calibri" panose="020F0502020204030204" pitchFamily="34" charset="0"/>
                <a:cs typeface="Calibri" panose="020F0502020204030204" pitchFamily="34" charset="0"/>
              </a:rPr>
              <a:t> compilation) </a:t>
            </a:r>
          </a:p>
          <a:p>
            <a:pPr algn="ctr"/>
            <a:r>
              <a:rPr lang="en-CA" dirty="0" err="1">
                <a:latin typeface="Calibri" panose="020F0502020204030204" pitchFamily="34" charset="0"/>
                <a:cs typeface="Calibri" panose="020F0502020204030204" pitchFamily="34" charset="0"/>
              </a:rPr>
              <a:t>Sélection</a:t>
            </a:r>
            <a:r>
              <a:rPr lang="en-CA" dirty="0">
                <a:latin typeface="Calibri" panose="020F0502020204030204" pitchFamily="34" charset="0"/>
                <a:cs typeface="Calibri" panose="020F0502020204030204" pitchFamily="34" charset="0"/>
              </a:rPr>
              <a:t> de </a:t>
            </a:r>
            <a:r>
              <a:rPr lang="en-CA" dirty="0" err="1">
                <a:latin typeface="Calibri" panose="020F0502020204030204" pitchFamily="34" charset="0"/>
                <a:cs typeface="Calibri" panose="020F0502020204030204" pitchFamily="34" charset="0"/>
              </a:rPr>
              <a:t>contenus</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existants</a:t>
            </a:r>
            <a:r>
              <a:rPr lang="en-CA" dirty="0">
                <a:latin typeface="Calibri" panose="020F0502020204030204" pitchFamily="34" charset="0"/>
                <a:cs typeface="Calibri" panose="020F0502020204030204" pitchFamily="34" charset="0"/>
              </a:rPr>
              <a:t> que </a:t>
            </a:r>
            <a:r>
              <a:rPr lang="en-CA" dirty="0" err="1">
                <a:latin typeface="Calibri" panose="020F0502020204030204" pitchFamily="34" charset="0"/>
                <a:cs typeface="Calibri" panose="020F0502020204030204" pitchFamily="34" charset="0"/>
              </a:rPr>
              <a:t>l’on</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peut</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distinguer</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même</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une</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fois</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combinés</a:t>
            </a:r>
            <a:r>
              <a:rPr lang="en-CA" dirty="0">
                <a:latin typeface="Calibri" panose="020F0502020204030204" pitchFamily="34" charset="0"/>
                <a:cs typeface="Calibri" panose="020F0502020204030204" pitchFamily="34" charset="0"/>
              </a:rPr>
              <a:t> (plateau-</a:t>
            </a:r>
            <a:r>
              <a:rPr lang="en-CA" dirty="0" err="1">
                <a:latin typeface="Calibri" panose="020F0502020204030204" pitchFamily="34" charset="0"/>
                <a:cs typeface="Calibri" panose="020F0502020204030204" pitchFamily="34" charset="0"/>
              </a:rPr>
              <a:t>télé</a:t>
            </a:r>
            <a:r>
              <a:rPr lang="en-CA" dirty="0">
                <a:latin typeface="Calibri" panose="020F0502020204030204" pitchFamily="34" charset="0"/>
                <a:cs typeface="Calibri" panose="020F0502020204030204" pitchFamily="34" charset="0"/>
              </a:rPr>
              <a:t>).</a:t>
            </a:r>
          </a:p>
          <a:p>
            <a:pPr algn="ctr"/>
            <a:r>
              <a:rPr lang="en-CA" dirty="0" err="1">
                <a:latin typeface="Calibri" panose="020F0502020204030204" pitchFamily="34" charset="0"/>
                <a:cs typeface="Calibri" panose="020F0502020204030204" pitchFamily="34" charset="0"/>
              </a:rPr>
              <a:t>Contenu</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existant</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n’acquiert</a:t>
            </a:r>
            <a:r>
              <a:rPr lang="en-CA" dirty="0">
                <a:latin typeface="Calibri" panose="020F0502020204030204" pitchFamily="34" charset="0"/>
                <a:cs typeface="Calibri" panose="020F0502020204030204" pitchFamily="34" charset="0"/>
              </a:rPr>
              <a:t> pas nouvelle licence/ nouveau droit </a:t>
            </a:r>
            <a:r>
              <a:rPr lang="en-CA" dirty="0" err="1">
                <a:latin typeface="Calibri" panose="020F0502020204030204" pitchFamily="34" charset="0"/>
                <a:cs typeface="Calibri" panose="020F0502020204030204" pitchFamily="34" charset="0"/>
              </a:rPr>
              <a:t>d’auteur</a:t>
            </a:r>
            <a:r>
              <a:rPr lang="en-CA" dirty="0">
                <a:latin typeface="Calibri" panose="020F0502020204030204" pitchFamily="34" charset="0"/>
                <a:cs typeface="Calibri" panose="020F0502020204030204" pitchFamily="34" charset="0"/>
              </a:rPr>
              <a:t>. </a:t>
            </a:r>
          </a:p>
          <a:p>
            <a:pPr algn="ctr"/>
            <a:r>
              <a:rPr lang="en-CA" dirty="0">
                <a:latin typeface="Calibri" panose="020F0502020204030204" pitchFamily="34" charset="0"/>
                <a:cs typeface="Calibri" panose="020F0502020204030204" pitchFamily="34" charset="0"/>
              </a:rPr>
              <a:t>Nouveau droit </a:t>
            </a:r>
            <a:r>
              <a:rPr lang="en-CA" dirty="0" err="1">
                <a:latin typeface="Calibri" panose="020F0502020204030204" pitchFamily="34" charset="0"/>
                <a:cs typeface="Calibri" panose="020F0502020204030204" pitchFamily="34" charset="0"/>
              </a:rPr>
              <a:t>d’auteur</a:t>
            </a:r>
            <a:r>
              <a:rPr lang="en-CA" dirty="0">
                <a:latin typeface="Calibri" panose="020F0502020204030204" pitchFamily="34" charset="0"/>
                <a:cs typeface="Calibri" panose="020F0502020204030204" pitchFamily="34" charset="0"/>
              </a:rPr>
              <a:t> sur les </a:t>
            </a:r>
            <a:r>
              <a:rPr lang="en-CA" dirty="0" err="1">
                <a:latin typeface="Calibri" panose="020F0502020204030204" pitchFamily="34" charset="0"/>
                <a:cs typeface="Calibri" panose="020F0502020204030204" pitchFamily="34" charset="0"/>
              </a:rPr>
              <a:t>ajouts</a:t>
            </a:r>
            <a:r>
              <a:rPr lang="en-CA" dirty="0">
                <a:latin typeface="Calibri" panose="020F0502020204030204" pitchFamily="34" charset="0"/>
                <a:cs typeface="Calibri" panose="020F0502020204030204" pitchFamily="34" charset="0"/>
              </a:rPr>
              <a:t> de nouveau </a:t>
            </a:r>
            <a:r>
              <a:rPr lang="en-CA" dirty="0" err="1">
                <a:latin typeface="Calibri" panose="020F0502020204030204" pitchFamily="34" charset="0"/>
                <a:cs typeface="Calibri" panose="020F0502020204030204" pitchFamily="34" charset="0"/>
              </a:rPr>
              <a:t>contenu</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seulement</a:t>
            </a:r>
            <a:r>
              <a:rPr lang="en-CA" dirty="0">
                <a:latin typeface="Calibri" panose="020F0502020204030204" pitchFamily="34" charset="0"/>
                <a:cs typeface="Calibri" panose="020F0502020204030204" pitchFamily="34" charset="0"/>
              </a:rPr>
              <a:t> (introduction, conclusion, </a:t>
            </a:r>
            <a:r>
              <a:rPr lang="en-CA" dirty="0" err="1">
                <a:latin typeface="Calibri" panose="020F0502020204030204" pitchFamily="34" charset="0"/>
                <a:cs typeface="Calibri" panose="020F0502020204030204" pitchFamily="34" charset="0"/>
              </a:rPr>
              <a:t>commentaires</a:t>
            </a:r>
            <a:r>
              <a:rPr lang="en-CA" dirty="0">
                <a:latin typeface="Calibri" panose="020F0502020204030204" pitchFamily="34" charset="0"/>
                <a:cs typeface="Calibri" panose="020F0502020204030204" pitchFamily="34" charset="0"/>
              </a:rPr>
              <a:t>, couverture). </a:t>
            </a:r>
            <a:endParaRPr lang="fr-CA"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E7309BC0-2842-4C40-9866-D5C4D8462AC4}"/>
              </a:ext>
            </a:extLst>
          </p:cNvPr>
          <p:cNvSpPr txBox="1"/>
          <p:nvPr/>
        </p:nvSpPr>
        <p:spPr>
          <a:xfrm>
            <a:off x="4681182" y="1616913"/>
            <a:ext cx="3880513" cy="4893647"/>
          </a:xfrm>
          <a:prstGeom prst="rect">
            <a:avLst/>
          </a:prstGeom>
          <a:noFill/>
          <a:ln w="19050">
            <a:solidFill>
              <a:srgbClr val="C00000"/>
            </a:solidFill>
          </a:ln>
        </p:spPr>
        <p:txBody>
          <a:bodyPr wrap="square" rtlCol="0">
            <a:spAutoFit/>
          </a:bodyPr>
          <a:lstStyle/>
          <a:p>
            <a:pPr algn="ctr"/>
            <a:r>
              <a:rPr lang="fr-CA" b="1" dirty="0">
                <a:latin typeface="Calibri" panose="020F0502020204030204" pitchFamily="34" charset="0"/>
                <a:cs typeface="Calibri" panose="020F0502020204030204" pitchFamily="34" charset="0"/>
              </a:rPr>
              <a:t>Adaptation</a:t>
            </a:r>
            <a:r>
              <a:rPr lang="en-CA" b="1" dirty="0">
                <a:latin typeface="Calibri" panose="020F0502020204030204" pitchFamily="34" charset="0"/>
                <a:cs typeface="Calibri" panose="020F0502020204030204" pitchFamily="34" charset="0"/>
              </a:rPr>
              <a:t> (</a:t>
            </a:r>
            <a:r>
              <a:rPr lang="en-CA" b="1" dirty="0" err="1">
                <a:latin typeface="Calibri" panose="020F0502020204030204" pitchFamily="34" charset="0"/>
                <a:cs typeface="Calibri" panose="020F0502020204030204" pitchFamily="34" charset="0"/>
              </a:rPr>
              <a:t>ou</a:t>
            </a:r>
            <a:r>
              <a:rPr lang="en-CA" b="1" dirty="0">
                <a:latin typeface="Calibri" panose="020F0502020204030204" pitchFamily="34" charset="0"/>
                <a:cs typeface="Calibri" panose="020F0502020204030204" pitchFamily="34" charset="0"/>
              </a:rPr>
              <a:t> </a:t>
            </a:r>
            <a:r>
              <a:rPr lang="en-CA" b="1" dirty="0" err="1">
                <a:latin typeface="Calibri" panose="020F0502020204030204" pitchFamily="34" charset="0"/>
                <a:cs typeface="Calibri" panose="020F0502020204030204" pitchFamily="34" charset="0"/>
              </a:rPr>
              <a:t>remixage</a:t>
            </a:r>
            <a:r>
              <a:rPr lang="en-CA" b="1" dirty="0">
                <a:latin typeface="Calibri" panose="020F0502020204030204" pitchFamily="34" charset="0"/>
                <a:cs typeface="Calibri" panose="020F0502020204030204" pitchFamily="34" charset="0"/>
              </a:rPr>
              <a:t>)</a:t>
            </a:r>
            <a:r>
              <a:rPr lang="en-CA" dirty="0">
                <a:latin typeface="Calibri" panose="020F0502020204030204" pitchFamily="34" charset="0"/>
                <a:cs typeface="Calibri" panose="020F0502020204030204" pitchFamily="34" charset="0"/>
              </a:rPr>
              <a:t> </a:t>
            </a:r>
          </a:p>
          <a:p>
            <a:pPr algn="ctr"/>
            <a:endParaRPr lang="en-CA" dirty="0" smtClean="0">
              <a:latin typeface="Calibri" panose="020F0502020204030204" pitchFamily="34" charset="0"/>
              <a:cs typeface="Calibri" panose="020F0502020204030204" pitchFamily="34" charset="0"/>
            </a:endParaRPr>
          </a:p>
          <a:p>
            <a:pPr algn="ctr"/>
            <a:r>
              <a:rPr lang="en-CA" dirty="0" err="1" smtClean="0">
                <a:latin typeface="Calibri" panose="020F0502020204030204" pitchFamily="34" charset="0"/>
                <a:cs typeface="Calibri" panose="020F0502020204030204" pitchFamily="34" charset="0"/>
              </a:rPr>
              <a:t>Combinaison</a:t>
            </a:r>
            <a:r>
              <a:rPr lang="en-CA" dirty="0" smtClean="0">
                <a:latin typeface="Calibri" panose="020F0502020204030204" pitchFamily="34" charset="0"/>
                <a:cs typeface="Calibri" panose="020F0502020204030204" pitchFamily="34" charset="0"/>
              </a:rPr>
              <a:t> </a:t>
            </a:r>
            <a:r>
              <a:rPr lang="en-CA" dirty="0">
                <a:latin typeface="Calibri" panose="020F0502020204030204" pitchFamily="34" charset="0"/>
                <a:cs typeface="Calibri" panose="020F0502020204030204" pitchFamily="34" charset="0"/>
              </a:rPr>
              <a:t>de </a:t>
            </a:r>
            <a:r>
              <a:rPr lang="en-CA" dirty="0" err="1">
                <a:latin typeface="Calibri" panose="020F0502020204030204" pitchFamily="34" charset="0"/>
                <a:cs typeface="Calibri" panose="020F0502020204030204" pitchFamily="34" charset="0"/>
              </a:rPr>
              <a:t>contenus</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existants</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qu’on</a:t>
            </a:r>
            <a:r>
              <a:rPr lang="en-CA" dirty="0">
                <a:latin typeface="Calibri" panose="020F0502020204030204" pitchFamily="34" charset="0"/>
                <a:cs typeface="Calibri" panose="020F0502020204030204" pitchFamily="34" charset="0"/>
              </a:rPr>
              <a:t> ne </a:t>
            </a:r>
            <a:r>
              <a:rPr lang="en-CA" dirty="0" err="1">
                <a:latin typeface="Calibri" panose="020F0502020204030204" pitchFamily="34" charset="0"/>
                <a:cs typeface="Calibri" panose="020F0502020204030204" pitchFamily="34" charset="0"/>
              </a:rPr>
              <a:t>peut</a:t>
            </a:r>
            <a:r>
              <a:rPr lang="en-CA" dirty="0">
                <a:latin typeface="Calibri" panose="020F0502020204030204" pitchFamily="34" charset="0"/>
                <a:cs typeface="Calibri" panose="020F0502020204030204" pitchFamily="34" charset="0"/>
              </a:rPr>
              <a:t> plus </a:t>
            </a:r>
            <a:r>
              <a:rPr lang="en-CA" dirty="0" err="1">
                <a:latin typeface="Calibri" panose="020F0502020204030204" pitchFamily="34" charset="0"/>
                <a:cs typeface="Calibri" panose="020F0502020204030204" pitchFamily="34" charset="0"/>
              </a:rPr>
              <a:t>distinguer</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une</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fois</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combinés</a:t>
            </a:r>
            <a:r>
              <a:rPr lang="en-CA" dirty="0">
                <a:latin typeface="Calibri" panose="020F0502020204030204" pitchFamily="34" charset="0"/>
                <a:cs typeface="Calibri" panose="020F0502020204030204" pitchFamily="34" charset="0"/>
              </a:rPr>
              <a:t> (smoothie).</a:t>
            </a:r>
          </a:p>
          <a:p>
            <a:pPr algn="ctr"/>
            <a:r>
              <a:rPr lang="en-CA" dirty="0">
                <a:latin typeface="Calibri" panose="020F0502020204030204" pitchFamily="34" charset="0"/>
                <a:cs typeface="Calibri" panose="020F0502020204030204" pitchFamily="34" charset="0"/>
              </a:rPr>
              <a:t>Pour </a:t>
            </a:r>
            <a:r>
              <a:rPr lang="en-CA" dirty="0" err="1">
                <a:latin typeface="Calibri" panose="020F0502020204030204" pitchFamily="34" charset="0"/>
                <a:cs typeface="Calibri" panose="020F0502020204030204" pitchFamily="34" charset="0"/>
              </a:rPr>
              <a:t>acquérir</a:t>
            </a:r>
            <a:r>
              <a:rPr lang="en-CA" dirty="0">
                <a:latin typeface="Calibri" panose="020F0502020204030204" pitchFamily="34" charset="0"/>
                <a:cs typeface="Calibri" panose="020F0502020204030204" pitchFamily="34" charset="0"/>
              </a:rPr>
              <a:t> nouvelle licence/nouveau droit </a:t>
            </a:r>
            <a:r>
              <a:rPr lang="en-CA" dirty="0" err="1">
                <a:latin typeface="Calibri" panose="020F0502020204030204" pitchFamily="34" charset="0"/>
                <a:cs typeface="Calibri" panose="020F0502020204030204" pitchFamily="34" charset="0"/>
              </a:rPr>
              <a:t>d’auteur</a:t>
            </a:r>
            <a:r>
              <a:rPr lang="en-CA" dirty="0">
                <a:latin typeface="Calibri" panose="020F0502020204030204" pitchFamily="34" charset="0"/>
                <a:cs typeface="Calibri" panose="020F0502020204030204" pitchFamily="34" charset="0"/>
              </a:rPr>
              <a:t>, nouvelle </a:t>
            </a:r>
            <a:r>
              <a:rPr lang="en-CA" dirty="0" err="1">
                <a:latin typeface="Calibri" panose="020F0502020204030204" pitchFamily="34" charset="0"/>
                <a:cs typeface="Calibri" panose="020F0502020204030204" pitchFamily="34" charset="0"/>
              </a:rPr>
              <a:t>création</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basée</a:t>
            </a:r>
            <a:r>
              <a:rPr lang="en-CA" dirty="0">
                <a:latin typeface="Calibri" panose="020F0502020204030204" pitchFamily="34" charset="0"/>
                <a:cs typeface="Calibri" panose="020F0502020204030204" pitchFamily="34" charset="0"/>
              </a:rPr>
              <a:t> sur du </a:t>
            </a:r>
            <a:r>
              <a:rPr lang="en-CA" dirty="0" err="1">
                <a:latin typeface="Calibri" panose="020F0502020204030204" pitchFamily="34" charset="0"/>
                <a:cs typeface="Calibri" panose="020F0502020204030204" pitchFamily="34" charset="0"/>
              </a:rPr>
              <a:t>contenu</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existant</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doit</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être</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assez</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originale</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c.à.d</a:t>
            </a:r>
            <a:r>
              <a:rPr lang="en-CA" dirty="0">
                <a:latin typeface="Calibri" panose="020F0502020204030204" pitchFamily="34" charset="0"/>
                <a:cs typeface="Calibri" panose="020F0502020204030204" pitchFamily="34" charset="0"/>
              </a:rPr>
              <a:t>. </a:t>
            </a:r>
            <a:r>
              <a:rPr lang="en-CA" dirty="0" err="1">
                <a:latin typeface="Calibri" panose="020F0502020204030204" pitchFamily="34" charset="0"/>
                <a:cs typeface="Calibri" panose="020F0502020204030204" pitchFamily="34" charset="0"/>
              </a:rPr>
              <a:t>jugement</a:t>
            </a:r>
            <a:r>
              <a:rPr lang="en-CA" dirty="0">
                <a:latin typeface="Calibri" panose="020F0502020204030204" pitchFamily="34" charset="0"/>
                <a:cs typeface="Calibri" panose="020F0502020204030204" pitchFamily="34" charset="0"/>
              </a:rPr>
              <a:t> et </a:t>
            </a:r>
            <a:r>
              <a:rPr lang="en-CA" dirty="0" err="1">
                <a:latin typeface="Calibri" panose="020F0502020204030204" pitchFamily="34" charset="0"/>
                <a:cs typeface="Calibri" panose="020F0502020204030204" pitchFamily="34" charset="0"/>
              </a:rPr>
              <a:t>habileté</a:t>
            </a:r>
            <a:r>
              <a:rPr lang="en-CA" dirty="0">
                <a:latin typeface="Calibri" panose="020F0502020204030204" pitchFamily="34" charset="0"/>
                <a:cs typeface="Calibri" panose="020F0502020204030204" pitchFamily="34" charset="0"/>
              </a:rPr>
              <a:t>).</a:t>
            </a:r>
          </a:p>
          <a:p>
            <a:pPr algn="ct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245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05535" y="552156"/>
            <a:ext cx="8502187" cy="684701"/>
          </a:xfrm>
        </p:spPr>
        <p:txBody>
          <a:bodyPr/>
          <a:lstStyle/>
          <a:p>
            <a:pPr algn="ctr"/>
            <a:r>
              <a:rPr lang="fr-CA" altLang="en-US" sz="4000" dirty="0">
                <a:latin typeface="Calibri" panose="020F0502020204030204" pitchFamily="34" charset="0"/>
                <a:ea typeface="ＭＳ Ｐゴシック" pitchFamily="-84" charset="-128"/>
                <a:cs typeface="Verdana" pitchFamily="-84" charset="0"/>
              </a:rPr>
              <a:t>Combiner du contenu sous licence CC</a:t>
            </a:r>
            <a:endParaRPr lang="en-CA" altLang="en-US" sz="4000" dirty="0">
              <a:latin typeface="Calibri" panose="020F0502020204030204" pitchFamily="34" charset="0"/>
              <a:ea typeface="ＭＳ Ｐゴシック" pitchFamily="-84" charset="-128"/>
              <a:cs typeface="Verdana" pitchFamily="-84" charset="0"/>
            </a:endParaRPr>
          </a:p>
        </p:txBody>
      </p:sp>
      <p:sp>
        <p:nvSpPr>
          <p:cNvPr id="8" name="TextBox 7">
            <a:extLst>
              <a:ext uri="{FF2B5EF4-FFF2-40B4-BE49-F238E27FC236}">
                <a16:creationId xmlns:a16="http://schemas.microsoft.com/office/drawing/2014/main" id="{8D37D098-403C-471F-9D9B-993A3070C598}"/>
              </a:ext>
            </a:extLst>
          </p:cNvPr>
          <p:cNvSpPr txBox="1"/>
          <p:nvPr/>
        </p:nvSpPr>
        <p:spPr>
          <a:xfrm>
            <a:off x="545910" y="1405718"/>
            <a:ext cx="3877809" cy="5047536"/>
          </a:xfrm>
          <a:prstGeom prst="rect">
            <a:avLst/>
          </a:prstGeom>
          <a:noFill/>
          <a:ln w="22225">
            <a:solidFill>
              <a:srgbClr val="C00000"/>
            </a:solidFill>
          </a:ln>
        </p:spPr>
        <p:txBody>
          <a:bodyPr wrap="square" rtlCol="0">
            <a:spAutoFit/>
          </a:bodyPr>
          <a:lstStyle/>
          <a:p>
            <a:pPr algn="ctr"/>
            <a:r>
              <a:rPr lang="fr-CA" sz="2300" b="1" dirty="0">
                <a:latin typeface="Calibri" panose="020F0502020204030204" pitchFamily="34" charset="0"/>
                <a:cs typeface="Calibri" panose="020F0502020204030204" pitchFamily="34" charset="0"/>
              </a:rPr>
              <a:t>Partage dans les mêmes conditions (SA)</a:t>
            </a:r>
          </a:p>
          <a:p>
            <a:pPr algn="ctr"/>
            <a:r>
              <a:rPr lang="fr-CA" sz="2300" dirty="0">
                <a:latin typeface="Calibri" panose="020F0502020204030204" pitchFamily="34" charset="0"/>
                <a:cs typeface="Calibri" panose="020F0502020204030204" pitchFamily="34" charset="0"/>
              </a:rPr>
              <a:t>Une œuvre avec une restriction SA peut être </a:t>
            </a:r>
            <a:r>
              <a:rPr lang="fr-CA" sz="2300" dirty="0" err="1">
                <a:latin typeface="Calibri" panose="020F0502020204030204" pitchFamily="34" charset="0"/>
                <a:cs typeface="Calibri" panose="020F0502020204030204" pitchFamily="34" charset="0"/>
              </a:rPr>
              <a:t>utlisée</a:t>
            </a:r>
            <a:r>
              <a:rPr lang="fr-CA" sz="2300" dirty="0">
                <a:latin typeface="Calibri" panose="020F0502020204030204" pitchFamily="34" charset="0"/>
                <a:cs typeface="Calibri" panose="020F0502020204030204" pitchFamily="34" charset="0"/>
              </a:rPr>
              <a:t> dans une collection sans avoir à appliquer la même restriction à la collection en entier. Par contre, si elle est modifiée ou fait partie d’une adaptation, la nouvelle œuvre doit être partagée sous la même licence (ou nécessite la permission du titulaire du droit d’auteur).</a:t>
            </a:r>
          </a:p>
        </p:txBody>
      </p:sp>
      <p:sp>
        <p:nvSpPr>
          <p:cNvPr id="10" name="TextBox 9">
            <a:extLst>
              <a:ext uri="{FF2B5EF4-FFF2-40B4-BE49-F238E27FC236}">
                <a16:creationId xmlns:a16="http://schemas.microsoft.com/office/drawing/2014/main" id="{E7309BC0-2842-4C40-9866-D5C4D8462AC4}"/>
              </a:ext>
            </a:extLst>
          </p:cNvPr>
          <p:cNvSpPr txBox="1"/>
          <p:nvPr/>
        </p:nvSpPr>
        <p:spPr>
          <a:xfrm>
            <a:off x="4785877" y="1416289"/>
            <a:ext cx="3746311" cy="5047536"/>
          </a:xfrm>
          <a:prstGeom prst="rect">
            <a:avLst/>
          </a:prstGeom>
          <a:noFill/>
          <a:ln w="19050">
            <a:solidFill>
              <a:srgbClr val="C00000"/>
            </a:solidFill>
          </a:ln>
        </p:spPr>
        <p:txBody>
          <a:bodyPr wrap="square" rtlCol="0">
            <a:spAutoFit/>
          </a:bodyPr>
          <a:lstStyle/>
          <a:p>
            <a:pPr algn="ctr"/>
            <a:r>
              <a:rPr lang="fr-CA" sz="2300" b="1" dirty="0">
                <a:latin typeface="Calibri" panose="020F0502020204030204" pitchFamily="34" charset="0"/>
                <a:cs typeface="Calibri" panose="020F0502020204030204" pitchFamily="34" charset="0"/>
              </a:rPr>
              <a:t>Pas de modifications (ND)</a:t>
            </a:r>
          </a:p>
          <a:p>
            <a:pPr algn="ctr"/>
            <a:endParaRPr lang="fr-CA" sz="2300" dirty="0">
              <a:latin typeface="Calibri" panose="020F0502020204030204" pitchFamily="34" charset="0"/>
              <a:cs typeface="Calibri" panose="020F0502020204030204" pitchFamily="34" charset="0"/>
            </a:endParaRPr>
          </a:p>
          <a:p>
            <a:pPr algn="ctr"/>
            <a:r>
              <a:rPr lang="fr-CA" sz="2300" dirty="0">
                <a:latin typeface="Calibri" panose="020F0502020204030204" pitchFamily="34" charset="0"/>
                <a:cs typeface="Calibri" panose="020F0502020204030204" pitchFamily="34" charset="0"/>
              </a:rPr>
              <a:t>Une œuvre avec une restriction ND peut être utilisée dans une collection parce qu’elle n’est pas modifiée. Par contre, elle ne peut être utilisée dans une adaptation si la nouvelle œuvre sera partagée publiquement. Ce type de partage requiert la permission du titulaire du droit d’auteur. </a:t>
            </a:r>
          </a:p>
        </p:txBody>
      </p:sp>
    </p:spTree>
    <p:extLst>
      <p:ext uri="{BB962C8B-B14F-4D97-AF65-F5344CB8AC3E}">
        <p14:creationId xmlns:p14="http://schemas.microsoft.com/office/powerpoint/2010/main" val="2461977669"/>
      </p:ext>
    </p:extLst>
  </p:cSld>
  <p:clrMapOvr>
    <a:masterClrMapping/>
  </p:clrMapOvr>
</p:sld>
</file>

<file path=ppt/theme/theme1.xml><?xml version="1.0" encoding="utf-8"?>
<a:theme xmlns:a="http://schemas.openxmlformats.org/drawingml/2006/main" name="uOttawa-powerpoint-templat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B2B2B2"/>
      </a:folHlink>
    </a:clrScheme>
    <a:fontScheme name="Garne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lnDef>
  </a:objectDefaults>
  <a:extraClrSchemeLst>
    <a:extraClrScheme>
      <a:clrScheme name="Garne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arne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arne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arne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arne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arne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arne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uOttawa-powerpoint-template.pot</Template>
  <TotalTime>9035</TotalTime>
  <Words>2667</Words>
  <Application>Microsoft Office PowerPoint</Application>
  <PresentationFormat>On-screen Show (4:3)</PresentationFormat>
  <Paragraphs>332</Paragraphs>
  <Slides>26</Slides>
  <Notes>26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ＭＳ Ｐゴシック</vt:lpstr>
      <vt:lpstr>Arial</vt:lpstr>
      <vt:lpstr>Arial Black</vt:lpstr>
      <vt:lpstr>Arial;</vt:lpstr>
      <vt:lpstr>Calibri</vt:lpstr>
      <vt:lpstr>Segoe UI Semilight</vt:lpstr>
      <vt:lpstr>Times</vt:lpstr>
      <vt:lpstr>Times New Roman</vt:lpstr>
      <vt:lpstr>Verdana</vt:lpstr>
      <vt:lpstr>Wingdings</vt:lpstr>
      <vt:lpstr>uOttawa-powerpoint-template</vt:lpstr>
      <vt:lpstr>PowerPoint Presentation</vt:lpstr>
      <vt:lpstr>Sommaire</vt:lpstr>
      <vt:lpstr>Qu’est-ce qu’une REL ?</vt:lpstr>
      <vt:lpstr>Que peut-on faire avec une REL ? Les 5R</vt:lpstr>
      <vt:lpstr>PowerPoint Presentation</vt:lpstr>
      <vt:lpstr>PowerPoint Presentation</vt:lpstr>
      <vt:lpstr>PowerPoint Presentation</vt:lpstr>
      <vt:lpstr>Combiner du contenu sous licence CC</vt:lpstr>
      <vt:lpstr>Combiner du contenu sous licence CC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Ottawa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France Surprenant-Kyte</dc:creator>
  <cp:lastModifiedBy>Mélanie Brunet</cp:lastModifiedBy>
  <cp:revision>638</cp:revision>
  <cp:lastPrinted>2013-11-28T21:12:25Z</cp:lastPrinted>
  <dcterms:created xsi:type="dcterms:W3CDTF">2010-02-26T18:49:55Z</dcterms:created>
  <dcterms:modified xsi:type="dcterms:W3CDTF">2019-06-24T14:49:58Z</dcterms:modified>
</cp:coreProperties>
</file>