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9A64E4-DBE8-4EE4-819C-16B2523ECE93}" v="1" dt="2024-03-12T19:32:03.0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85" d="100"/>
          <a:sy n="85" d="100"/>
        </p:scale>
        <p:origin x="29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élanie Brunet" userId="bbaeaea3-b6f0-4041-b971-eb820e1a1ecc" providerId="ADAL" clId="{069A64E4-DBE8-4EE4-819C-16B2523ECE93}"/>
    <pc:docChg chg="modSld">
      <pc:chgData name="Mélanie Brunet" userId="bbaeaea3-b6f0-4041-b971-eb820e1a1ecc" providerId="ADAL" clId="{069A64E4-DBE8-4EE4-819C-16B2523ECE93}" dt="2024-03-12T19:31:50.128" v="18" actId="20577"/>
      <pc:docMkLst>
        <pc:docMk/>
      </pc:docMkLst>
      <pc:sldChg chg="modSp mod">
        <pc:chgData name="Mélanie Brunet" userId="bbaeaea3-b6f0-4041-b971-eb820e1a1ecc" providerId="ADAL" clId="{069A64E4-DBE8-4EE4-819C-16B2523ECE93}" dt="2024-03-12T19:31:50.128" v="18" actId="20577"/>
        <pc:sldMkLst>
          <pc:docMk/>
          <pc:sldMk cId="4147708468" sldId="257"/>
        </pc:sldMkLst>
        <pc:spChg chg="mod">
          <ac:chgData name="Mélanie Brunet" userId="bbaeaea3-b6f0-4041-b971-eb820e1a1ecc" providerId="ADAL" clId="{069A64E4-DBE8-4EE4-819C-16B2523ECE93}" dt="2024-03-12T19:31:50.128" v="18" actId="20577"/>
          <ac:spMkLst>
            <pc:docMk/>
            <pc:sldMk cId="4147708468" sldId="257"/>
            <ac:spMk id="17" creationId="{F12567D9-7A15-4658-B2AD-8FD183B4EF52}"/>
          </ac:spMkLst>
        </pc:spChg>
      </pc:sldChg>
    </pc:docChg>
  </pc:docChgLst>
  <pc:docChgLst>
    <pc:chgData name="Melanie Brunet" userId="256d135f1a89a179" providerId="LiveId" clId="{208E25D6-6A91-4D94-A880-34A4F20E33BA}"/>
    <pc:docChg chg="modSld">
      <pc:chgData name="Melanie Brunet" userId="256d135f1a89a179" providerId="LiveId" clId="{208E25D6-6A91-4D94-A880-34A4F20E33BA}" dt="2022-01-28T14:36:51.843" v="5" actId="20577"/>
      <pc:docMkLst>
        <pc:docMk/>
      </pc:docMkLst>
      <pc:sldChg chg="modSp mod">
        <pc:chgData name="Melanie Brunet" userId="256d135f1a89a179" providerId="LiveId" clId="{208E25D6-6A91-4D94-A880-34A4F20E33BA}" dt="2022-01-28T14:31:45.634" v="2" actId="1076"/>
        <pc:sldMkLst>
          <pc:docMk/>
          <pc:sldMk cId="3728695351" sldId="258"/>
        </pc:sldMkLst>
        <pc:spChg chg="mod">
          <ac:chgData name="Melanie Brunet" userId="256d135f1a89a179" providerId="LiveId" clId="{208E25D6-6A91-4D94-A880-34A4F20E33BA}" dt="2022-01-28T14:30:48.181" v="0" actId="14100"/>
          <ac:spMkLst>
            <pc:docMk/>
            <pc:sldMk cId="3728695351" sldId="258"/>
            <ac:spMk id="3" creationId="{A7E18F22-12B5-4BA2-A0E9-208576D59271}"/>
          </ac:spMkLst>
        </pc:spChg>
        <pc:spChg chg="mod">
          <ac:chgData name="Melanie Brunet" userId="256d135f1a89a179" providerId="LiveId" clId="{208E25D6-6A91-4D94-A880-34A4F20E33BA}" dt="2022-01-28T14:31:45.634" v="2" actId="1076"/>
          <ac:spMkLst>
            <pc:docMk/>
            <pc:sldMk cId="3728695351" sldId="258"/>
            <ac:spMk id="18" creationId="{7D6F772B-F923-4FCD-B9D9-1DC4493587F3}"/>
          </ac:spMkLst>
        </pc:spChg>
      </pc:sldChg>
      <pc:sldChg chg="modSp mod">
        <pc:chgData name="Melanie Brunet" userId="256d135f1a89a179" providerId="LiveId" clId="{208E25D6-6A91-4D94-A880-34A4F20E33BA}" dt="2022-01-28T14:34:34.212" v="4" actId="20577"/>
        <pc:sldMkLst>
          <pc:docMk/>
          <pc:sldMk cId="2975186349" sldId="259"/>
        </pc:sldMkLst>
        <pc:spChg chg="mod">
          <ac:chgData name="Melanie Brunet" userId="256d135f1a89a179" providerId="LiveId" clId="{208E25D6-6A91-4D94-A880-34A4F20E33BA}" dt="2022-01-28T14:34:34.212" v="4" actId="20577"/>
          <ac:spMkLst>
            <pc:docMk/>
            <pc:sldMk cId="2975186349" sldId="259"/>
            <ac:spMk id="3" creationId="{4E17F81F-BCB7-4685-AF9C-BF4715D881D8}"/>
          </ac:spMkLst>
        </pc:spChg>
      </pc:sldChg>
      <pc:sldChg chg="modSp mod">
        <pc:chgData name="Melanie Brunet" userId="256d135f1a89a179" providerId="LiveId" clId="{208E25D6-6A91-4D94-A880-34A4F20E33BA}" dt="2022-01-28T14:36:51.843" v="5" actId="20577"/>
        <pc:sldMkLst>
          <pc:docMk/>
          <pc:sldMk cId="166223112" sldId="261"/>
        </pc:sldMkLst>
        <pc:spChg chg="mod">
          <ac:chgData name="Melanie Brunet" userId="256d135f1a89a179" providerId="LiveId" clId="{208E25D6-6A91-4D94-A880-34A4F20E33BA}" dt="2022-01-28T14:36:51.843" v="5" actId="20577"/>
          <ac:spMkLst>
            <pc:docMk/>
            <pc:sldMk cId="166223112" sldId="261"/>
            <ac:spMk id="3" creationId="{A0D33F57-78D5-4D26-BD77-85E1A8F198B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6130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588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384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507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81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790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93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3885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6473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503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096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8DC5-B2E2-4F3C-9C7D-E2BF75F897C7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7CB58-0087-4810-82A9-B328D836567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278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unsplash.com/license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ouvert.canada.ca/fr/licence-du-gouvernement-ouvert-canad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hyperlink" Target="https://creativecommons.org/share-your-work/cclicenses/" TargetMode="External"/><Relationship Id="rId5" Type="http://schemas.openxmlformats.org/officeDocument/2006/relationships/hyperlink" Target="https://pixabay.com/service/license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pexels.com/license/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jpeg"/><Relationship Id="rId2" Type="http://schemas.openxmlformats.org/officeDocument/2006/relationships/hyperlink" Target="https://creativecommons.org/licenses/by/4.0/deed.f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/2.0/deed.fr" TargetMode="External"/><Relationship Id="rId5" Type="http://schemas.openxmlformats.org/officeDocument/2006/relationships/hyperlink" Target="https://www.flickr.com/photos/tomhouslay/" TargetMode="External"/><Relationship Id="rId4" Type="http://schemas.openxmlformats.org/officeDocument/2006/relationships/hyperlink" Target="https://flic.kr/p/oNcFU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nc/4.0/deed.fr" TargetMode="External"/><Relationship Id="rId13" Type="http://schemas.openxmlformats.org/officeDocument/2006/relationships/hyperlink" Target="https://freemusicarchive.org/music/Monplaisir/Sur_Tout_Le_Trajet/Monplaisir_-_Sur_Tout_Le_Trajet_-_02_Fermons_une_plage" TargetMode="External"/><Relationship Id="rId3" Type="http://schemas.openxmlformats.org/officeDocument/2006/relationships/hyperlink" Target="https://www.flickr.com/photos/tomhouslay/" TargetMode="External"/><Relationship Id="rId7" Type="http://schemas.openxmlformats.org/officeDocument/2006/relationships/hyperlink" Target="https://pixabay.com/service/license/" TargetMode="External"/><Relationship Id="rId12" Type="http://schemas.openxmlformats.org/officeDocument/2006/relationships/hyperlink" Target="https://youtu.be/XLU-Xv0z23I?t=377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www.flickr.com/photos/tomhouslay/14962688165/" TargetMode="External"/><Relationship Id="rId16" Type="http://schemas.openxmlformats.org/officeDocument/2006/relationships/hyperlink" Target="https://creativecommons.org/publicdomain/zero/1.0/deed.f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users/markusspiske-670330/" TargetMode="External"/><Relationship Id="rId11" Type="http://schemas.openxmlformats.org/officeDocument/2006/relationships/hyperlink" Target="https://www.youtube.com/channel/UCxJOha9_0qZHuGf1d4imhyQ" TargetMode="External"/><Relationship Id="rId5" Type="http://schemas.openxmlformats.org/officeDocument/2006/relationships/hyperlink" Target="https://pixabay.com/photos/christmas-jewellery-decoration-1785510/" TargetMode="External"/><Relationship Id="rId15" Type="http://schemas.openxmlformats.org/officeDocument/2006/relationships/hyperlink" Target="https://freemusicarchive.org/home" TargetMode="External"/><Relationship Id="rId10" Type="http://schemas.openxmlformats.org/officeDocument/2006/relationships/hyperlink" Target="https://www.youtube.com/watch?v=XLU-Xv0z23I" TargetMode="External"/><Relationship Id="rId4" Type="http://schemas.openxmlformats.org/officeDocument/2006/relationships/hyperlink" Target="https://creativecommons.org/licenses/by-nc/2.0/deed.fr" TargetMode="External"/><Relationship Id="rId9" Type="http://schemas.openxmlformats.org/officeDocument/2006/relationships/hyperlink" Target="https://creativecommons.org/choose/?lang=fr" TargetMode="External"/><Relationship Id="rId14" Type="http://schemas.openxmlformats.org/officeDocument/2006/relationships/hyperlink" Target="https://freemusicarchive.org/music/Monplaisi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about/downloads" TargetMode="External"/><Relationship Id="rId3" Type="http://schemas.openxmlformats.org/officeDocument/2006/relationships/hyperlink" Target="https://ici.radio-canada.ca/ohdio/balados/7135/pires-moments-histoire-charles-beauchesne-humoriste/448828/salem-magie-" TargetMode="External"/><Relationship Id="rId7" Type="http://schemas.openxmlformats.org/officeDocument/2006/relationships/hyperlink" Target="https://creativecommons.org/licenses/by/4.0/deed.fr" TargetMode="External"/><Relationship Id="rId2" Type="http://schemas.openxmlformats.org/officeDocument/2006/relationships/hyperlink" Target="https://ici.radio-canada.ca/ohdio/balados/8260/brainwash-les-cobayes-oubli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creativecommons.org/wiki/best_practices_for_attribution" TargetMode="External"/><Relationship Id="rId5" Type="http://schemas.openxmlformats.org/officeDocument/2006/relationships/hyperlink" Target="https://creativecommons.org/" TargetMode="External"/><Relationship Id="rId4" Type="http://schemas.openxmlformats.org/officeDocument/2006/relationships/hyperlink" Target="https://ici.radio-canada.ca/ohdio/balados/7135/pires-moments-histoire-charles-beauchesne-humoriste" TargetMode="Externa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FC6540-269D-4736-985D-09E288839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68" y="1232502"/>
            <a:ext cx="6371864" cy="1308106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Note : Ces pratiques exemplaires s’appliquent aussi au contenu sous d’autres licences ouvertes, telles que : 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dirty="0">
                <a:effectLst/>
              </a:rPr>
              <a:t> </a:t>
            </a: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2"/>
              </a:rPr>
              <a:t>Licence du gouvernement ouvert - Canada</a:t>
            </a:r>
            <a:endParaRPr lang="fr-FR" sz="1200" b="0" dirty="0">
              <a:effectLst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3"/>
              </a:rPr>
              <a:t>Licence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3"/>
              </a:rPr>
              <a:t>Unsplash</a:t>
            </a:r>
            <a:endParaRPr lang="fr-FR" sz="1200" b="0" dirty="0">
              <a:effectLst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4"/>
              </a:rPr>
              <a:t>Licence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4"/>
              </a:rPr>
              <a:t>Pexels</a:t>
            </a:r>
            <a:endParaRPr lang="fr-FR" sz="1200" b="0" dirty="0">
              <a:effectLst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5"/>
              </a:rPr>
              <a:t>Licence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5"/>
              </a:rPr>
              <a:t>Pixabay</a:t>
            </a:r>
            <a:endParaRPr lang="fr-FR" sz="1200" b="0" dirty="0">
              <a:effectLst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452D0A8-4C1C-46DD-97EF-D141A5F8B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36" y="346679"/>
            <a:ext cx="6139204" cy="872009"/>
          </a:xfrm>
        </p:spPr>
        <p:txBody>
          <a:bodyPr>
            <a:noAutofit/>
          </a:bodyPr>
          <a:lstStyle/>
          <a:p>
            <a:pPr algn="ctr"/>
            <a:r>
              <a:rPr lang="en-US" sz="2000" b="1" u="none" strike="noStrike" cap="all" dirty="0">
                <a:solidFill>
                  <a:srgbClr val="000000"/>
                </a:solidFill>
                <a:effectLst/>
                <a:latin typeface="+mn-lt"/>
                <a:cs typeface="Browallia New" panose="020B0502040204020203" pitchFamily="34" charset="-34"/>
              </a:rPr>
              <a:t>COMMENT ATTRIBUER DU CONTENU SOUS LICENCE CREATIVE COMMONS : PRATIQUES EXEMPLAIRES</a:t>
            </a:r>
            <a:endParaRPr lang="en-CA" sz="2000" dirty="0">
              <a:latin typeface="+mn-lt"/>
              <a:cs typeface="Browallia New" panose="020B0502040204020203" pitchFamily="34" charset="-34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E94089A1-BE94-4483-8447-3EAA11DF35F8}"/>
              </a:ext>
            </a:extLst>
          </p:cNvPr>
          <p:cNvSpPr txBox="1">
            <a:spLocks/>
          </p:cNvSpPr>
          <p:nvPr/>
        </p:nvSpPr>
        <p:spPr>
          <a:xfrm>
            <a:off x="243068" y="2719431"/>
            <a:ext cx="6400800" cy="6088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 b="1" i="0" u="none" strike="noStrike" dirty="0">
                <a:solidFill>
                  <a:srgbClr val="000000"/>
                </a:solidFill>
                <a:effectLst/>
              </a:rPr>
              <a:t>RECONNAÎTRE LES LICENCES CREATIVE COMMONS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Vous pouvez reconnaître le contenu sous licence Creative Commons de trois façons :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1. Le bouton avec le logo CC et les icônes représentant les conditions :</a:t>
            </a: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fr-FR" sz="1200" dirty="0">
              <a:solidFill>
                <a:srgbClr val="000000"/>
              </a:solidFill>
            </a:endParaRP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fr-FR" sz="1200" b="0" dirty="0">
              <a:solidFill>
                <a:srgbClr val="000000"/>
              </a:solidFill>
              <a:effectLst/>
            </a:endParaRPr>
          </a:p>
          <a:p>
            <a:pPr marL="228600" indent="-228600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fr-FR" sz="1200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dirty="0">
                <a:solidFill>
                  <a:srgbClr val="000000"/>
                </a:solidFill>
                <a:effectLst/>
              </a:rPr>
              <a:t>2. La version écrite au long </a:t>
            </a:r>
            <a:r>
              <a:rPr lang="en-CA" sz="1200" b="0" i="0" u="none" strike="noStrike" dirty="0">
                <a:solidFill>
                  <a:srgbClr val="000000"/>
                </a:solidFill>
                <a:effectLst/>
              </a:rPr>
              <a:t>: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1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Licence Creative Commons Attribution-Pas d’utilisation commerciale-Partage dans les mêmes conditions 4.0 International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3. La version courte :</a:t>
            </a: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fr-FR" sz="1200" b="0" dirty="0">
                <a:effectLst/>
              </a:rPr>
            </a:b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CC BY-NC-SA 4.0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Les six licences Creative Commons sont une combinaison de quatre conditions : 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fr-FR" sz="1200" dirty="0"/>
              <a:t>                  </a:t>
            </a:r>
            <a:r>
              <a:rPr lang="en-CA" sz="1200" b="1" i="0" u="none" strike="noStrike" dirty="0">
                <a:solidFill>
                  <a:srgbClr val="000000"/>
                </a:solidFill>
                <a:effectLst/>
              </a:rPr>
              <a:t>Attribution (BY)                                                     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Partage dans les mêmes conditions (SA)</a:t>
            </a:r>
            <a:endParaRPr lang="en-CA" sz="12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CA" sz="1200" b="1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r>
              <a:rPr lang="en-CA" sz="1200" b="1" dirty="0">
                <a:solidFill>
                  <a:srgbClr val="000000"/>
                </a:solidFill>
              </a:rPr>
              <a:t>                   </a:t>
            </a:r>
          </a:p>
          <a:p>
            <a:pPr marL="0" indent="0">
              <a:buNone/>
            </a:pPr>
            <a:r>
              <a:rPr lang="en-CA" sz="1200" b="1" i="0" u="none" strike="noStrike" dirty="0">
                <a:solidFill>
                  <a:srgbClr val="000000"/>
                </a:solidFill>
                <a:effectLst/>
              </a:rPr>
              <a:t>                  Pas </a:t>
            </a:r>
            <a:r>
              <a:rPr lang="en-CA" sz="1200" b="1" i="0" u="none" strike="noStrike" dirty="0" err="1">
                <a:solidFill>
                  <a:srgbClr val="000000"/>
                </a:solidFill>
                <a:effectLst/>
              </a:rPr>
              <a:t>d’utilisation</a:t>
            </a:r>
            <a:r>
              <a:rPr lang="en-CA" sz="12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CA" sz="1200" b="1" i="0" u="none" strike="noStrike" dirty="0" err="1">
                <a:solidFill>
                  <a:srgbClr val="000000"/>
                </a:solidFill>
                <a:effectLst/>
              </a:rPr>
              <a:t>commerciale</a:t>
            </a:r>
            <a:r>
              <a:rPr lang="en-CA" sz="1200" b="1" i="0" u="none" strike="noStrike" dirty="0">
                <a:solidFill>
                  <a:srgbClr val="000000"/>
                </a:solidFill>
                <a:effectLst/>
              </a:rPr>
              <a:t> (NC)                    Pas de modification (ND)</a:t>
            </a:r>
            <a:endParaRPr lang="fr-FR" sz="12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59A36795-DAEB-43A5-AE0B-EC2FE5EE0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24" y="3730269"/>
            <a:ext cx="1610780" cy="56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C21C4A10-21E1-4CDF-8E1E-1BECE901D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6" y="6170563"/>
            <a:ext cx="445744" cy="44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F6E928F7-6545-4D32-9BAF-36773ADCB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750" y="6170563"/>
            <a:ext cx="445745" cy="46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7233D951-AE43-40CC-AA2F-39692D983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6" y="7025688"/>
            <a:ext cx="445745" cy="44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D4726C9-AC2B-4AEB-9B93-ACDB7635E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749" y="7040851"/>
            <a:ext cx="445745" cy="44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12567D9-7A15-4658-B2AD-8FD183B4EF52}"/>
              </a:ext>
            </a:extLst>
          </p:cNvPr>
          <p:cNvSpPr txBox="1"/>
          <p:nvPr/>
        </p:nvSpPr>
        <p:spPr>
          <a:xfrm>
            <a:off x="243068" y="7387488"/>
            <a:ext cx="637186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600"/>
              </a:spcBef>
              <a:spcAft>
                <a:spcPts val="1500"/>
              </a:spcAft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rtl="0">
              <a:spcBef>
                <a:spcPts val="600"/>
              </a:spcBef>
              <a:spcAft>
                <a:spcPts val="150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Pour plus de détails au sujet des six licences, consultez 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  <a:hlinkClick r:id="rId11"/>
              </a:rPr>
              <a:t>About CC Licences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fr-FR" sz="12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La condition de base des toutes les licences Creative Commons est l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’attribution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(BY)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d’où l’importance de savoir comment attribuer le contenu disponible sous une licence CC.</a:t>
            </a:r>
            <a:endParaRPr lang="fr-FR" sz="1200" b="0" dirty="0">
              <a:effectLst/>
            </a:endParaRPr>
          </a:p>
          <a:p>
            <a:br>
              <a:rPr lang="fr-FR" dirty="0"/>
            </a:br>
            <a:endParaRPr lang="en-C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CC0D12-AF25-440A-9D64-48826434336D}"/>
              </a:ext>
            </a:extLst>
          </p:cNvPr>
          <p:cNvSpPr/>
          <p:nvPr/>
        </p:nvSpPr>
        <p:spPr>
          <a:xfrm>
            <a:off x="0" y="0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8A3992-B3E5-4812-A2FC-BC0B7CBEA9F5}"/>
              </a:ext>
            </a:extLst>
          </p:cNvPr>
          <p:cNvSpPr/>
          <p:nvPr/>
        </p:nvSpPr>
        <p:spPr>
          <a:xfrm>
            <a:off x="-2" y="8960792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7678721-B2E4-4DBF-9AA2-D3C99C33E99D}"/>
              </a:ext>
            </a:extLst>
          </p:cNvPr>
          <p:cNvSpPr txBox="1"/>
          <p:nvPr/>
        </p:nvSpPr>
        <p:spPr>
          <a:xfrm>
            <a:off x="6244390" y="8913640"/>
            <a:ext cx="1010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</a:rPr>
              <a:t>Page 1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708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E18F22-12B5-4BA2-A0E9-208576D59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341893"/>
            <a:ext cx="6481822" cy="36754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1300" b="1" dirty="0"/>
              <a:t>TITRE, AUTEUR, SOURCE, LICENCE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Une bonne règle de base est d'utiliser l'acronyme 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TASL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qui signifie 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T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itre,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 A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uteur, 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ource, 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L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icence.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Titre 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- Quel est le nom du matériel ?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Si un titre est fourni, incluez-le. Vous pourriez aussi utiliser le nom du fichier. Si aucun titre ou nom de fichier n’est fourni, ajouter un descriptif comme titre (ex. image, photo, illustration, etc.). 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Auteur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- Qui a créé le matériel et à qui appartient-il ?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Nommez l'auteur ou les auteurs du matériel en question. Il peut s’agir d’une personne ou d’une entité telle qu’un organisme, une entreprise ou même un pseudonyme (comme un nom d’usager). 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Source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- Où avez-vous trouvé le contenu ?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Indiquez la source du matériel pour que d'autres puissent la localiser et y accéder. Il s'agit généralement d'une adresse URL ou d'un hyperlien où se trouve le matériel.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Licence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- Comment puis-je l'utiliser ?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Bien que vous puissiez utiliser le matériel gratuitement grâce à sa licence CC, vous devez aussi indiquer cette licence dans votre attribution. Nommez la licence et fournissez un lien vers celle-ci. 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Ex. :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2"/>
              </a:rPr>
              <a:t>https://creativecommons.org/licenses/by/4.0/deed.fr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pour CC BY 4.0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Au sujet des versions : 4.0 fait référence à la version la plus récente des licences qui s’applique à l’échelle mondiale. Les versions précédentes étaient davantage limitées à un espace géographique mais sont encore valides. Assurez-vous de référer à la bonne version dans vos attributions. </a:t>
            </a:r>
            <a:endParaRPr lang="fr-FR" sz="1200" b="0" dirty="0">
              <a:effectLst/>
            </a:endParaRPr>
          </a:p>
          <a:p>
            <a:pPr marL="0" indent="0">
              <a:buNone/>
            </a:pPr>
            <a:endParaRPr lang="en-CA" sz="1300" b="1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375D50E-7F80-4B66-9334-B2AA7ACA4071}"/>
              </a:ext>
            </a:extLst>
          </p:cNvPr>
          <p:cNvSpPr txBox="1">
            <a:spLocks/>
          </p:cNvSpPr>
          <p:nvPr/>
        </p:nvSpPr>
        <p:spPr>
          <a:xfrm>
            <a:off x="471487" y="5393802"/>
            <a:ext cx="2957513" cy="328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CA" sz="1300" b="1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4C954ED-0C95-46E0-899A-9785D73F6E72}"/>
              </a:ext>
            </a:extLst>
          </p:cNvPr>
          <p:cNvSpPr txBox="1">
            <a:spLocks/>
          </p:cNvSpPr>
          <p:nvPr/>
        </p:nvSpPr>
        <p:spPr>
          <a:xfrm>
            <a:off x="3429000" y="5407305"/>
            <a:ext cx="2957513" cy="328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CA" sz="1300" b="1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BAAE5E9-081A-49F3-9421-470CAB2A1695}"/>
              </a:ext>
            </a:extLst>
          </p:cNvPr>
          <p:cNvSpPr txBox="1">
            <a:spLocks/>
          </p:cNvSpPr>
          <p:nvPr/>
        </p:nvSpPr>
        <p:spPr>
          <a:xfrm>
            <a:off x="577588" y="5420807"/>
            <a:ext cx="2957513" cy="328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CA" sz="1300" b="1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8B1A32C-1A9D-40F2-AA4F-8082F07BBBF4}"/>
              </a:ext>
            </a:extLst>
          </p:cNvPr>
          <p:cNvSpPr txBox="1">
            <a:spLocks/>
          </p:cNvSpPr>
          <p:nvPr/>
        </p:nvSpPr>
        <p:spPr>
          <a:xfrm>
            <a:off x="623887" y="5546202"/>
            <a:ext cx="2957513" cy="328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CA" sz="1300" b="1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ECE12F8D-20C2-48BB-AD5E-5C218D122480}"/>
              </a:ext>
            </a:extLst>
          </p:cNvPr>
          <p:cNvSpPr txBox="1">
            <a:spLocks/>
          </p:cNvSpPr>
          <p:nvPr/>
        </p:nvSpPr>
        <p:spPr>
          <a:xfrm>
            <a:off x="196770" y="4131502"/>
            <a:ext cx="3067292" cy="19965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3700" b="1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5200" b="1" dirty="0"/>
              <a:t>EXEMPLES D'ATTRIBUTION</a:t>
            </a:r>
            <a:endParaRPr lang="en-US" sz="5200" b="1" dirty="0">
              <a:cs typeface="Calibri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3700" b="1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4800" dirty="0" err="1"/>
              <a:t>Voici</a:t>
            </a:r>
            <a:r>
              <a:rPr lang="en-US" sz="4800" dirty="0"/>
              <a:t> </a:t>
            </a:r>
            <a:r>
              <a:rPr lang="en-US" sz="4800" dirty="0" err="1"/>
              <a:t>une</a:t>
            </a:r>
            <a:r>
              <a:rPr lang="en-US" sz="4800" dirty="0"/>
              <a:t> photo.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/>
          </a:p>
          <a:p>
            <a:pPr marL="0" indent="0">
              <a:buNone/>
            </a:pPr>
            <a:br>
              <a:rPr lang="fr-FR" dirty="0"/>
            </a:br>
            <a:endParaRPr lang="en-C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23BD72-49C8-4E04-BCA3-F5769A440085}"/>
              </a:ext>
            </a:extLst>
          </p:cNvPr>
          <p:cNvSpPr/>
          <p:nvPr/>
        </p:nvSpPr>
        <p:spPr>
          <a:xfrm>
            <a:off x="0" y="0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CE8D64-4B46-4383-B2F1-5578C6CC7575}"/>
              </a:ext>
            </a:extLst>
          </p:cNvPr>
          <p:cNvSpPr/>
          <p:nvPr/>
        </p:nvSpPr>
        <p:spPr>
          <a:xfrm>
            <a:off x="-1" y="8988789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AA720BD-723C-4630-BDF9-EA57B9314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34" y="4666551"/>
            <a:ext cx="1397087" cy="171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253C758-857E-46F3-B459-095C4F3CFC45}"/>
              </a:ext>
            </a:extLst>
          </p:cNvPr>
          <p:cNvSpPr txBox="1">
            <a:spLocks/>
          </p:cNvSpPr>
          <p:nvPr/>
        </p:nvSpPr>
        <p:spPr>
          <a:xfrm>
            <a:off x="3464827" y="4170750"/>
            <a:ext cx="3067292" cy="2505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900" b="1" i="0" u="none" strike="noStrike" dirty="0">
              <a:solidFill>
                <a:srgbClr val="222222"/>
              </a:solidFill>
              <a:effectLst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4800" b="1" i="0" u="none" strike="noStrike" dirty="0">
                <a:solidFill>
                  <a:srgbClr val="222222"/>
                </a:solidFill>
                <a:effectLst/>
              </a:rPr>
              <a:t>Voici une bonne attribution pour du matériel que vous avez modifié légèrement :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900" b="1" dirty="0">
              <a:solidFill>
                <a:srgbClr val="222222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900" b="0" dirty="0">
              <a:effectLst/>
            </a:endParaRPr>
          </a:p>
          <a:p>
            <a:pPr marL="0" indent="0">
              <a:buNone/>
            </a:pPr>
            <a:br>
              <a:rPr lang="fr-FR" dirty="0"/>
            </a:br>
            <a:endParaRPr lang="en-CA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5D2852CF-1223-4819-8CB7-87F3E7A023DB}"/>
              </a:ext>
            </a:extLst>
          </p:cNvPr>
          <p:cNvSpPr txBox="1">
            <a:spLocks/>
          </p:cNvSpPr>
          <p:nvPr/>
        </p:nvSpPr>
        <p:spPr>
          <a:xfrm>
            <a:off x="196770" y="6281537"/>
            <a:ext cx="3338331" cy="26106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200" b="1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1200" b="1" dirty="0">
                <a:solidFill>
                  <a:srgbClr val="000000"/>
                </a:solidFill>
              </a:rPr>
              <a:t>Voici une attribution idéale :</a:t>
            </a:r>
            <a:endParaRPr lang="fr-FR" sz="12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br>
              <a:rPr lang="fr-FR" sz="1200" dirty="0"/>
            </a:br>
            <a:r>
              <a:rPr lang="fr-FR" sz="1200" dirty="0">
                <a:solidFill>
                  <a:srgbClr val="000000"/>
                </a:solidFill>
              </a:rPr>
              <a:t>« </a:t>
            </a:r>
            <a:r>
              <a:rPr lang="fr-FR" sz="1200" u="sng" dirty="0">
                <a:solidFill>
                  <a:srgbClr val="1155CC"/>
                </a:solidFill>
                <a:hlinkClick r:id="rId4"/>
              </a:rPr>
              <a:t>Cat</a:t>
            </a:r>
            <a:r>
              <a:rPr lang="fr-FR" sz="1200" dirty="0">
                <a:solidFill>
                  <a:srgbClr val="121315"/>
                </a:solidFill>
              </a:rPr>
              <a:t> »</a:t>
            </a:r>
            <a:r>
              <a:rPr lang="fr-FR" sz="1200" dirty="0">
                <a:solidFill>
                  <a:srgbClr val="000000"/>
                </a:solidFill>
              </a:rPr>
              <a:t> par </a:t>
            </a:r>
            <a:r>
              <a:rPr lang="fr-FR" sz="1200" u="sng" dirty="0">
                <a:solidFill>
                  <a:srgbClr val="1155CC"/>
                </a:solidFill>
                <a:hlinkClick r:id="rId5"/>
              </a:rPr>
              <a:t>Tom </a:t>
            </a:r>
            <a:r>
              <a:rPr lang="fr-FR" sz="1200" u="sng" dirty="0" err="1">
                <a:solidFill>
                  <a:srgbClr val="1155CC"/>
                </a:solidFill>
                <a:hlinkClick r:id="rId5"/>
              </a:rPr>
              <a:t>Houslay</a:t>
            </a:r>
            <a:r>
              <a:rPr lang="fr-FR" sz="1200" dirty="0">
                <a:solidFill>
                  <a:srgbClr val="000000"/>
                </a:solidFill>
              </a:rPr>
              <a:t> est sous licence </a:t>
            </a:r>
            <a:r>
              <a:rPr lang="fr-FR" sz="1200" u="sng" dirty="0">
                <a:solidFill>
                  <a:srgbClr val="1155CC"/>
                </a:solidFill>
                <a:hlinkClick r:id="rId6"/>
              </a:rPr>
              <a:t>CC BY-NC 2.0</a:t>
            </a:r>
            <a:r>
              <a:rPr lang="fr-FR" sz="1200" dirty="0">
                <a:solidFill>
                  <a:srgbClr val="000000"/>
                </a:solidFill>
              </a:rPr>
              <a:t>.</a:t>
            </a:r>
            <a:endParaRPr lang="fr-FR" sz="12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200" dirty="0">
              <a:solidFill>
                <a:srgbClr val="222222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sz="1200" dirty="0">
                <a:solidFill>
                  <a:srgbClr val="222222"/>
                </a:solidFill>
              </a:rPr>
              <a:t>Explication : </a:t>
            </a:r>
            <a:endParaRPr lang="fr-FR" sz="12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200" dirty="0">
              <a:solidFill>
                <a:srgbClr val="222222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sz="1200" dirty="0">
                <a:solidFill>
                  <a:srgbClr val="222222"/>
                </a:solidFill>
              </a:rPr>
              <a:t>Titre : </a:t>
            </a:r>
            <a:r>
              <a:rPr lang="fr-FR" sz="1200" dirty="0">
                <a:solidFill>
                  <a:srgbClr val="000000"/>
                </a:solidFill>
              </a:rPr>
              <a:t>« </a:t>
            </a:r>
            <a:r>
              <a:rPr lang="fr-FR" sz="1200" dirty="0">
                <a:solidFill>
                  <a:srgbClr val="222222"/>
                </a:solidFill>
              </a:rPr>
              <a:t>Cat </a:t>
            </a:r>
            <a:r>
              <a:rPr lang="fr-FR" sz="1200" dirty="0">
                <a:solidFill>
                  <a:srgbClr val="121315"/>
                </a:solidFill>
              </a:rPr>
              <a:t>»</a:t>
            </a:r>
            <a:endParaRPr lang="fr-FR" sz="12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sz="1200" dirty="0">
                <a:solidFill>
                  <a:srgbClr val="222222"/>
                </a:solidFill>
              </a:rPr>
              <a:t>Auteur : Tom </a:t>
            </a:r>
            <a:r>
              <a:rPr lang="fr-FR" sz="1200" dirty="0" err="1">
                <a:solidFill>
                  <a:srgbClr val="222222"/>
                </a:solidFill>
              </a:rPr>
              <a:t>Houslay</a:t>
            </a:r>
            <a:r>
              <a:rPr lang="fr-FR" sz="1200" dirty="0">
                <a:solidFill>
                  <a:srgbClr val="222222"/>
                </a:solidFill>
              </a:rPr>
              <a:t> (avec un lien vers le profil du photographe sur Flickr)</a:t>
            </a:r>
            <a:endParaRPr lang="fr-FR" sz="12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sz="1200" dirty="0">
                <a:solidFill>
                  <a:srgbClr val="222222"/>
                </a:solidFill>
              </a:rPr>
              <a:t>Source : Flickr (le titre de l’image a un lien vers la page Flickr originale)</a:t>
            </a:r>
            <a:endParaRPr lang="fr-FR" sz="12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sz="1200" dirty="0">
                <a:solidFill>
                  <a:srgbClr val="222222"/>
                </a:solidFill>
              </a:rPr>
              <a:t>Licence : CC BY-NC 2.0 (avec un lien vers le texte de la licence)</a:t>
            </a:r>
            <a:endParaRPr lang="fr-FR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CA" dirty="0"/>
          </a:p>
        </p:txBody>
      </p:sp>
      <p:pic>
        <p:nvPicPr>
          <p:cNvPr id="17" name="Image 16" descr="Une image contenant chat, plancher, noir, blanc&#10;&#10;Description générée automatiquement">
            <a:extLst>
              <a:ext uri="{FF2B5EF4-FFF2-40B4-BE49-F238E27FC236}">
                <a16:creationId xmlns:a16="http://schemas.microsoft.com/office/drawing/2014/main" id="{A7FEBC14-5919-4F81-A54E-9705720AD5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776" y="4683339"/>
            <a:ext cx="1412088" cy="1725724"/>
          </a:xfrm>
          <a:prstGeom prst="rect">
            <a:avLst/>
          </a:prstGeom>
        </p:spPr>
      </p:pic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D6F772B-F923-4FCD-B9D9-1DC4493587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35101" y="6144944"/>
            <a:ext cx="3227755" cy="242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fr-FR" sz="1200" b="0" i="0" u="none" strike="noStrike" dirty="0">
                <a:solidFill>
                  <a:srgbClr val="000000"/>
                </a:solidFill>
                <a:effectLst/>
              </a:rPr>
            </a:b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«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4"/>
              </a:rPr>
              <a:t>Cat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»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par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5"/>
              </a:rPr>
              <a:t>Tom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5"/>
              </a:rPr>
              <a:t>Houslay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est sous licence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6"/>
              </a:rPr>
              <a:t>CC BY-NC 2.0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/ Désaturation de l’image originale</a:t>
            </a:r>
            <a:br>
              <a:rPr lang="fr-FR" sz="1200" b="0" dirty="0">
                <a:effectLst/>
              </a:rPr>
            </a:br>
            <a:br>
              <a:rPr lang="fr-FR" sz="1200" b="0" dirty="0">
                <a:effectLst/>
              </a:rPr>
            </a:b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Explication :</a:t>
            </a:r>
            <a:br>
              <a:rPr lang="fr-FR" sz="1200" b="0" dirty="0">
                <a:effectLst/>
              </a:rPr>
            </a:br>
            <a:br>
              <a:rPr lang="fr-FR" sz="1200" b="0" dirty="0">
                <a:effectLst/>
              </a:rPr>
            </a:b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Titre, Auteur, Source et Licence sont indiqués.</a:t>
            </a:r>
            <a:br>
              <a:rPr lang="fr-FR" sz="1200" b="0" dirty="0">
                <a:effectLst/>
              </a:rPr>
            </a:br>
            <a:br>
              <a:rPr lang="fr-FR" sz="1200" b="0" dirty="0">
                <a:effectLst/>
              </a:rPr>
            </a:b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Modification est indiquée : « Désaturation de l’image originale 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»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CA" sz="12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162B7B2-3CC7-4B85-8EF8-69FE62A8EEF8}"/>
              </a:ext>
            </a:extLst>
          </p:cNvPr>
          <p:cNvSpPr txBox="1"/>
          <p:nvPr/>
        </p:nvSpPr>
        <p:spPr>
          <a:xfrm>
            <a:off x="6173266" y="8937540"/>
            <a:ext cx="1010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</a:rPr>
              <a:t>Page 2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69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17F81F-BCB7-4685-AF9C-BF4715D88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56" y="428263"/>
            <a:ext cx="6173533" cy="8299048"/>
          </a:xfrm>
        </p:spPr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1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Voici une bonne attribution pour du matériel à partir duquel vous avez créé une œuvre dérivée (c.-à-d. une adaptation) :</a:t>
            </a:r>
            <a:endParaRPr lang="fr-FR" sz="1200" b="0" dirty="0">
              <a:effectLst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Cette œuvre, « Cadeaux pour minou 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»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est une adaptation de «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2"/>
              </a:rPr>
              <a:t>Cat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»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par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3"/>
              </a:rPr>
              <a:t>Tom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3"/>
              </a:rPr>
              <a:t>Houslay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sous licence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4"/>
              </a:rPr>
              <a:t>CC BY-NC 2.0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et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5"/>
              </a:rPr>
              <a:t>Photo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par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6"/>
              </a:rPr>
              <a:t>Markus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6"/>
              </a:rPr>
              <a:t>Spiske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sous licence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7"/>
              </a:rPr>
              <a:t>Pixabay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 « Cadeaux pour minou 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»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est sous licence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8"/>
              </a:rPr>
              <a:t>CC BY-NC 4.0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par Mélanie Brunet.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Explication : </a:t>
            </a:r>
          </a:p>
          <a:p>
            <a:pPr mar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Titre, Auteur, Source et Licence du matériel original sont indiqués.</a:t>
            </a:r>
            <a:endParaRPr lang="fr-FR" sz="1200" b="0" dirty="0">
              <a:effectLst/>
            </a:endParaRPr>
          </a:p>
          <a:p>
            <a:pPr mar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Adaptation est indiquée.</a:t>
            </a:r>
            <a:endParaRPr lang="fr-FR" sz="1200" b="0" dirty="0">
              <a:effectLst/>
            </a:endParaRPr>
          </a:p>
          <a:p>
            <a:pPr mar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Auteur et licence de la nouvelle œuvre adaptée sont aussi indiqués.</a:t>
            </a:r>
            <a:endParaRPr lang="fr-FR" sz="1200" b="0" dirty="0">
              <a:effectLst/>
            </a:endParaRPr>
          </a:p>
          <a:p>
            <a:pPr marL="0" indent="0"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Lorsque vous créez une œuvre dérivée ou une adaptation, cette nouvelle œuvre acquiert son propre droit d’auteur et vous allez donc y ajouter votre propre licence Creative Commons. Utilisez le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9"/>
              </a:rPr>
              <a:t>CC License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9"/>
              </a:rPr>
              <a:t>Chooser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pour choisir la licence appropriée à vos besoins et à votre contexte. </a:t>
            </a:r>
          </a:p>
          <a:p>
            <a:pPr marL="0" indent="0">
              <a:buNone/>
            </a:pPr>
            <a:endParaRPr lang="en-CA" sz="1300" b="1" i="0" dirty="0">
              <a:effectLst/>
            </a:endParaRPr>
          </a:p>
          <a:p>
            <a:pPr marL="0" indent="0">
              <a:buNone/>
            </a:pPr>
            <a:r>
              <a:rPr lang="en-CA" sz="1300" b="1" i="0" dirty="0">
                <a:effectLst/>
              </a:rPr>
              <a:t>OÙ AJOUTER L</a:t>
            </a:r>
            <a:r>
              <a:rPr lang="en-CA" sz="1300" b="0" i="0" u="none" strike="noStrike" dirty="0">
                <a:solidFill>
                  <a:srgbClr val="000000"/>
                </a:solidFill>
                <a:effectLst/>
              </a:rPr>
              <a:t>’</a:t>
            </a:r>
            <a:r>
              <a:rPr lang="en-CA" sz="1300" b="1" i="0" dirty="0">
                <a:effectLst/>
              </a:rPr>
              <a:t>ATTRIBUTION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1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En général, la meilleure pratique est d’ajouter l’attribution le plus près possible du contenu qui est reproduit, par exemple dans la légende sous ou à côté d’une image. Par contre, l’emplacement peut aussi dépendre du médium avec lequel vous travaillez.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Vidéo :</a:t>
            </a: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fontAlgn="base">
              <a:spcBef>
                <a:spcPts val="0"/>
              </a:spcBef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Ajoutez une liste d’attributions dans le générique à la fin de la vidéo.</a:t>
            </a:r>
          </a:p>
          <a:p>
            <a:pPr lvl="1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Exemple : «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10"/>
              </a:rPr>
              <a:t>Introduction à la cellule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 » par 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11"/>
              </a:rPr>
              <a:t>KhanAcademyFrancophone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 (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12"/>
              </a:rPr>
              <a:t>générique avec les attributions débute à 6:17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)</a:t>
            </a: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fontAlgn="base">
              <a:spcBef>
                <a:spcPts val="0"/>
              </a:spcBef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fontAlgn="base">
              <a:spcBef>
                <a:spcPts val="0"/>
              </a:spcBef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Ajoutez les attributions dans les détails au sujet de la vidéo sur la plateforme ou la page web.</a:t>
            </a:r>
          </a:p>
          <a:p>
            <a:pPr lvl="1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Exemple : Cette vidéo contient la chanson «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13"/>
              </a:rPr>
              <a:t>Fermons une plage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fr-FR" sz="1200" b="0" i="0" u="none" strike="noStrike" dirty="0">
                <a:solidFill>
                  <a:srgbClr val="121315"/>
                </a:solidFill>
                <a:effectLst/>
              </a:rPr>
              <a:t>»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par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14"/>
              </a:rPr>
              <a:t>Monplaisir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15"/>
              </a:rPr>
              <a:t>Free Music Archive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16"/>
              </a:rPr>
              <a:t>CC0 1.0</a:t>
            </a: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CA" sz="1300" b="1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416EC82-396E-44AD-8827-07182B489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" y="1068595"/>
            <a:ext cx="30099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A5D143-14E5-4E90-8F43-D4F5D6B267C6}"/>
              </a:ext>
            </a:extLst>
          </p:cNvPr>
          <p:cNvSpPr/>
          <p:nvPr/>
        </p:nvSpPr>
        <p:spPr>
          <a:xfrm>
            <a:off x="0" y="0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EECCE8-1911-44FF-BA4F-6C70D4C3784E}"/>
              </a:ext>
            </a:extLst>
          </p:cNvPr>
          <p:cNvSpPr/>
          <p:nvPr/>
        </p:nvSpPr>
        <p:spPr>
          <a:xfrm>
            <a:off x="0" y="8981071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97D34C5-E755-49BD-B8B3-C9E4DA525FCF}"/>
              </a:ext>
            </a:extLst>
          </p:cNvPr>
          <p:cNvSpPr txBox="1"/>
          <p:nvPr/>
        </p:nvSpPr>
        <p:spPr>
          <a:xfrm>
            <a:off x="6242715" y="8929822"/>
            <a:ext cx="1010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</a:rPr>
              <a:t>Page 3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8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E68B87-03B3-4967-8F77-77F93DFF9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2" y="497711"/>
            <a:ext cx="6285054" cy="819487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Diapos :</a:t>
            </a:r>
          </a:p>
          <a:p>
            <a:pPr marL="0" indent="0">
              <a:spcBef>
                <a:spcPts val="0"/>
              </a:spcBef>
              <a:buNone/>
            </a:pPr>
            <a:endParaRPr lang="fr-FR" sz="1200" b="0" dirty="0">
              <a:effectLst/>
            </a:endParaRPr>
          </a:p>
          <a:p>
            <a:pPr fontAlgn="base">
              <a:spcBef>
                <a:spcPts val="0"/>
              </a:spcBef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Ajoutez l’attribution près de l’item qui est reproduit.</a:t>
            </a:r>
          </a:p>
          <a:p>
            <a:pPr lvl="1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Exemple :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fontAlgn="base">
              <a:spcBef>
                <a:spcPts val="0"/>
              </a:spcBef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fontAlgn="base">
              <a:spcBef>
                <a:spcPts val="0"/>
              </a:spcBef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Une autre option est de créer une diapo pour les attributions, généralement à la fin.</a:t>
            </a:r>
          </a:p>
          <a:p>
            <a:pPr lvl="1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Exemple :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806060-3CB9-4C08-8535-084AE4C78A8F}"/>
              </a:ext>
            </a:extLst>
          </p:cNvPr>
          <p:cNvSpPr/>
          <p:nvPr/>
        </p:nvSpPr>
        <p:spPr>
          <a:xfrm>
            <a:off x="0" y="0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E37DFF-EF26-434B-8F3E-1F73166A1129}"/>
              </a:ext>
            </a:extLst>
          </p:cNvPr>
          <p:cNvSpPr/>
          <p:nvPr/>
        </p:nvSpPr>
        <p:spPr>
          <a:xfrm>
            <a:off x="0" y="8969497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9669AE0-5B08-4137-AF03-CF3BB5B38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99" y="1346899"/>
            <a:ext cx="5287097" cy="299360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8184E499-ABAB-4F9A-97C1-596DF0C7F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99" y="5417034"/>
            <a:ext cx="5346487" cy="2970271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D0F2E47-9B1C-4982-A51A-371DEF354FAC}"/>
              </a:ext>
            </a:extLst>
          </p:cNvPr>
          <p:cNvSpPr txBox="1"/>
          <p:nvPr/>
        </p:nvSpPr>
        <p:spPr>
          <a:xfrm>
            <a:off x="6231138" y="8918248"/>
            <a:ext cx="1010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</a:rPr>
              <a:t>Page 4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10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D33F57-78D5-4D26-BD77-85E1A8F19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2" y="416689"/>
            <a:ext cx="6296628" cy="8275898"/>
          </a:xfrm>
        </p:spPr>
        <p:txBody>
          <a:bodyPr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0" u="none" strike="noStrike" dirty="0">
                <a:solidFill>
                  <a:srgbClr val="000000"/>
                </a:solidFill>
                <a:effectLst/>
              </a:rPr>
              <a:t>Fichier audio :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dirty="0">
              <a:effectLst/>
            </a:endParaRPr>
          </a:p>
          <a:p>
            <a:pPr fontAlgn="base">
              <a:spcBef>
                <a:spcPts val="0"/>
              </a:spcBef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Ajoutez une liste d’attributions dans les détails au sujet du fichier sur la plateforme d’hébergement, comme dans les notes d’épisode de </a:t>
            </a:r>
            <a:r>
              <a:rPr lang="fr-FR" sz="1200" b="0" i="0" u="none" strike="noStrike" dirty="0" err="1">
                <a:solidFill>
                  <a:srgbClr val="000000"/>
                </a:solidFill>
                <a:effectLst/>
              </a:rPr>
              <a:t>balados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lvl="1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Exemple : Liste des références, des musiques et des extraits pour le </a:t>
            </a:r>
            <a:r>
              <a:rPr lang="fr-FR" sz="1200" b="0" i="0" u="none" strike="noStrike" dirty="0" err="1">
                <a:solidFill>
                  <a:srgbClr val="000000"/>
                </a:solidFill>
                <a:effectLst/>
              </a:rPr>
              <a:t>balado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«‌ </a:t>
            </a:r>
            <a:r>
              <a:rPr lang="fr-FR" sz="1200" b="0" i="0" u="sng" strike="noStrike" dirty="0" err="1">
                <a:solidFill>
                  <a:srgbClr val="1155CC"/>
                </a:solidFill>
                <a:effectLst/>
                <a:hlinkClick r:id="rId2"/>
              </a:rPr>
              <a:t>Brainwashed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2"/>
              </a:rPr>
              <a:t>: Les cobayes oubliés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», interface de l’application </a:t>
            </a:r>
            <a:r>
              <a:rPr lang="fr-FR" sz="1200" b="0" i="0" u="none" strike="noStrike" dirty="0" err="1">
                <a:solidFill>
                  <a:srgbClr val="000000"/>
                </a:solidFill>
                <a:effectLst/>
              </a:rPr>
              <a:t>Ohdio</a:t>
            </a: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fontAlgn="base">
              <a:spcBef>
                <a:spcPts val="0"/>
              </a:spcBef>
            </a:pPr>
            <a:r>
              <a:rPr lang="fr-FR" sz="1200" b="0" i="0" u="none" strike="noStrike">
                <a:solidFill>
                  <a:srgbClr val="000000"/>
                </a:solidFill>
                <a:effectLst/>
              </a:rPr>
              <a:t>Une 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autre option est de réciter les attributions à la fin de l’enregistrement.</a:t>
            </a:r>
          </a:p>
          <a:p>
            <a:pPr lvl="1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Exemple : «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3"/>
              </a:rPr>
              <a:t>Épisode 5 : La chasse aux sorcières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» par Charles Beauchesne,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4"/>
              </a:rPr>
              <a:t>Les pires moments de l’histoire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[</a:t>
            </a:r>
            <a:r>
              <a:rPr lang="fr-FR" sz="1200" b="0" i="0" u="none" strike="noStrike" dirty="0" err="1">
                <a:solidFill>
                  <a:srgbClr val="000000"/>
                </a:solidFill>
                <a:effectLst/>
              </a:rPr>
              <a:t>balado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], (générique débute à 18:19)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Ce guide est une adaptation de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5"/>
              </a:rPr>
              <a:t>Creative Commons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6"/>
              </a:rPr>
              <a:t>Best practices for attribution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Creative Commons Wiki,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7"/>
              </a:rPr>
              <a:t>CC BY 4.0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i="0" u="none" strike="noStrike" dirty="0">
              <a:solidFill>
                <a:srgbClr val="000000"/>
              </a:solidFill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Les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8"/>
              </a:rPr>
              <a:t>icônes Creative Commons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 proviennent de Creative Commons,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7"/>
              </a:rPr>
              <a:t>CC BY 4.0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fr-FR" sz="1200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© Mélanie Brunet et Catherine </a:t>
            </a:r>
            <a:r>
              <a:rPr lang="fr-FR" sz="1200" b="0" i="0" u="none" strike="noStrike" dirty="0" err="1">
                <a:solidFill>
                  <a:srgbClr val="000000"/>
                </a:solidFill>
                <a:effectLst/>
              </a:rPr>
              <a:t>Lachaîne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, 2021. Sauf avis contraire, le contenu de ce guide est mis à disposition selon les termes de la </a:t>
            </a:r>
            <a:r>
              <a:rPr lang="fr-FR" sz="1200" b="0" i="0" u="sng" strike="noStrike" dirty="0">
                <a:solidFill>
                  <a:srgbClr val="1155CC"/>
                </a:solidFill>
                <a:effectLst/>
                <a:hlinkClick r:id="rId7"/>
              </a:rPr>
              <a:t>licence Creative Commons Attribution 4.0 International</a:t>
            </a:r>
            <a:r>
              <a:rPr lang="fr-FR" sz="12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fr-FR" sz="1200" b="0" dirty="0">
              <a:effectLst/>
            </a:endParaRP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3D52EEA-3265-4455-96A3-E569797E1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149" y="1553314"/>
            <a:ext cx="2460777" cy="3551981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4595CCC-4A23-42A2-AF26-C36E886C1128}"/>
              </a:ext>
            </a:extLst>
          </p:cNvPr>
          <p:cNvCxnSpPr>
            <a:cxnSpLocks/>
          </p:cNvCxnSpPr>
          <p:nvPr/>
        </p:nvCxnSpPr>
        <p:spPr>
          <a:xfrm>
            <a:off x="427085" y="6312471"/>
            <a:ext cx="59353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27CE987-ACC3-4C76-95EE-1AEF7CBCAD1C}"/>
              </a:ext>
            </a:extLst>
          </p:cNvPr>
          <p:cNvSpPr/>
          <p:nvPr/>
        </p:nvSpPr>
        <p:spPr>
          <a:xfrm>
            <a:off x="0" y="0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5CB72F-881B-42B7-ACE2-14212F7C2E7E}"/>
              </a:ext>
            </a:extLst>
          </p:cNvPr>
          <p:cNvSpPr/>
          <p:nvPr/>
        </p:nvSpPr>
        <p:spPr>
          <a:xfrm>
            <a:off x="0" y="8970380"/>
            <a:ext cx="6858000" cy="17450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64F52A4-A30F-4C48-85BE-1BCDB2395245}"/>
              </a:ext>
            </a:extLst>
          </p:cNvPr>
          <p:cNvSpPr txBox="1"/>
          <p:nvPr/>
        </p:nvSpPr>
        <p:spPr>
          <a:xfrm>
            <a:off x="6244390" y="8919131"/>
            <a:ext cx="1010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>
                <a:solidFill>
                  <a:schemeClr val="bg1"/>
                </a:solidFill>
              </a:rPr>
              <a:t>Page 5</a:t>
            </a:r>
            <a:endParaRPr lang="en-C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3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1085</Words>
  <Application>Microsoft Office PowerPoint</Application>
  <PresentationFormat>Letter Paper (8.5x11 in)</PresentationFormat>
  <Paragraphs>217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COMMENT ATTRIBUER DU CONTENU SOUS LICENCE CREATIVE COMMONS : PRATIQUES EXEMPLAIRES</vt:lpstr>
      <vt:lpstr> « Cat » par Tom Houslay est sous licence CC BY-NC 2.0 / Désaturation de l’image originale  Explication :  Titre, Auteur, Source et Licence sont indiqués.  Modification est indiquée : « Désaturation de l’image originale ».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Brunet</dc:creator>
  <cp:lastModifiedBy>Mélanie Brunet</cp:lastModifiedBy>
  <cp:revision>11</cp:revision>
  <dcterms:created xsi:type="dcterms:W3CDTF">2021-09-22T18:13:09Z</dcterms:created>
  <dcterms:modified xsi:type="dcterms:W3CDTF">2024-03-12T19:32:08Z</dcterms:modified>
</cp:coreProperties>
</file>