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9" r:id="rId2"/>
    <p:sldId id="281" r:id="rId3"/>
    <p:sldId id="291" r:id="rId4"/>
    <p:sldId id="258" r:id="rId5"/>
    <p:sldId id="260" r:id="rId6"/>
    <p:sldId id="261" r:id="rId7"/>
    <p:sldId id="300" r:id="rId8"/>
    <p:sldId id="262" r:id="rId9"/>
    <p:sldId id="263" r:id="rId10"/>
    <p:sldId id="264" r:id="rId11"/>
    <p:sldId id="265" r:id="rId12"/>
    <p:sldId id="274" r:id="rId13"/>
    <p:sldId id="266" r:id="rId14"/>
    <p:sldId id="267" r:id="rId15"/>
    <p:sldId id="268" r:id="rId16"/>
    <p:sldId id="295" r:id="rId17"/>
    <p:sldId id="303" r:id="rId18"/>
    <p:sldId id="269" r:id="rId19"/>
    <p:sldId id="292" r:id="rId20"/>
    <p:sldId id="270" r:id="rId21"/>
    <p:sldId id="271" r:id="rId22"/>
    <p:sldId id="283" r:id="rId23"/>
    <p:sldId id="284" r:id="rId24"/>
    <p:sldId id="272" r:id="rId25"/>
    <p:sldId id="273" r:id="rId26"/>
    <p:sldId id="287" r:id="rId27"/>
    <p:sldId id="296" r:id="rId28"/>
    <p:sldId id="297" r:id="rId29"/>
    <p:sldId id="298" r:id="rId30"/>
    <p:sldId id="290" r:id="rId31"/>
    <p:sldId id="299" r:id="rId32"/>
    <p:sldId id="302" r:id="rId33"/>
    <p:sldId id="30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6666FF"/>
    <a:srgbClr val="00CC66"/>
    <a:srgbClr val="99FF66"/>
    <a:srgbClr val="FFCC00"/>
    <a:srgbClr val="FFFF66"/>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B288BA3-3F5F-4C22-BC03-1C9499F1C184}" type="datetimeFigureOut">
              <a:rPr lang="en-CA" smtClean="0"/>
              <a:t>2021-11-19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3116284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288BA3-3F5F-4C22-BC03-1C9499F1C184}" type="datetimeFigureOut">
              <a:rPr lang="en-CA" smtClean="0"/>
              <a:t>2021-11-19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35171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288BA3-3F5F-4C22-BC03-1C9499F1C184}" type="datetimeFigureOut">
              <a:rPr lang="en-CA" smtClean="0"/>
              <a:t>2021-11-19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2115683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288BA3-3F5F-4C22-BC03-1C9499F1C184}" type="datetimeFigureOut">
              <a:rPr lang="en-CA" smtClean="0"/>
              <a:t>2021-11-19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1703679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B288BA3-3F5F-4C22-BC03-1C9499F1C184}" type="datetimeFigureOut">
              <a:rPr lang="en-CA" smtClean="0"/>
              <a:t>2021-11-19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281380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B288BA3-3F5F-4C22-BC03-1C9499F1C184}" type="datetimeFigureOut">
              <a:rPr lang="en-CA" smtClean="0"/>
              <a:t>2021-11-19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1906791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288BA3-3F5F-4C22-BC03-1C9499F1C184}" type="datetimeFigureOut">
              <a:rPr lang="en-CA" smtClean="0"/>
              <a:t>2021-11-19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1308368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B288BA3-3F5F-4C22-BC03-1C9499F1C184}" type="datetimeFigureOut">
              <a:rPr lang="en-CA" smtClean="0"/>
              <a:t>2021-11-19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69031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288BA3-3F5F-4C22-BC03-1C9499F1C184}" type="datetimeFigureOut">
              <a:rPr lang="en-CA" smtClean="0"/>
              <a:t>2021-11-19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1238741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B288BA3-3F5F-4C22-BC03-1C9499F1C184}" type="datetimeFigureOut">
              <a:rPr lang="en-CA" smtClean="0"/>
              <a:t>2021-11-19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3580246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B288BA3-3F5F-4C22-BC03-1C9499F1C184}" type="datetimeFigureOut">
              <a:rPr lang="en-CA" smtClean="0"/>
              <a:t>2021-11-19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7555F4-2970-4920-B0C5-7B3340235C2F}" type="slidenum">
              <a:rPr lang="en-CA" smtClean="0"/>
              <a:t>‹#›</a:t>
            </a:fld>
            <a:endParaRPr lang="en-CA"/>
          </a:p>
        </p:txBody>
      </p:sp>
    </p:spTree>
    <p:extLst>
      <p:ext uri="{BB962C8B-B14F-4D97-AF65-F5344CB8AC3E}">
        <p14:creationId xmlns:p14="http://schemas.microsoft.com/office/powerpoint/2010/main" val="2293649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288BA3-3F5F-4C22-BC03-1C9499F1C184}" type="datetimeFigureOut">
              <a:rPr lang="en-CA" smtClean="0"/>
              <a:t>2021-11-19</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7555F4-2970-4920-B0C5-7B3340235C2F}" type="slidenum">
              <a:rPr lang="en-CA" smtClean="0"/>
              <a:t>‹#›</a:t>
            </a:fld>
            <a:endParaRPr lang="en-CA"/>
          </a:p>
        </p:txBody>
      </p:sp>
    </p:spTree>
    <p:extLst>
      <p:ext uri="{BB962C8B-B14F-4D97-AF65-F5344CB8AC3E}">
        <p14:creationId xmlns:p14="http://schemas.microsoft.com/office/powerpoint/2010/main" val="334466419"/>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protectmb.ca/" TargetMode="External"/><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7.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www.canada.ca/en/public-health/services/diseases/coronavirus-disease-covid-19.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manitobavaccine.ca/vaccine-fac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ECFF"/>
            </a:gs>
            <a:gs pos="0">
              <a:schemeClr val="accent1">
                <a:lumMod val="45000"/>
                <a:lumOff val="55000"/>
              </a:schemeClr>
            </a:gs>
            <a:gs pos="100000">
              <a:schemeClr val="accent1">
                <a:lumMod val="45000"/>
                <a:lumOff val="55000"/>
              </a:schemeClr>
            </a:gs>
            <a:gs pos="45000">
              <a:srgbClr val="6666FF"/>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00662" y="182881"/>
            <a:ext cx="10515600" cy="1181685"/>
          </a:xfrm>
        </p:spPr>
        <p:txBody>
          <a:bodyPr>
            <a:normAutofit/>
          </a:bodyPr>
          <a:lstStyle/>
          <a:p>
            <a:pPr algn="ctr"/>
            <a:r>
              <a:rPr lang="en-CA" b="1" dirty="0" smtClean="0">
                <a:solidFill>
                  <a:schemeClr val="accent4">
                    <a:lumMod val="75000"/>
                  </a:schemeClr>
                </a:solidFill>
              </a:rPr>
              <a:t>COVID-19 </a:t>
            </a:r>
            <a:r>
              <a:rPr lang="en-CA" b="1" dirty="0">
                <a:solidFill>
                  <a:schemeClr val="accent4">
                    <a:lumMod val="75000"/>
                  </a:schemeClr>
                </a:solidFill>
              </a:rPr>
              <a:t>VACCINE</a:t>
            </a:r>
          </a:p>
        </p:txBody>
      </p:sp>
      <p:pic>
        <p:nvPicPr>
          <p:cNvPr id="4" name="Picture 3"/>
          <p:cNvPicPr>
            <a:picLocks noChangeAspect="1"/>
          </p:cNvPicPr>
          <p:nvPr/>
        </p:nvPicPr>
        <p:blipFill>
          <a:blip r:embed="rId2"/>
          <a:stretch>
            <a:fillRect/>
          </a:stretch>
        </p:blipFill>
        <p:spPr>
          <a:xfrm>
            <a:off x="1424232" y="1187389"/>
            <a:ext cx="9330836" cy="4045792"/>
          </a:xfrm>
          <a:prstGeom prst="rect">
            <a:avLst/>
          </a:prstGeom>
          <a:effectLst>
            <a:softEdge rad="241300"/>
          </a:effectLst>
        </p:spPr>
      </p:pic>
    </p:spTree>
    <p:extLst>
      <p:ext uri="{BB962C8B-B14F-4D97-AF65-F5344CB8AC3E}">
        <p14:creationId xmlns:p14="http://schemas.microsoft.com/office/powerpoint/2010/main" val="443805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Returning to classrooms, support groups, and programs</a:t>
            </a:r>
            <a:endParaRPr lang="en-CA" b="1" i="1" dirty="0">
              <a:latin typeface="+mn-lt"/>
            </a:endParaRPr>
          </a:p>
        </p:txBody>
      </p:sp>
      <p:pic>
        <p:nvPicPr>
          <p:cNvPr id="4" name="Picture 2" descr="E:\DCIM\108___12\IMG_170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814754" y="2637924"/>
            <a:ext cx="6818643" cy="3607899"/>
          </a:xfrm>
          <a:noFill/>
          <a:effectLst>
            <a:softEdge rad="177800"/>
          </a:effectLst>
        </p:spPr>
      </p:pic>
      <p:pic>
        <p:nvPicPr>
          <p:cNvPr id="3" name="Picture 2"/>
          <p:cNvPicPr>
            <a:picLocks noChangeAspect="1"/>
          </p:cNvPicPr>
          <p:nvPr/>
        </p:nvPicPr>
        <p:blipFill>
          <a:blip r:embed="rId3">
            <a:duotone>
              <a:schemeClr val="accent4">
                <a:shade val="45000"/>
                <a:satMod val="135000"/>
              </a:schemeClr>
              <a:prstClr val="white"/>
            </a:duotone>
          </a:blip>
          <a:stretch>
            <a:fillRect/>
          </a:stretch>
        </p:blipFill>
        <p:spPr>
          <a:xfrm>
            <a:off x="8074123" y="4174061"/>
            <a:ext cx="3476625" cy="2152650"/>
          </a:xfrm>
          <a:prstGeom prst="rect">
            <a:avLst/>
          </a:prstGeom>
        </p:spPr>
      </p:pic>
      <p:pic>
        <p:nvPicPr>
          <p:cNvPr id="5" name="Picture 4"/>
          <p:cNvPicPr>
            <a:picLocks noChangeAspect="1"/>
          </p:cNvPicPr>
          <p:nvPr/>
        </p:nvPicPr>
        <p:blipFill>
          <a:blip r:embed="rId4"/>
          <a:stretch>
            <a:fillRect/>
          </a:stretch>
        </p:blipFill>
        <p:spPr>
          <a:xfrm>
            <a:off x="7633397" y="1690688"/>
            <a:ext cx="2219325" cy="2162175"/>
          </a:xfrm>
          <a:prstGeom prst="rect">
            <a:avLst/>
          </a:prstGeom>
        </p:spPr>
      </p:pic>
      <p:pic>
        <p:nvPicPr>
          <p:cNvPr id="7" name="Picture 6"/>
          <p:cNvPicPr>
            <a:picLocks noChangeAspect="1"/>
          </p:cNvPicPr>
          <p:nvPr/>
        </p:nvPicPr>
        <p:blipFill>
          <a:blip r:embed="rId5"/>
          <a:stretch>
            <a:fillRect/>
          </a:stretch>
        </p:blipFill>
        <p:spPr>
          <a:xfrm>
            <a:off x="10034074" y="1765562"/>
            <a:ext cx="1943100" cy="2333625"/>
          </a:xfrm>
          <a:prstGeom prst="rect">
            <a:avLst/>
          </a:prstGeom>
        </p:spPr>
      </p:pic>
    </p:spTree>
    <p:extLst>
      <p:ext uri="{BB962C8B-B14F-4D97-AF65-F5344CB8AC3E}">
        <p14:creationId xmlns:p14="http://schemas.microsoft.com/office/powerpoint/2010/main" val="1868431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458105" y="139700"/>
            <a:ext cx="2447925" cy="1685925"/>
          </a:xfrm>
          <a:prstGeom prst="rect">
            <a:avLst/>
          </a:prstGeom>
          <a:effectLst>
            <a:softEdge rad="127000"/>
          </a:effectLst>
        </p:spPr>
      </p:pic>
      <p:sp>
        <p:nvSpPr>
          <p:cNvPr id="2" name="Title 1"/>
          <p:cNvSpPr>
            <a:spLocks noGrp="1"/>
          </p:cNvSpPr>
          <p:nvPr>
            <p:ph type="title"/>
          </p:nvPr>
        </p:nvSpPr>
        <p:spPr/>
        <p:txBody>
          <a:bodyPr/>
          <a:lstStyle/>
          <a:p>
            <a:pPr algn="ctr"/>
            <a:r>
              <a:rPr lang="en-CA" b="1" i="1" dirty="0" smtClean="0">
                <a:latin typeface="+mn-lt"/>
              </a:rPr>
              <a:t>COVID-19 Vaccines are </a:t>
            </a:r>
            <a:r>
              <a:rPr lang="en-CA" b="1" i="1" dirty="0">
                <a:latin typeface="+mn-lt"/>
              </a:rPr>
              <a:t>S</a:t>
            </a:r>
            <a:r>
              <a:rPr lang="en-CA" b="1" i="1" dirty="0" smtClean="0">
                <a:latin typeface="+mn-lt"/>
              </a:rPr>
              <a:t>afe </a:t>
            </a:r>
            <a:endParaRPr lang="en-CA" b="1" i="1" dirty="0">
              <a:latin typeface="+mn-lt"/>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sz="2600" dirty="0" smtClean="0"/>
              <a:t>Certain COVID </a:t>
            </a:r>
            <a:r>
              <a:rPr lang="en-US" sz="2600" dirty="0"/>
              <a:t>vaccines </a:t>
            </a:r>
            <a:r>
              <a:rPr lang="en-US" sz="2600" dirty="0" smtClean="0"/>
              <a:t>are approved </a:t>
            </a:r>
            <a:r>
              <a:rPr lang="en-US" sz="2600" dirty="0"/>
              <a:t>for use in Canada </a:t>
            </a:r>
            <a:r>
              <a:rPr lang="en-US" sz="2600" dirty="0" smtClean="0"/>
              <a:t>and are safe.</a:t>
            </a:r>
            <a:r>
              <a:rPr lang="en-US" sz="2400" dirty="0"/>
              <a:t> </a:t>
            </a:r>
          </a:p>
          <a:p>
            <a:pPr>
              <a:buFont typeface="Wingdings" panose="05000000000000000000" pitchFamily="2" charset="2"/>
              <a:buChar char="v"/>
            </a:pPr>
            <a:r>
              <a:rPr lang="en-US" sz="2600" dirty="0"/>
              <a:t>Safety remained a top priority while developing the </a:t>
            </a:r>
            <a:r>
              <a:rPr lang="en-US" sz="2600" dirty="0" smtClean="0"/>
              <a:t>vaccine’s. </a:t>
            </a:r>
            <a:endParaRPr lang="en-US" sz="2600" dirty="0"/>
          </a:p>
          <a:p>
            <a:pPr>
              <a:buFont typeface="Wingdings" panose="05000000000000000000" pitchFamily="2" charset="2"/>
              <a:buChar char="v"/>
            </a:pPr>
            <a:r>
              <a:rPr lang="en-US" sz="2600" dirty="0"/>
              <a:t>Canada has so far approved </a:t>
            </a:r>
            <a:r>
              <a:rPr lang="en-US" sz="2600" u="sng" dirty="0"/>
              <a:t>four</a:t>
            </a:r>
            <a:r>
              <a:rPr lang="en-US" sz="2600" dirty="0"/>
              <a:t> </a:t>
            </a:r>
            <a:r>
              <a:rPr lang="en-US" sz="2600" dirty="0" smtClean="0"/>
              <a:t>vaccines that </a:t>
            </a:r>
            <a:r>
              <a:rPr lang="en-US" sz="2600" dirty="0"/>
              <a:t>have all of the necessary clinical trials and safety data. These four vaccines have each been independently reviewed and approved in many other </a:t>
            </a:r>
            <a:r>
              <a:rPr lang="en-US" sz="2600" dirty="0" smtClean="0"/>
              <a:t>countries. </a:t>
            </a:r>
          </a:p>
          <a:p>
            <a:pPr>
              <a:buFont typeface="Wingdings" panose="05000000000000000000" pitchFamily="2" charset="2"/>
              <a:buChar char="v"/>
            </a:pPr>
            <a:r>
              <a:rPr lang="en-US" sz="2600" dirty="0" smtClean="0"/>
              <a:t>Health </a:t>
            </a:r>
            <a:r>
              <a:rPr lang="en-US" sz="2600" dirty="0"/>
              <a:t>Canada and the Public Health Agency of Canada continue to monitor the safety and effectiveness of the vaccines, providing weekly </a:t>
            </a:r>
            <a:r>
              <a:rPr lang="en-US" sz="2600" dirty="0" smtClean="0"/>
              <a:t>updates.</a:t>
            </a:r>
          </a:p>
        </p:txBody>
      </p:sp>
    </p:spTree>
    <p:extLst>
      <p:ext uri="{BB962C8B-B14F-4D97-AF65-F5344CB8AC3E}">
        <p14:creationId xmlns:p14="http://schemas.microsoft.com/office/powerpoint/2010/main" val="1451120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How </a:t>
            </a:r>
            <a:r>
              <a:rPr lang="en-CA" b="1" i="1" dirty="0">
                <a:latin typeface="+mn-lt"/>
              </a:rPr>
              <a:t>V</a:t>
            </a:r>
            <a:r>
              <a:rPr lang="en-CA" b="1" i="1" dirty="0" smtClean="0">
                <a:latin typeface="+mn-lt"/>
              </a:rPr>
              <a:t>accines </a:t>
            </a:r>
            <a:r>
              <a:rPr lang="en-CA" b="1" i="1" dirty="0">
                <a:latin typeface="+mn-lt"/>
              </a:rPr>
              <a:t>W</a:t>
            </a:r>
            <a:r>
              <a:rPr lang="en-CA" b="1" i="1" dirty="0" smtClean="0">
                <a:latin typeface="+mn-lt"/>
              </a:rPr>
              <a:t>ork</a:t>
            </a:r>
            <a:endParaRPr lang="en-CA" b="1" i="1" dirty="0">
              <a:latin typeface="+mn-lt"/>
            </a:endParaRPr>
          </a:p>
        </p:txBody>
      </p:sp>
      <p:sp>
        <p:nvSpPr>
          <p:cNvPr id="3" name="Content Placeholder 2"/>
          <p:cNvSpPr>
            <a:spLocks noGrp="1"/>
          </p:cNvSpPr>
          <p:nvPr>
            <p:ph idx="1"/>
          </p:nvPr>
        </p:nvSpPr>
        <p:spPr>
          <a:xfrm>
            <a:off x="171817" y="1275176"/>
            <a:ext cx="6749488" cy="5190938"/>
          </a:xfrm>
        </p:spPr>
        <p:txBody>
          <a:bodyPr>
            <a:normAutofit/>
          </a:bodyPr>
          <a:lstStyle/>
          <a:p>
            <a:pPr marL="0" indent="0">
              <a:buNone/>
            </a:pPr>
            <a:endParaRPr lang="en-US" sz="2600" dirty="0"/>
          </a:p>
          <a:p>
            <a:pPr>
              <a:buFont typeface="Wingdings" panose="05000000000000000000" pitchFamily="2" charset="2"/>
              <a:buChar char="v"/>
            </a:pPr>
            <a:r>
              <a:rPr lang="en-US" sz="2600" dirty="0" smtClean="0"/>
              <a:t>Vaccines </a:t>
            </a:r>
            <a:r>
              <a:rPr lang="en-US" sz="2600" dirty="0"/>
              <a:t>train our immune system so it is ready to respond if we are ever exposed to the virus that causes COVID-19. </a:t>
            </a:r>
            <a:r>
              <a:rPr lang="en-US" sz="2600" u="sng" dirty="0"/>
              <a:t>You can’t get the virus from these vaccines</a:t>
            </a:r>
            <a:r>
              <a:rPr lang="en-US" sz="2600" dirty="0" smtClean="0"/>
              <a:t>.</a:t>
            </a:r>
          </a:p>
          <a:p>
            <a:pPr>
              <a:buFont typeface="Wingdings" panose="05000000000000000000" pitchFamily="2" charset="2"/>
              <a:buChar char="v"/>
            </a:pPr>
            <a:endParaRPr lang="en-CA" sz="2600" dirty="0"/>
          </a:p>
          <a:p>
            <a:pPr>
              <a:buFont typeface="Wingdings" panose="05000000000000000000" pitchFamily="2" charset="2"/>
              <a:buChar char="v"/>
            </a:pPr>
            <a:r>
              <a:rPr lang="en-US" sz="2600" dirty="0"/>
              <a:t>COVID-19 viruses have spikes on the </a:t>
            </a:r>
            <a:r>
              <a:rPr lang="en-US" sz="2600" dirty="0" smtClean="0"/>
              <a:t>surface </a:t>
            </a:r>
            <a:r>
              <a:rPr lang="en-US" sz="2600" dirty="0"/>
              <a:t>called spike proteins, which they use to attach and enter human cells. These spikes allow the virus to infect you. The vaccines target these spike proteins, helping your immune system to recognize them in the future to prevent COVID-19 infection and illness. </a:t>
            </a:r>
            <a:endParaRPr lang="en-US" sz="2600" dirty="0" smtClean="0"/>
          </a:p>
          <a:p>
            <a:pPr>
              <a:buFont typeface="Wingdings" panose="05000000000000000000" pitchFamily="2" charset="2"/>
              <a:buChar char="v"/>
            </a:pPr>
            <a:endParaRPr lang="en-CA" sz="2600" dirty="0"/>
          </a:p>
          <a:p>
            <a:endParaRPr lang="en-CA" sz="2600" dirty="0"/>
          </a:p>
        </p:txBody>
      </p:sp>
      <p:pic>
        <p:nvPicPr>
          <p:cNvPr id="5" name="Picture 4"/>
          <p:cNvPicPr>
            <a:picLocks noChangeAspect="1"/>
          </p:cNvPicPr>
          <p:nvPr/>
        </p:nvPicPr>
        <p:blipFill>
          <a:blip r:embed="rId2"/>
          <a:stretch>
            <a:fillRect/>
          </a:stretch>
        </p:blipFill>
        <p:spPr>
          <a:xfrm>
            <a:off x="7219583" y="1690688"/>
            <a:ext cx="4800600" cy="4810125"/>
          </a:xfrm>
          <a:prstGeom prst="rect">
            <a:avLst/>
          </a:prstGeom>
          <a:effectLst>
            <a:softEdge rad="266700"/>
          </a:effectLst>
        </p:spPr>
      </p:pic>
    </p:spTree>
    <p:extLst>
      <p:ext uri="{BB962C8B-B14F-4D97-AF65-F5344CB8AC3E}">
        <p14:creationId xmlns:p14="http://schemas.microsoft.com/office/powerpoint/2010/main" val="3901831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COVID Vaccines Work</a:t>
            </a:r>
            <a:endParaRPr lang="en-CA" b="1" i="1" dirty="0">
              <a:latin typeface="+mn-lt"/>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sz="2600" dirty="0" smtClean="0"/>
              <a:t>Yes, all approved </a:t>
            </a:r>
            <a:r>
              <a:rPr lang="en-US" sz="2600" dirty="0"/>
              <a:t>vaccines </a:t>
            </a:r>
            <a:r>
              <a:rPr lang="en-US" sz="2600" dirty="0" smtClean="0"/>
              <a:t>are </a:t>
            </a:r>
            <a:r>
              <a:rPr lang="en-US" sz="2600" dirty="0"/>
              <a:t>effective. </a:t>
            </a:r>
            <a:endParaRPr lang="en-US" sz="2600" dirty="0" smtClean="0"/>
          </a:p>
          <a:p>
            <a:pPr>
              <a:buFont typeface="Wingdings" panose="05000000000000000000" pitchFamily="2" charset="2"/>
              <a:buChar char="v"/>
            </a:pPr>
            <a:r>
              <a:rPr lang="en-US" sz="2600" dirty="0" smtClean="0"/>
              <a:t>The </a:t>
            </a:r>
            <a:r>
              <a:rPr lang="en-US" sz="2600" dirty="0"/>
              <a:t>vaccines approved for use in Canada are highly </a:t>
            </a:r>
            <a:r>
              <a:rPr lang="en-US" sz="2600" dirty="0" smtClean="0"/>
              <a:t>effective </a:t>
            </a:r>
            <a:r>
              <a:rPr lang="en-US" sz="2600" dirty="0"/>
              <a:t>at preventing severe </a:t>
            </a:r>
            <a:r>
              <a:rPr lang="en-US" sz="2600" dirty="0" smtClean="0"/>
              <a:t>disease, hospitalization and </a:t>
            </a:r>
            <a:r>
              <a:rPr lang="en-US" sz="2600" dirty="0"/>
              <a:t>death. </a:t>
            </a:r>
            <a:endParaRPr lang="en-US" sz="2600" dirty="0" smtClean="0"/>
          </a:p>
          <a:p>
            <a:pPr>
              <a:buFont typeface="Wingdings" panose="05000000000000000000" pitchFamily="2" charset="2"/>
              <a:buChar char="v"/>
            </a:pPr>
            <a:r>
              <a:rPr lang="en-US" sz="2600" dirty="0" smtClean="0"/>
              <a:t>They </a:t>
            </a:r>
            <a:r>
              <a:rPr lang="en-US" sz="2600" dirty="0"/>
              <a:t>have similar protection compared to existing routine vaccines for other diseases like polio and measles, and much better effectiveness than the flu shot.  </a:t>
            </a:r>
            <a:endParaRPr lang="en-CA" sz="2600" dirty="0"/>
          </a:p>
          <a:p>
            <a:pPr>
              <a:buFont typeface="Wingdings" panose="05000000000000000000" pitchFamily="2" charset="2"/>
              <a:buChar char="v"/>
            </a:pPr>
            <a:r>
              <a:rPr lang="en-US" sz="2600" dirty="0"/>
              <a:t>The safety and efficacy of approved COVID-19 vaccines has been </a:t>
            </a:r>
            <a:r>
              <a:rPr lang="en-US" sz="2600" dirty="0" smtClean="0"/>
              <a:t>demonstrated. Hundreds </a:t>
            </a:r>
            <a:r>
              <a:rPr lang="en-US" sz="2600" dirty="0"/>
              <a:t>of millions of doses have been safely administered in dozens of </a:t>
            </a:r>
            <a:r>
              <a:rPr lang="en-US" sz="2600" dirty="0" smtClean="0"/>
              <a:t>countries. Research </a:t>
            </a:r>
            <a:r>
              <a:rPr lang="en-US" sz="2600" dirty="0"/>
              <a:t>is </a:t>
            </a:r>
            <a:r>
              <a:rPr lang="en-US" sz="2600" dirty="0" smtClean="0"/>
              <a:t>finding </a:t>
            </a:r>
            <a:r>
              <a:rPr lang="en-US" sz="2600" dirty="0"/>
              <a:t>the vaccines can decrease the spread of COVID-19.</a:t>
            </a:r>
            <a:endParaRPr lang="en-CA" sz="2600" dirty="0"/>
          </a:p>
          <a:p>
            <a:endParaRPr lang="en-CA" dirty="0"/>
          </a:p>
        </p:txBody>
      </p:sp>
      <p:pic>
        <p:nvPicPr>
          <p:cNvPr id="4" name="Picture 3"/>
          <p:cNvPicPr>
            <a:picLocks noChangeAspect="1"/>
          </p:cNvPicPr>
          <p:nvPr/>
        </p:nvPicPr>
        <p:blipFill>
          <a:blip r:embed="rId2"/>
          <a:stretch>
            <a:fillRect/>
          </a:stretch>
        </p:blipFill>
        <p:spPr>
          <a:xfrm>
            <a:off x="8725852" y="200758"/>
            <a:ext cx="3152775" cy="2095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1466" y="193993"/>
            <a:ext cx="2987040" cy="1493520"/>
          </a:xfrm>
          <a:prstGeom prst="rect">
            <a:avLst/>
          </a:prstGeom>
        </p:spPr>
      </p:pic>
    </p:spTree>
    <p:extLst>
      <p:ext uri="{BB962C8B-B14F-4D97-AF65-F5344CB8AC3E}">
        <p14:creationId xmlns:p14="http://schemas.microsoft.com/office/powerpoint/2010/main" val="1440244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6228" y="252283"/>
            <a:ext cx="2897476" cy="2921257"/>
          </a:xfrm>
          <a:prstGeom prst="rect">
            <a:avLst/>
          </a:prstGeom>
        </p:spPr>
      </p:pic>
      <p:sp>
        <p:nvSpPr>
          <p:cNvPr id="2" name="Title 1"/>
          <p:cNvSpPr>
            <a:spLocks noGrp="1"/>
          </p:cNvSpPr>
          <p:nvPr>
            <p:ph type="title"/>
          </p:nvPr>
        </p:nvSpPr>
        <p:spPr/>
        <p:txBody>
          <a:bodyPr/>
          <a:lstStyle/>
          <a:p>
            <a:pPr algn="ctr"/>
            <a:r>
              <a:rPr lang="en-CA" dirty="0" smtClean="0"/>
              <a:t>               </a:t>
            </a:r>
            <a:r>
              <a:rPr lang="en-CA" b="1" i="1" dirty="0" smtClean="0">
                <a:latin typeface="+mn-lt"/>
              </a:rPr>
              <a:t>Younger and/or Healthy </a:t>
            </a:r>
            <a:r>
              <a:rPr lang="en-CA" b="1" i="1" dirty="0">
                <a:latin typeface="+mn-lt"/>
              </a:rPr>
              <a:t>P</a:t>
            </a:r>
            <a:r>
              <a:rPr lang="en-CA" b="1" i="1" dirty="0" smtClean="0">
                <a:latin typeface="+mn-lt"/>
              </a:rPr>
              <a:t>eople Should Get the Vaccine</a:t>
            </a:r>
            <a:endParaRPr lang="en-CA" b="1" i="1" dirty="0">
              <a:latin typeface="+mn-lt"/>
            </a:endParaRPr>
          </a:p>
        </p:txBody>
      </p:sp>
      <p:sp>
        <p:nvSpPr>
          <p:cNvPr id="3" name="Content Placeholder 2"/>
          <p:cNvSpPr>
            <a:spLocks noGrp="1"/>
          </p:cNvSpPr>
          <p:nvPr>
            <p:ph idx="1"/>
          </p:nvPr>
        </p:nvSpPr>
        <p:spPr/>
        <p:txBody>
          <a:bodyPr>
            <a:normAutofit fontScale="92500"/>
          </a:bodyPr>
          <a:lstStyle/>
          <a:p>
            <a:pPr marL="0" indent="0" algn="ctr">
              <a:buNone/>
            </a:pPr>
            <a:r>
              <a:rPr lang="en-US" sz="2400" dirty="0" smtClean="0"/>
              <a:t>                             </a:t>
            </a:r>
            <a:r>
              <a:rPr lang="en-US" sz="2600" dirty="0" smtClean="0"/>
              <a:t>Three </a:t>
            </a:r>
            <a:r>
              <a:rPr lang="en-US" sz="2600" dirty="0"/>
              <a:t>key </a:t>
            </a:r>
            <a:r>
              <a:rPr lang="en-US" sz="2600" dirty="0" smtClean="0"/>
              <a:t>reasons even younger adults and healthy people should         		get the vaccine, </a:t>
            </a:r>
            <a:r>
              <a:rPr lang="en-US" sz="2600" dirty="0"/>
              <a:t>even if you don’t feel at risk from COVID-19</a:t>
            </a:r>
            <a:r>
              <a:rPr lang="en-US" sz="2600" dirty="0" smtClean="0"/>
              <a:t>:</a:t>
            </a:r>
          </a:p>
          <a:p>
            <a:pPr marL="0" indent="0">
              <a:buNone/>
            </a:pPr>
            <a:endParaRPr lang="en-CA" sz="2600" dirty="0"/>
          </a:p>
          <a:p>
            <a:pPr>
              <a:buFont typeface="Wingdings" panose="05000000000000000000" pitchFamily="2" charset="2"/>
              <a:buChar char="v"/>
            </a:pPr>
            <a:r>
              <a:rPr lang="en-US" sz="2600" dirty="0" smtClean="0"/>
              <a:t>Protect </a:t>
            </a:r>
            <a:r>
              <a:rPr lang="en-US" sz="2600" u="sng" dirty="0"/>
              <a:t>yourself</a:t>
            </a:r>
            <a:r>
              <a:rPr lang="en-US" sz="2600" dirty="0"/>
              <a:t>: It’s not worth taking a chance with COVID when there’s a safe and effective way to prevent it. </a:t>
            </a:r>
            <a:endParaRPr lang="en-US" sz="2600" dirty="0" smtClean="0"/>
          </a:p>
          <a:p>
            <a:pPr>
              <a:buFont typeface="Wingdings" panose="05000000000000000000" pitchFamily="2" charset="2"/>
              <a:buChar char="v"/>
            </a:pPr>
            <a:r>
              <a:rPr lang="en-US" sz="2600" dirty="0" smtClean="0"/>
              <a:t>Protect </a:t>
            </a:r>
            <a:r>
              <a:rPr lang="en-US" sz="2600" u="sng" dirty="0" smtClean="0"/>
              <a:t>those you love</a:t>
            </a:r>
            <a:r>
              <a:rPr lang="en-US" sz="2600" dirty="0" smtClean="0"/>
              <a:t>: Even if you don’t see the personal benefit, think about your family and friends, or others you come in contact with. Getting the vaccine helps to protect them too.</a:t>
            </a:r>
          </a:p>
          <a:p>
            <a:pPr>
              <a:buFont typeface="Wingdings" panose="05000000000000000000" pitchFamily="2" charset="2"/>
              <a:buChar char="v"/>
            </a:pPr>
            <a:r>
              <a:rPr lang="en-US" sz="2600" u="sng" dirty="0" smtClean="0"/>
              <a:t>Ending </a:t>
            </a:r>
            <a:r>
              <a:rPr lang="en-US" sz="2600" u="sng" dirty="0"/>
              <a:t>the pandemic</a:t>
            </a:r>
            <a:r>
              <a:rPr lang="en-US" sz="2600" dirty="0"/>
              <a:t>: </a:t>
            </a:r>
            <a:r>
              <a:rPr lang="en-US" sz="2600" dirty="0" smtClean="0"/>
              <a:t>70-80% of Manitobans need to </a:t>
            </a:r>
            <a:r>
              <a:rPr lang="en-US" sz="2600" dirty="0"/>
              <a:t>get the vaccine if we want to get back to a more normal way of life. </a:t>
            </a:r>
            <a:r>
              <a:rPr lang="en-US" sz="2600" dirty="0" smtClean="0"/>
              <a:t>You </a:t>
            </a:r>
            <a:r>
              <a:rPr lang="en-US" sz="2600" dirty="0"/>
              <a:t>can help by getting immunized</a:t>
            </a:r>
            <a:r>
              <a:rPr lang="en-US" sz="2600" dirty="0" smtClean="0"/>
              <a:t>.</a:t>
            </a:r>
          </a:p>
          <a:p>
            <a:pPr marL="0" indent="0">
              <a:buNone/>
            </a:pPr>
            <a:endParaRPr lang="en-CA" sz="5100" dirty="0"/>
          </a:p>
          <a:p>
            <a:pPr marL="0" indent="0">
              <a:buNone/>
            </a:pPr>
            <a:endParaRPr lang="en-CA" dirty="0"/>
          </a:p>
        </p:txBody>
      </p:sp>
      <p:sp>
        <p:nvSpPr>
          <p:cNvPr id="7" name="AutoShape 2" descr="Heart Cartoon High Res Stock Images | Shutterstock"/>
          <p:cNvSpPr>
            <a:spLocks noChangeAspect="1" noChangeArrowheads="1"/>
          </p:cNvSpPr>
          <p:nvPr/>
        </p:nvSpPr>
        <p:spPr bwMode="auto">
          <a:xfrm>
            <a:off x="63500" y="-136525"/>
            <a:ext cx="1600200" cy="1714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66228" y="4233789"/>
            <a:ext cx="686012" cy="563294"/>
          </a:xfrm>
          <a:prstGeom prst="rect">
            <a:avLst/>
          </a:prstGeom>
          <a:effectLst>
            <a:softEdge rad="0"/>
          </a:effectLst>
        </p:spPr>
      </p:pic>
    </p:spTree>
    <p:extLst>
      <p:ext uri="{BB962C8B-B14F-4D97-AF65-F5344CB8AC3E}">
        <p14:creationId xmlns:p14="http://schemas.microsoft.com/office/powerpoint/2010/main" val="8301765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4527257"/>
            <a:ext cx="10184540" cy="2330743"/>
          </a:xfrm>
          <a:prstGeom prst="rect">
            <a:avLst/>
          </a:prstGeom>
        </p:spPr>
      </p:pic>
      <p:sp>
        <p:nvSpPr>
          <p:cNvPr id="2" name="Title 1"/>
          <p:cNvSpPr>
            <a:spLocks noGrp="1"/>
          </p:cNvSpPr>
          <p:nvPr>
            <p:ph type="title"/>
          </p:nvPr>
        </p:nvSpPr>
        <p:spPr>
          <a:xfrm>
            <a:off x="1091418" y="864741"/>
            <a:ext cx="10515600" cy="1325563"/>
          </a:xfrm>
        </p:spPr>
        <p:txBody>
          <a:bodyPr>
            <a:noAutofit/>
          </a:bodyPr>
          <a:lstStyle/>
          <a:p>
            <a:pPr algn="ctr"/>
            <a:r>
              <a:rPr lang="en-US" b="1" i="1" dirty="0">
                <a:latin typeface="+mn-lt"/>
              </a:rPr>
              <a:t>Doctors recommend it for almost everyone, including those who have recovered from COVID-19 in the </a:t>
            </a:r>
            <a:r>
              <a:rPr lang="en-US" b="1" i="1" dirty="0" smtClean="0">
                <a:latin typeface="+mn-lt"/>
              </a:rPr>
              <a:t>past… </a:t>
            </a:r>
            <a:r>
              <a:rPr lang="en-CA" dirty="0">
                <a:latin typeface="+mn-lt"/>
              </a:rPr>
              <a:t/>
            </a:r>
            <a:br>
              <a:rPr lang="en-CA" dirty="0">
                <a:latin typeface="+mn-lt"/>
              </a:rPr>
            </a:br>
            <a:endParaRPr lang="en-CA" i="1" dirty="0">
              <a:latin typeface="+mn-lt"/>
            </a:endParaRPr>
          </a:p>
        </p:txBody>
      </p:sp>
      <p:sp>
        <p:nvSpPr>
          <p:cNvPr id="3" name="Content Placeholder 2"/>
          <p:cNvSpPr>
            <a:spLocks noGrp="1"/>
          </p:cNvSpPr>
          <p:nvPr>
            <p:ph idx="1"/>
          </p:nvPr>
        </p:nvSpPr>
        <p:spPr>
          <a:xfrm>
            <a:off x="964809" y="2527434"/>
            <a:ext cx="10515600" cy="4351338"/>
          </a:xfrm>
        </p:spPr>
        <p:txBody>
          <a:bodyPr>
            <a:normAutofit/>
          </a:bodyPr>
          <a:lstStyle/>
          <a:p>
            <a:pPr>
              <a:buFont typeface="Wingdings" panose="05000000000000000000" pitchFamily="2" charset="2"/>
              <a:buChar char="v"/>
            </a:pPr>
            <a:r>
              <a:rPr lang="en-US" sz="2600" dirty="0" smtClean="0"/>
              <a:t>However, there are some people who should NOT be getting vaccinated at this time… these include:</a:t>
            </a:r>
          </a:p>
          <a:p>
            <a:pPr marL="0" lvl="0" indent="0" algn="ctr">
              <a:buNone/>
            </a:pPr>
            <a:r>
              <a:rPr lang="en-US" sz="2600" u="sng" dirty="0" smtClean="0"/>
              <a:t>Children and Youth</a:t>
            </a:r>
          </a:p>
          <a:p>
            <a:pPr marL="0" lvl="0" indent="0">
              <a:buNone/>
            </a:pPr>
            <a:r>
              <a:rPr lang="en-US" sz="2600" dirty="0" smtClean="0"/>
              <a:t>The </a:t>
            </a:r>
            <a:r>
              <a:rPr lang="en-US" sz="2600" dirty="0"/>
              <a:t>vaccines are not yet approved for younger people, though research is underway to confirm vaccine safety and efficacy for this age group.</a:t>
            </a:r>
            <a:endParaRPr lang="en-CA" sz="2600" dirty="0"/>
          </a:p>
          <a:p>
            <a:endParaRPr lang="en-CA" dirty="0"/>
          </a:p>
        </p:txBody>
      </p:sp>
    </p:spTree>
    <p:extLst>
      <p:ext uri="{BB962C8B-B14F-4D97-AF65-F5344CB8AC3E}">
        <p14:creationId xmlns:p14="http://schemas.microsoft.com/office/powerpoint/2010/main" val="1796009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Consult a doctor if you….</a:t>
            </a:r>
            <a:endParaRPr lang="en-CA" b="1" i="1" dirty="0">
              <a:latin typeface="+mn-lt"/>
            </a:endParaRP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sz="2600" dirty="0" smtClean="0"/>
              <a:t>Have severe </a:t>
            </a:r>
            <a:r>
              <a:rPr lang="en-US" sz="2600" dirty="0"/>
              <a:t>allergies to vaccine </a:t>
            </a:r>
            <a:r>
              <a:rPr lang="en-US" sz="2600" dirty="0" smtClean="0"/>
              <a:t>ingredients.</a:t>
            </a:r>
            <a:r>
              <a:rPr lang="en-US" sz="2600" dirty="0"/>
              <a:t> </a:t>
            </a:r>
            <a:r>
              <a:rPr lang="en-US" sz="2600" dirty="0" smtClean="0"/>
              <a:t>You can view the ingredient list for the approved vaccines. Severe </a:t>
            </a:r>
            <a:r>
              <a:rPr lang="en-US" sz="2600" dirty="0"/>
              <a:t>allergies to these ingredients are very rare. Food allergies or other allergies are NOT a reason to avoid the vaccine. If you have concerns, </a:t>
            </a:r>
            <a:r>
              <a:rPr lang="en-US" sz="2600" u="sng" dirty="0"/>
              <a:t>talk to your </a:t>
            </a:r>
            <a:r>
              <a:rPr lang="en-US" sz="2600" u="sng" dirty="0" smtClean="0"/>
              <a:t>doctor/nurse</a:t>
            </a:r>
            <a:r>
              <a:rPr lang="en-US" sz="2600" dirty="0" smtClean="0"/>
              <a:t>.</a:t>
            </a:r>
            <a:endParaRPr lang="en-CA" sz="2600" dirty="0"/>
          </a:p>
          <a:p>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08089" y="3699803"/>
            <a:ext cx="5945711" cy="3158197"/>
          </a:xfrm>
          <a:prstGeom prst="rect">
            <a:avLst/>
          </a:prstGeom>
        </p:spPr>
      </p:pic>
    </p:spTree>
    <p:extLst>
      <p:ext uri="{BB962C8B-B14F-4D97-AF65-F5344CB8AC3E}">
        <p14:creationId xmlns:p14="http://schemas.microsoft.com/office/powerpoint/2010/main" val="2566436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VID-19 Vaccine Reported Allergic Reactions | Allergy &amp; Asthma Net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0"/>
            <a:ext cx="11786488" cy="364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88688" y="3961578"/>
            <a:ext cx="6096000" cy="2793072"/>
          </a:xfrm>
          <a:prstGeom prst="rect">
            <a:avLst/>
          </a:prstGeom>
        </p:spPr>
        <p:txBody>
          <a:bodyPr>
            <a:spAutoFit/>
          </a:bodyPr>
          <a:lstStyle/>
          <a:p>
            <a:pPr>
              <a:spcBef>
                <a:spcPts val="2400"/>
              </a:spcBef>
              <a:spcAft>
                <a:spcPts val="865"/>
              </a:spcAft>
            </a:pPr>
            <a:r>
              <a:rPr lang="en-CA" sz="1400" b="1" dirty="0">
                <a:solidFill>
                  <a:srgbClr val="333333"/>
                </a:solidFill>
                <a:latin typeface="Arial" panose="020B0604020202020204" pitchFamily="34" charset="0"/>
                <a:ea typeface="Calibri" panose="020F0502020204030204" pitchFamily="34" charset="0"/>
              </a:rPr>
              <a:t>Ingredients AstraZeneca</a:t>
            </a:r>
            <a:endParaRPr lang="en-CA" sz="1400" dirty="0">
              <a:latin typeface="Calibri" panose="020F0502020204030204" pitchFamily="34" charset="0"/>
              <a:ea typeface="Calibri" panose="020F0502020204030204" pitchFamily="34" charset="0"/>
            </a:endParaRPr>
          </a:p>
          <a:p>
            <a:pPr marL="342900" lvl="0" indent="-342900">
              <a:spcAft>
                <a:spcPts val="0"/>
              </a:spcAft>
              <a:buSzPts val="1000"/>
              <a:buFont typeface="Symbol" panose="05050102010706020507" pitchFamily="18" charset="2"/>
              <a:buChar char=""/>
              <a:tabLst>
                <a:tab pos="457200" algn="l"/>
              </a:tabLst>
            </a:pPr>
            <a:r>
              <a:rPr lang="en-CA" sz="1400" dirty="0">
                <a:solidFill>
                  <a:srgbClr val="333333"/>
                </a:solidFill>
                <a:latin typeface="Arial" panose="020B0604020202020204" pitchFamily="34" charset="0"/>
                <a:ea typeface="Times New Roman" panose="02020603050405020304" pitchFamily="18" charset="0"/>
              </a:rPr>
              <a:t>Medicinal ingredient</a:t>
            </a:r>
            <a:endParaRPr lang="en-CA" sz="1400" dirty="0">
              <a:solidFill>
                <a:srgbClr val="333333"/>
              </a:solidFill>
              <a:latin typeface="Calibri" panose="020F0502020204030204" pitchFamily="34" charset="0"/>
              <a:ea typeface="Calibri" panose="020F0502020204030204" pitchFamily="34"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Adenovirus vector vaccine</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SzPts val="1000"/>
              <a:buFont typeface="Symbol" panose="05050102010706020507" pitchFamily="18" charset="2"/>
              <a:buChar char=""/>
              <a:tabLst>
                <a:tab pos="457200" algn="l"/>
              </a:tabLst>
            </a:pPr>
            <a:r>
              <a:rPr lang="en-CA" sz="1400" dirty="0">
                <a:solidFill>
                  <a:srgbClr val="333333"/>
                </a:solidFill>
                <a:latin typeface="Arial" panose="020B0604020202020204" pitchFamily="34" charset="0"/>
                <a:ea typeface="Times New Roman" panose="02020603050405020304" pitchFamily="18" charset="0"/>
              </a:rPr>
              <a:t>Non-medicinal ingredients</a:t>
            </a:r>
            <a:endParaRPr lang="en-CA" sz="1400" dirty="0">
              <a:solidFill>
                <a:srgbClr val="333333"/>
              </a:solidFill>
              <a:latin typeface="Calibri" panose="020F0502020204030204" pitchFamily="34" charset="0"/>
              <a:ea typeface="Calibri" panose="020F0502020204030204" pitchFamily="34"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disodium </a:t>
            </a:r>
            <a:r>
              <a:rPr lang="en-CA" sz="1400" dirty="0" err="1">
                <a:solidFill>
                  <a:srgbClr val="333333"/>
                </a:solidFill>
                <a:latin typeface="Arial" panose="020B0604020202020204" pitchFamily="34" charset="0"/>
                <a:ea typeface="Times New Roman" panose="02020603050405020304" pitchFamily="18" charset="0"/>
                <a:cs typeface="Times New Roman" panose="02020603050405020304" pitchFamily="18" charset="0"/>
              </a:rPr>
              <a:t>edetate</a:t>
            </a: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en-CA" sz="1400" dirty="0" err="1">
                <a:solidFill>
                  <a:srgbClr val="333333"/>
                </a:solidFill>
                <a:latin typeface="Arial" panose="020B0604020202020204" pitchFamily="34" charset="0"/>
                <a:ea typeface="Times New Roman" panose="02020603050405020304" pitchFamily="18" charset="0"/>
                <a:cs typeface="Times New Roman" panose="02020603050405020304" pitchFamily="18" charset="0"/>
              </a:rPr>
              <a:t>dihydrate</a:t>
            </a: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(EDTA)</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ethanol</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L-histidine</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L-histidine hydrochloride monohydrate</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magnesium chloride </a:t>
            </a:r>
            <a:r>
              <a:rPr lang="en-CA" sz="1400" dirty="0" err="1">
                <a:solidFill>
                  <a:srgbClr val="333333"/>
                </a:solidFill>
                <a:latin typeface="Arial" panose="020B0604020202020204" pitchFamily="34" charset="0"/>
                <a:ea typeface="Times New Roman" panose="02020603050405020304" pitchFamily="18" charset="0"/>
                <a:cs typeface="Times New Roman" panose="02020603050405020304" pitchFamily="18" charset="0"/>
              </a:rPr>
              <a:t>hexahydrate</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err="1">
                <a:solidFill>
                  <a:srgbClr val="333333"/>
                </a:solidFill>
                <a:latin typeface="Arial" panose="020B0604020202020204" pitchFamily="34" charset="0"/>
                <a:ea typeface="Times New Roman" panose="02020603050405020304" pitchFamily="18" charset="0"/>
                <a:cs typeface="Times New Roman" panose="02020603050405020304" pitchFamily="18" charset="0"/>
              </a:rPr>
              <a:t>polysorbate</a:t>
            </a: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80</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sodium chloride</a:t>
            </a:r>
            <a:endParaRPr lang="en-CA" sz="1400" dirty="0">
              <a:solidFill>
                <a:srgbClr val="333333"/>
              </a:solidFill>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0"/>
              </a:spcAft>
              <a:buSzPts val="1000"/>
              <a:buFont typeface="Courier New" panose="02070309020205020404" pitchFamily="49" charset="0"/>
              <a:buChar char="o"/>
              <a:tabLst>
                <a:tab pos="914400" algn="l"/>
              </a:tabLst>
            </a:pPr>
            <a:r>
              <a:rPr lang="en-CA"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sucrose</a:t>
            </a:r>
            <a:endParaRPr lang="en-CA" sz="14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AutoShape 4" descr="Current Status of COVID‐19 (Pre)Clinical Vaccine Development - Ye - 2020 -  Angewandte Chemie International Edition - Wiley Online Library"/>
          <p:cNvSpPr>
            <a:spLocks noChangeAspect="1" noChangeArrowheads="1"/>
          </p:cNvSpPr>
          <p:nvPr/>
        </p:nvSpPr>
        <p:spPr bwMode="auto">
          <a:xfrm>
            <a:off x="63500" y="-136525"/>
            <a:ext cx="2352675"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7" name="AutoShape 6" descr="Current Status of COVID‐19 (Pre)Clinical Vaccine Development - Ye - 2020 -  Angewandte Chemie International Edition - Wiley Online Library"/>
          <p:cNvSpPr>
            <a:spLocks noChangeAspect="1" noChangeArrowheads="1"/>
          </p:cNvSpPr>
          <p:nvPr/>
        </p:nvSpPr>
        <p:spPr bwMode="auto">
          <a:xfrm>
            <a:off x="6152466" y="5077265"/>
            <a:ext cx="2352675"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185" y="3686531"/>
            <a:ext cx="2859601" cy="2893842"/>
          </a:xfrm>
          <a:prstGeom prst="rect">
            <a:avLst/>
          </a:prstGeom>
          <a:effectLst>
            <a:softEdge rad="317500"/>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4134" y="3290186"/>
            <a:ext cx="3686531" cy="3686531"/>
          </a:xfrm>
          <a:prstGeom prst="rect">
            <a:avLst/>
          </a:prstGeom>
        </p:spPr>
      </p:pic>
    </p:spTree>
    <p:extLst>
      <p:ext uri="{BB962C8B-B14F-4D97-AF65-F5344CB8AC3E}">
        <p14:creationId xmlns:p14="http://schemas.microsoft.com/office/powerpoint/2010/main" val="21305884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You may need more information if….</a:t>
            </a:r>
            <a:endParaRPr lang="en-CA" b="1" i="1" dirty="0">
              <a:latin typeface="+mn-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5236" y="2713899"/>
            <a:ext cx="6001527" cy="5036234"/>
          </a:xfrm>
          <a:prstGeom prst="rect">
            <a:avLst/>
          </a:prstGeom>
          <a:effectLst>
            <a:softEdge rad="457200"/>
          </a:effectLst>
        </p:spPr>
      </p:pic>
      <p:sp>
        <p:nvSpPr>
          <p:cNvPr id="3" name="Content Placeholder 2"/>
          <p:cNvSpPr>
            <a:spLocks noGrp="1"/>
          </p:cNvSpPr>
          <p:nvPr>
            <p:ph idx="1"/>
          </p:nvPr>
        </p:nvSpPr>
        <p:spPr/>
        <p:txBody>
          <a:bodyPr>
            <a:normAutofit/>
          </a:bodyPr>
          <a:lstStyle/>
          <a:p>
            <a:pPr marL="0" indent="0">
              <a:buNone/>
            </a:pPr>
            <a:r>
              <a:rPr lang="en-US" sz="2600" dirty="0"/>
              <a:t>Some people may need to wait or should seek medical advice before getting immunized. This includes people who</a:t>
            </a:r>
            <a:r>
              <a:rPr lang="en-US" sz="2600" dirty="0" smtClean="0"/>
              <a:t>:</a:t>
            </a:r>
          </a:p>
          <a:p>
            <a:pPr marL="0" indent="0">
              <a:buNone/>
            </a:pPr>
            <a:endParaRPr lang="en-CA" sz="2600" dirty="0"/>
          </a:p>
          <a:p>
            <a:pPr lvl="0">
              <a:buFont typeface="Wingdings" panose="05000000000000000000" pitchFamily="2" charset="2"/>
              <a:buChar char="v"/>
            </a:pPr>
            <a:r>
              <a:rPr lang="en-US" sz="2600" dirty="0"/>
              <a:t>Have COVID-19 symptoms or those who are isolating due to a potential exposure. Wait until public health clears you before getting the vaccine.</a:t>
            </a:r>
            <a:endParaRPr lang="en-CA" sz="2600" dirty="0"/>
          </a:p>
          <a:p>
            <a:pPr lvl="0">
              <a:buFont typeface="Wingdings" panose="05000000000000000000" pitchFamily="2" charset="2"/>
              <a:buChar char="v"/>
            </a:pPr>
            <a:r>
              <a:rPr lang="en-US" sz="2600" dirty="0"/>
              <a:t>Had a different vaccine </a:t>
            </a:r>
            <a:r>
              <a:rPr lang="en-US" sz="2600" dirty="0" smtClean="0"/>
              <a:t>recently (other than COVID.) </a:t>
            </a:r>
            <a:r>
              <a:rPr lang="en-US" sz="2600" dirty="0"/>
              <a:t>It’s best to wait two </a:t>
            </a:r>
            <a:r>
              <a:rPr lang="en-US" sz="2600" dirty="0" smtClean="0"/>
              <a:t>weeks.</a:t>
            </a:r>
            <a:endParaRPr lang="en-CA" dirty="0"/>
          </a:p>
        </p:txBody>
      </p:sp>
    </p:spTree>
    <p:extLst>
      <p:ext uri="{BB962C8B-B14F-4D97-AF65-F5344CB8AC3E}">
        <p14:creationId xmlns:p14="http://schemas.microsoft.com/office/powerpoint/2010/main" val="15986791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779" y="519869"/>
            <a:ext cx="10515600" cy="1325563"/>
          </a:xfrm>
        </p:spPr>
        <p:txBody>
          <a:bodyPr/>
          <a:lstStyle/>
          <a:p>
            <a:pPr algn="ctr"/>
            <a:r>
              <a:rPr lang="en-CA" b="1" i="1" dirty="0" smtClean="0">
                <a:latin typeface="+mn-lt"/>
              </a:rPr>
              <a:t>You May Need More Information if…</a:t>
            </a:r>
            <a:endParaRPr lang="en-CA" b="1" i="1" dirty="0">
              <a:latin typeface="+mn-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2132" y="4399786"/>
            <a:ext cx="3911523" cy="2331605"/>
          </a:xfrm>
          <a:prstGeom prst="rect">
            <a:avLst/>
          </a:prstGeom>
          <a:effectLst>
            <a:glow rad="127000">
              <a:schemeClr val="accent1">
                <a:alpha val="0"/>
              </a:schemeClr>
            </a:glow>
            <a:softEdge rad="381000"/>
          </a:effectLst>
        </p:spPr>
      </p:pic>
      <p:sp>
        <p:nvSpPr>
          <p:cNvPr id="3" name="Content Placeholder 2"/>
          <p:cNvSpPr>
            <a:spLocks noGrp="1"/>
          </p:cNvSpPr>
          <p:nvPr>
            <p:ph idx="1"/>
          </p:nvPr>
        </p:nvSpPr>
        <p:spPr>
          <a:xfrm>
            <a:off x="847066" y="1845432"/>
            <a:ext cx="8946541" cy="4195481"/>
          </a:xfrm>
        </p:spPr>
        <p:txBody>
          <a:bodyPr/>
          <a:lstStyle/>
          <a:p>
            <a:pPr lvl="0">
              <a:buFont typeface="Wingdings" panose="05000000000000000000" pitchFamily="2" charset="2"/>
              <a:buChar char="v"/>
            </a:pPr>
            <a:r>
              <a:rPr lang="en-US" sz="2600" dirty="0" smtClean="0"/>
              <a:t>Have had severe allergies to other vaccines or injectable medications in the past, or have had an anaphylactic reaction in the past but do not know the cause. Talk to your doctor first.</a:t>
            </a:r>
            <a:endParaRPr lang="en-CA" sz="2600" dirty="0" smtClean="0"/>
          </a:p>
          <a:p>
            <a:pPr lvl="0">
              <a:buFont typeface="Wingdings" panose="05000000000000000000" pitchFamily="2" charset="2"/>
              <a:buChar char="v"/>
            </a:pPr>
            <a:r>
              <a:rPr lang="en-CA" sz="2600" dirty="0" smtClean="0"/>
              <a:t>If you are pregnant or breastfeeding, you can get the vaccine HOWEVER you should consult a healthcare professional first and ask to see the COVID-19 Vaccine fact sheet.</a:t>
            </a:r>
          </a:p>
          <a:p>
            <a:pPr lvl="0">
              <a:buFont typeface="Wingdings" panose="05000000000000000000" pitchFamily="2" charset="2"/>
              <a:buChar char="v"/>
            </a:pPr>
            <a:r>
              <a:rPr lang="en-US" sz="2600" dirty="0" smtClean="0"/>
              <a:t>Have suppressed immune systems or are undergoing treatments that can weaken your immune system, like chemotherapy. You may be able to get the vaccine, but you should consult a doctor first.</a:t>
            </a:r>
            <a:endParaRPr lang="en-CA" sz="2600" dirty="0" smtClean="0"/>
          </a:p>
          <a:p>
            <a:endParaRPr lang="en-CA" dirty="0"/>
          </a:p>
        </p:txBody>
      </p:sp>
    </p:spTree>
    <p:extLst>
      <p:ext uri="{BB962C8B-B14F-4D97-AF65-F5344CB8AC3E}">
        <p14:creationId xmlns:p14="http://schemas.microsoft.com/office/powerpoint/2010/main" val="2847720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CA" b="1" i="1" dirty="0" smtClean="0">
                <a:latin typeface="+mn-lt"/>
              </a:rPr>
              <a:t>Review COVID-19 Information</a:t>
            </a:r>
            <a:endParaRPr lang="en-CA" b="1" i="1" dirty="0">
              <a:latin typeface="+mn-lt"/>
            </a:endParaRPr>
          </a:p>
        </p:txBody>
      </p:sp>
      <p:sp>
        <p:nvSpPr>
          <p:cNvPr id="3" name="Content Placeholder 2"/>
          <p:cNvSpPr>
            <a:spLocks noGrp="1"/>
          </p:cNvSpPr>
          <p:nvPr>
            <p:ph idx="1"/>
          </p:nvPr>
        </p:nvSpPr>
        <p:spPr>
          <a:xfrm>
            <a:off x="317696" y="2078842"/>
            <a:ext cx="8207326" cy="4364161"/>
          </a:xfrm>
        </p:spPr>
        <p:txBody>
          <a:bodyPr>
            <a:normAutofit lnSpcReduction="10000"/>
          </a:bodyPr>
          <a:lstStyle/>
          <a:p>
            <a:pPr>
              <a:buFont typeface="Wingdings" panose="05000000000000000000" pitchFamily="2" charset="2"/>
              <a:buChar char="v"/>
            </a:pPr>
            <a:r>
              <a:rPr lang="en-CA" sz="2600" dirty="0" smtClean="0"/>
              <a:t>Corona Virus Disease (COVID-19) is an infectious disease caused by a newly discovered corona virus. </a:t>
            </a:r>
          </a:p>
          <a:p>
            <a:pPr marL="0" indent="0">
              <a:buNone/>
            </a:pPr>
            <a:endParaRPr lang="en-CA" sz="2600" dirty="0" smtClean="0"/>
          </a:p>
          <a:p>
            <a:pPr>
              <a:buFont typeface="Wingdings" panose="05000000000000000000" pitchFamily="2" charset="2"/>
              <a:buChar char="v"/>
            </a:pPr>
            <a:r>
              <a:rPr lang="en-CA" sz="2600" dirty="0" smtClean="0"/>
              <a:t>The number 19 is used because the disease was discovered in December 2019.</a:t>
            </a:r>
          </a:p>
          <a:p>
            <a:pPr>
              <a:buFont typeface="Wingdings" panose="05000000000000000000" pitchFamily="2" charset="2"/>
              <a:buChar char="v"/>
            </a:pPr>
            <a:endParaRPr lang="en-CA" sz="2600" dirty="0" smtClean="0"/>
          </a:p>
          <a:p>
            <a:pPr>
              <a:buFont typeface="Wingdings" panose="05000000000000000000" pitchFamily="2" charset="2"/>
              <a:buChar char="v"/>
            </a:pPr>
            <a:r>
              <a:rPr lang="en-CA" sz="2600" dirty="0" smtClean="0"/>
              <a:t>COVID-19 spreads from person to person. Most commonly, it is spread when droplets from a sick person come into contact with another person's mouth, nostrils or eyes. This can happen when you are near a sick person(within 6feet) who coughs or sneezes into the air.</a:t>
            </a:r>
          </a:p>
          <a:p>
            <a:endParaRPr lang="en-CA" dirty="0" smtClean="0"/>
          </a:p>
          <a:p>
            <a:endParaRPr lang="en-CA"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02509" y="1027906"/>
            <a:ext cx="4961263" cy="4323547"/>
          </a:xfrm>
          <a:prstGeom prst="rect">
            <a:avLst/>
          </a:prstGeom>
          <a:effectLst>
            <a:softEdge rad="825500"/>
          </a:effectLst>
        </p:spPr>
      </p:pic>
    </p:spTree>
    <p:extLst>
      <p:ext uri="{BB962C8B-B14F-4D97-AF65-F5344CB8AC3E}">
        <p14:creationId xmlns:p14="http://schemas.microsoft.com/office/powerpoint/2010/main" val="35823735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There is No Cost for the COVID Vaccine</a:t>
            </a:r>
            <a:endParaRPr lang="en-CA" b="1" i="1" dirty="0">
              <a:latin typeface="+mn-lt"/>
            </a:endParaRPr>
          </a:p>
        </p:txBody>
      </p:sp>
      <p:sp>
        <p:nvSpPr>
          <p:cNvPr id="3" name="Content Placeholder 2"/>
          <p:cNvSpPr>
            <a:spLocks noGrp="1"/>
          </p:cNvSpPr>
          <p:nvPr>
            <p:ph idx="1"/>
          </p:nvPr>
        </p:nvSpPr>
        <p:spPr>
          <a:xfrm>
            <a:off x="568740" y="1690688"/>
            <a:ext cx="4734780" cy="4395151"/>
          </a:xfrm>
        </p:spPr>
        <p:txBody>
          <a:bodyPr>
            <a:normAutofit/>
          </a:bodyPr>
          <a:lstStyle/>
          <a:p>
            <a:endParaRPr lang="en-US" sz="2400" b="1" dirty="0" smtClean="0"/>
          </a:p>
          <a:p>
            <a:pPr marL="0" indent="0">
              <a:buNone/>
            </a:pPr>
            <a:endParaRPr lang="en-US" sz="2400" b="1" dirty="0" smtClean="0"/>
          </a:p>
          <a:p>
            <a:pPr>
              <a:buFont typeface="Wingdings" panose="05000000000000000000" pitchFamily="2" charset="2"/>
              <a:buChar char="v"/>
            </a:pPr>
            <a:r>
              <a:rPr lang="en-US" sz="2400" b="1" dirty="0" smtClean="0"/>
              <a:t> </a:t>
            </a:r>
            <a:r>
              <a:rPr lang="en-US" sz="2600" dirty="0"/>
              <a:t>T</a:t>
            </a:r>
            <a:r>
              <a:rPr lang="en-US" sz="2600" dirty="0" smtClean="0"/>
              <a:t>he vaccine is free!</a:t>
            </a:r>
          </a:p>
          <a:p>
            <a:pPr>
              <a:buFont typeface="Wingdings" panose="05000000000000000000" pitchFamily="2" charset="2"/>
              <a:buChar char="v"/>
            </a:pPr>
            <a:endParaRPr lang="en-CA" sz="2600" dirty="0"/>
          </a:p>
          <a:p>
            <a:pPr>
              <a:buFont typeface="Wingdings" panose="05000000000000000000" pitchFamily="2" charset="2"/>
              <a:buChar char="v"/>
            </a:pPr>
            <a:r>
              <a:rPr lang="en-US" sz="2600" dirty="0"/>
              <a:t>The Canadian and Manitoba governments are covering all of the costs, from the vaccine supplies to paying the doctors and other health professionals who will administer the vaccine.</a:t>
            </a:r>
            <a:endParaRPr lang="en-CA" sz="2600" dirty="0"/>
          </a:p>
          <a:p>
            <a:endParaRPr lang="en-CA" dirty="0"/>
          </a:p>
          <a:p>
            <a:endParaRPr lang="en-C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5308" y="1853248"/>
            <a:ext cx="5489454" cy="4395151"/>
          </a:xfrm>
          <a:prstGeom prst="rect">
            <a:avLst/>
          </a:prstGeom>
          <a:effectLst>
            <a:softEdge rad="469900"/>
          </a:effectLst>
        </p:spPr>
      </p:pic>
    </p:spTree>
    <p:extLst>
      <p:ext uri="{BB962C8B-B14F-4D97-AF65-F5344CB8AC3E}">
        <p14:creationId xmlns:p14="http://schemas.microsoft.com/office/powerpoint/2010/main" val="22899906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6173" y="3477872"/>
            <a:ext cx="6559885" cy="3889717"/>
          </a:xfrm>
          <a:prstGeom prst="rect">
            <a:avLst/>
          </a:prstGeom>
          <a:effectLst>
            <a:softEdge rad="520700"/>
          </a:effectLst>
        </p:spPr>
      </p:pic>
      <p:sp>
        <p:nvSpPr>
          <p:cNvPr id="2" name="Title 1"/>
          <p:cNvSpPr>
            <a:spLocks noGrp="1"/>
          </p:cNvSpPr>
          <p:nvPr>
            <p:ph type="title"/>
          </p:nvPr>
        </p:nvSpPr>
        <p:spPr/>
        <p:txBody>
          <a:bodyPr/>
          <a:lstStyle/>
          <a:p>
            <a:pPr algn="ctr"/>
            <a:r>
              <a:rPr lang="en-CA" b="1" i="1" dirty="0" smtClean="0">
                <a:latin typeface="+mn-lt"/>
              </a:rPr>
              <a:t>The </a:t>
            </a:r>
            <a:r>
              <a:rPr lang="en-CA" b="1" i="1" dirty="0">
                <a:latin typeface="+mn-lt"/>
              </a:rPr>
              <a:t>D</a:t>
            </a:r>
            <a:r>
              <a:rPr lang="en-CA" b="1" i="1" dirty="0" smtClean="0">
                <a:latin typeface="+mn-lt"/>
              </a:rPr>
              <a:t>ifferent </a:t>
            </a:r>
            <a:r>
              <a:rPr lang="en-CA" b="1" i="1" dirty="0">
                <a:latin typeface="+mn-lt"/>
              </a:rPr>
              <a:t>V</a:t>
            </a:r>
            <a:r>
              <a:rPr lang="en-CA" b="1" i="1" dirty="0" smtClean="0">
                <a:latin typeface="+mn-lt"/>
              </a:rPr>
              <a:t>accines Available</a:t>
            </a:r>
            <a:r>
              <a:rPr lang="en-CA" i="1" dirty="0" smtClean="0"/>
              <a:t>…</a:t>
            </a:r>
            <a:endParaRPr lang="en-CA" i="1" dirty="0"/>
          </a:p>
        </p:txBody>
      </p:sp>
      <p:sp>
        <p:nvSpPr>
          <p:cNvPr id="3" name="Content Placeholder 2"/>
          <p:cNvSpPr>
            <a:spLocks noGrp="1"/>
          </p:cNvSpPr>
          <p:nvPr>
            <p:ph idx="1"/>
          </p:nvPr>
        </p:nvSpPr>
        <p:spPr>
          <a:xfrm>
            <a:off x="458373" y="1690688"/>
            <a:ext cx="10515600" cy="4351338"/>
          </a:xfrm>
        </p:spPr>
        <p:txBody>
          <a:bodyPr>
            <a:normAutofit/>
          </a:bodyPr>
          <a:lstStyle/>
          <a:p>
            <a:endParaRPr lang="en-US" dirty="0"/>
          </a:p>
          <a:p>
            <a:pPr>
              <a:buFont typeface="Wingdings" panose="05000000000000000000" pitchFamily="2" charset="2"/>
              <a:buChar char="v"/>
            </a:pPr>
            <a:r>
              <a:rPr lang="en-US" sz="2600" dirty="0" smtClean="0"/>
              <a:t>Pfizer </a:t>
            </a:r>
            <a:r>
              <a:rPr lang="en-US" sz="2600" dirty="0"/>
              <a:t>and </a:t>
            </a:r>
            <a:r>
              <a:rPr lang="en-US" sz="2600" dirty="0" err="1"/>
              <a:t>Moderna</a:t>
            </a:r>
            <a:r>
              <a:rPr lang="en-US" sz="2600" dirty="0"/>
              <a:t> </a:t>
            </a:r>
            <a:r>
              <a:rPr lang="en-US" sz="2600" dirty="0" smtClean="0"/>
              <a:t>(mRNA Vaccines)</a:t>
            </a:r>
          </a:p>
          <a:p>
            <a:pPr>
              <a:buFont typeface="Wingdings" panose="05000000000000000000" pitchFamily="2" charset="2"/>
              <a:buChar char="v"/>
            </a:pPr>
            <a:endParaRPr lang="en-CA" sz="2600" dirty="0"/>
          </a:p>
          <a:p>
            <a:pPr>
              <a:buFont typeface="Wingdings" panose="05000000000000000000" pitchFamily="2" charset="2"/>
              <a:buChar char="v"/>
            </a:pPr>
            <a:r>
              <a:rPr lang="en-US" sz="2600" dirty="0" smtClean="0"/>
              <a:t>Johnson </a:t>
            </a:r>
            <a:r>
              <a:rPr lang="en-US" sz="2600" dirty="0"/>
              <a:t>&amp; Johnson </a:t>
            </a:r>
            <a:r>
              <a:rPr lang="en-US" sz="2600" dirty="0" smtClean="0"/>
              <a:t>(Viral </a:t>
            </a:r>
            <a:r>
              <a:rPr lang="en-US" sz="2600" dirty="0"/>
              <a:t>Vector </a:t>
            </a:r>
            <a:r>
              <a:rPr lang="en-US" sz="2600" dirty="0" smtClean="0"/>
              <a:t>Vaccines)</a:t>
            </a:r>
            <a:endParaRPr lang="en-CA" sz="2600" dirty="0"/>
          </a:p>
        </p:txBody>
      </p:sp>
    </p:spTree>
    <p:extLst>
      <p:ext uri="{BB962C8B-B14F-4D97-AF65-F5344CB8AC3E}">
        <p14:creationId xmlns:p14="http://schemas.microsoft.com/office/powerpoint/2010/main" val="2718786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mRNA Vaccines</a:t>
            </a:r>
            <a:endParaRPr lang="en-CA" b="1" i="1" dirty="0">
              <a:latin typeface="+mn-lt"/>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7894" y="160605"/>
            <a:ext cx="2493645" cy="2493645"/>
          </a:xfrm>
          <a:prstGeom prst="rect">
            <a:avLst/>
          </a:prstGeom>
          <a:effectLst>
            <a:softEdge rad="381000"/>
          </a:effectLst>
        </p:spPr>
      </p:pic>
      <p:sp>
        <p:nvSpPr>
          <p:cNvPr id="3" name="Content Placeholder 2"/>
          <p:cNvSpPr>
            <a:spLocks noGrp="1"/>
          </p:cNvSpPr>
          <p:nvPr>
            <p:ph idx="1"/>
          </p:nvPr>
        </p:nvSpPr>
        <p:spPr>
          <a:xfrm>
            <a:off x="838200" y="2022572"/>
            <a:ext cx="10515600" cy="4351338"/>
          </a:xfrm>
        </p:spPr>
        <p:txBody>
          <a:bodyPr>
            <a:normAutofit/>
          </a:bodyPr>
          <a:lstStyle/>
          <a:p>
            <a:pPr>
              <a:buFont typeface="Wingdings" panose="05000000000000000000" pitchFamily="2" charset="2"/>
              <a:buChar char="v"/>
            </a:pPr>
            <a:r>
              <a:rPr lang="en-CA" sz="2600" dirty="0" smtClean="0"/>
              <a:t>mRNA Vaccines like Pfizer and </a:t>
            </a:r>
            <a:r>
              <a:rPr lang="en-CA" sz="2600" dirty="0" err="1" smtClean="0"/>
              <a:t>Moderna</a:t>
            </a:r>
            <a:r>
              <a:rPr lang="en-CA" sz="2600" dirty="0" smtClean="0"/>
              <a:t> train our bodies to make a harmless piece of what is called spike protein found on the surface of the virus that causes COVID-19. This triggers an immune response, something in our body will remember if we are exposed to COVID-19 in the future.</a:t>
            </a:r>
          </a:p>
          <a:p>
            <a:pPr>
              <a:buFont typeface="Wingdings" panose="05000000000000000000" pitchFamily="2" charset="2"/>
              <a:buChar char="v"/>
            </a:pPr>
            <a:endParaRPr lang="en-CA" sz="2600" dirty="0" smtClean="0"/>
          </a:p>
          <a:p>
            <a:pPr>
              <a:buFont typeface="Wingdings" panose="05000000000000000000" pitchFamily="2" charset="2"/>
              <a:buChar char="v"/>
            </a:pPr>
            <a:r>
              <a:rPr lang="en-CA" sz="2600" dirty="0" smtClean="0"/>
              <a:t>While this is a new vaccine, it is not new technology. The messenger RNA response has been used for other medical treatments, including for cancer.</a:t>
            </a:r>
          </a:p>
          <a:p>
            <a:pPr marL="0" indent="0">
              <a:buNone/>
            </a:pPr>
            <a:endParaRPr lang="en-CA" sz="2600" dirty="0" smtClean="0"/>
          </a:p>
          <a:p>
            <a:pPr>
              <a:buFont typeface="Wingdings" panose="05000000000000000000" pitchFamily="2" charset="2"/>
              <a:buChar char="v"/>
            </a:pPr>
            <a:r>
              <a:rPr lang="en-CA" sz="2600" dirty="0" smtClean="0"/>
              <a:t>The mRNA vaccines do not contain the live virus that causes COVID-19, and they cannot affect our DNA in any way. </a:t>
            </a:r>
            <a:endParaRPr lang="en-CA" sz="2600" dirty="0"/>
          </a:p>
        </p:txBody>
      </p:sp>
    </p:spTree>
    <p:extLst>
      <p:ext uri="{BB962C8B-B14F-4D97-AF65-F5344CB8AC3E}">
        <p14:creationId xmlns:p14="http://schemas.microsoft.com/office/powerpoint/2010/main" val="2978828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t>Viral Vector Vaccine </a:t>
            </a:r>
            <a:endParaRPr lang="en-CA" b="1" i="1" dirty="0"/>
          </a:p>
        </p:txBody>
      </p:sp>
      <p:sp>
        <p:nvSpPr>
          <p:cNvPr id="3" name="Content Placeholder 2"/>
          <p:cNvSpPr>
            <a:spLocks noGrp="1"/>
          </p:cNvSpPr>
          <p:nvPr>
            <p:ph idx="1"/>
          </p:nvPr>
        </p:nvSpPr>
        <p:spPr>
          <a:xfrm>
            <a:off x="875201" y="1739410"/>
            <a:ext cx="8946541" cy="4195481"/>
          </a:xfrm>
        </p:spPr>
        <p:txBody>
          <a:bodyPr>
            <a:normAutofit fontScale="92500" lnSpcReduction="10000"/>
          </a:bodyPr>
          <a:lstStyle/>
          <a:p>
            <a:pPr>
              <a:buFont typeface="Wingdings" panose="05000000000000000000" pitchFamily="2" charset="2"/>
              <a:buChar char="v"/>
            </a:pPr>
            <a:r>
              <a:rPr lang="en-CA" dirty="0" smtClean="0"/>
              <a:t>Viral Vector vaccines like Johnson &amp; Johnson use a harmless cold virus to deliver the genetic code from the spike on the surface of the COVID-19 virus. This trains our immune system to react in the future.</a:t>
            </a:r>
          </a:p>
          <a:p>
            <a:pPr>
              <a:buFont typeface="Wingdings" panose="05000000000000000000" pitchFamily="2" charset="2"/>
              <a:buChar char="v"/>
            </a:pPr>
            <a:endParaRPr lang="en-CA" dirty="0" smtClean="0"/>
          </a:p>
          <a:p>
            <a:pPr>
              <a:buFont typeface="Wingdings" panose="05000000000000000000" pitchFamily="2" charset="2"/>
              <a:buChar char="v"/>
            </a:pPr>
            <a:r>
              <a:rPr lang="en-CA" dirty="0" smtClean="0"/>
              <a:t>This technique has been used in the past, most notably in a vaccine approved for Ebola. This type of vaccine is more rugged than the mRNA, so they don’t need to be frozen. </a:t>
            </a:r>
          </a:p>
          <a:p>
            <a:pPr>
              <a:buFont typeface="Wingdings" panose="05000000000000000000" pitchFamily="2" charset="2"/>
              <a:buChar char="v"/>
            </a:pPr>
            <a:endParaRPr lang="en-CA" dirty="0" smtClean="0"/>
          </a:p>
          <a:p>
            <a:pPr>
              <a:buFont typeface="Wingdings" panose="05000000000000000000" pitchFamily="2" charset="2"/>
              <a:buChar char="v"/>
            </a:pPr>
            <a:r>
              <a:rPr lang="en-CA" dirty="0"/>
              <a:t>The </a:t>
            </a:r>
            <a:r>
              <a:rPr lang="en-CA" dirty="0" smtClean="0"/>
              <a:t>Viral Vector </a:t>
            </a:r>
            <a:r>
              <a:rPr lang="en-CA" dirty="0"/>
              <a:t>vaccines do not contain the live virus that causes COVID-19, and they cannot affect our DNA in any way. </a:t>
            </a:r>
          </a:p>
          <a:p>
            <a:endParaRPr lang="en-CA" dirty="0" smtClean="0"/>
          </a:p>
          <a:p>
            <a:endParaRPr lang="en-CA" dirty="0"/>
          </a:p>
          <a:p>
            <a:pPr marL="0" indent="0">
              <a:buNone/>
            </a:pPr>
            <a:endParaRPr lang="en-C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8716" y="86971"/>
            <a:ext cx="2993284" cy="2756390"/>
          </a:xfrm>
          <a:prstGeom prst="rect">
            <a:avLst/>
          </a:prstGeom>
          <a:effectLst>
            <a:softEdge rad="622300"/>
          </a:effectLst>
        </p:spPr>
      </p:pic>
    </p:spTree>
    <p:extLst>
      <p:ext uri="{BB962C8B-B14F-4D97-AF65-F5344CB8AC3E}">
        <p14:creationId xmlns:p14="http://schemas.microsoft.com/office/powerpoint/2010/main" val="2196128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What About </a:t>
            </a:r>
            <a:r>
              <a:rPr lang="en-CA" b="1" i="1" dirty="0">
                <a:latin typeface="+mn-lt"/>
              </a:rPr>
              <a:t>S</a:t>
            </a:r>
            <a:r>
              <a:rPr lang="en-CA" b="1" i="1" dirty="0" smtClean="0">
                <a:latin typeface="+mn-lt"/>
              </a:rPr>
              <a:t>ide Effects?</a:t>
            </a:r>
            <a:endParaRPr lang="en-CA" b="1" i="1" dirty="0">
              <a:latin typeface="+mn-lt"/>
            </a:endParaRPr>
          </a:p>
        </p:txBody>
      </p:sp>
      <p:sp>
        <p:nvSpPr>
          <p:cNvPr id="3" name="Content Placeholder 2"/>
          <p:cNvSpPr>
            <a:spLocks noGrp="1"/>
          </p:cNvSpPr>
          <p:nvPr>
            <p:ph idx="1"/>
          </p:nvPr>
        </p:nvSpPr>
        <p:spPr>
          <a:xfrm>
            <a:off x="875202" y="1412838"/>
            <a:ext cx="5947630" cy="2469845"/>
          </a:xfrm>
        </p:spPr>
        <p:txBody>
          <a:bodyPr>
            <a:noAutofit/>
          </a:bodyPr>
          <a:lstStyle/>
          <a:p>
            <a:endParaRPr lang="en-US" sz="2400" dirty="0" smtClean="0"/>
          </a:p>
          <a:p>
            <a:pPr>
              <a:buFont typeface="Wingdings" panose="05000000000000000000" pitchFamily="2" charset="2"/>
              <a:buChar char="v"/>
            </a:pPr>
            <a:r>
              <a:rPr lang="en-US" sz="2600" dirty="0" smtClean="0"/>
              <a:t>Like </a:t>
            </a:r>
            <a:r>
              <a:rPr lang="en-US" sz="2600" dirty="0"/>
              <a:t>any medicine, the COVID-19 v</a:t>
            </a:r>
            <a:r>
              <a:rPr lang="en-US" sz="2600" dirty="0" smtClean="0"/>
              <a:t>accine can </a:t>
            </a:r>
            <a:r>
              <a:rPr lang="en-US" sz="2600" dirty="0"/>
              <a:t>sometimes cause mild side effects. </a:t>
            </a:r>
            <a:endParaRPr lang="en-US" sz="2600" dirty="0" smtClean="0"/>
          </a:p>
          <a:p>
            <a:pPr>
              <a:buFont typeface="Wingdings" panose="05000000000000000000" pitchFamily="2" charset="2"/>
              <a:buChar char="v"/>
            </a:pPr>
            <a:endParaRPr lang="en-US" sz="2600" dirty="0"/>
          </a:p>
          <a:p>
            <a:pPr>
              <a:buFont typeface="Wingdings" panose="05000000000000000000" pitchFamily="2" charset="2"/>
              <a:buChar char="v"/>
            </a:pPr>
            <a:r>
              <a:rPr lang="en-US" sz="2600" dirty="0"/>
              <a:t>Serious side effects are extremely rare. </a:t>
            </a:r>
            <a:endParaRPr lang="en-US" sz="2600" dirty="0" smtClean="0"/>
          </a:p>
          <a:p>
            <a:pPr>
              <a:buFont typeface="Wingdings" panose="05000000000000000000" pitchFamily="2" charset="2"/>
              <a:buChar char="v"/>
            </a:pPr>
            <a:endParaRPr lang="en-CA" sz="2600" dirty="0"/>
          </a:p>
          <a:p>
            <a:pPr>
              <a:buFont typeface="Wingdings" panose="05000000000000000000" pitchFamily="2" charset="2"/>
              <a:buChar char="v"/>
            </a:pPr>
            <a:r>
              <a:rPr lang="en-US" sz="2600" dirty="0"/>
              <a:t>Common side effects are generally mild and might include tenderness, redness, or swelling at the injection site, headache, low fever, or you may feel unwell. </a:t>
            </a:r>
            <a:r>
              <a:rPr lang="en-US" sz="2600" dirty="0" smtClean="0"/>
              <a:t>If </a:t>
            </a:r>
            <a:r>
              <a:rPr lang="en-US" sz="2600" dirty="0"/>
              <a:t>you experience </a:t>
            </a:r>
            <a:r>
              <a:rPr lang="en-US" sz="2600" dirty="0" smtClean="0"/>
              <a:t>symptoms, </a:t>
            </a:r>
            <a:r>
              <a:rPr lang="en-US" sz="2600" u="sng" dirty="0"/>
              <a:t>they won’t last long </a:t>
            </a:r>
            <a:r>
              <a:rPr lang="en-US" sz="2600" dirty="0"/>
              <a:t>and they are much milder than what COVID-19 can cause. </a:t>
            </a:r>
            <a:endParaRPr lang="en-CA" sz="2600" dirty="0"/>
          </a:p>
        </p:txBody>
      </p:sp>
      <p:pic>
        <p:nvPicPr>
          <p:cNvPr id="6" name="Picture 5"/>
          <p:cNvPicPr>
            <a:picLocks noChangeAspect="1"/>
          </p:cNvPicPr>
          <p:nvPr/>
        </p:nvPicPr>
        <p:blipFill>
          <a:blip r:embed="rId2"/>
          <a:stretch>
            <a:fillRect/>
          </a:stretch>
        </p:blipFill>
        <p:spPr>
          <a:xfrm>
            <a:off x="7193421" y="1690687"/>
            <a:ext cx="2517614" cy="2249069"/>
          </a:xfrm>
          <a:prstGeom prst="rect">
            <a:avLst/>
          </a:prstGeom>
          <a:effectLst>
            <a:softEdge rad="406400"/>
          </a:effectLst>
        </p:spPr>
      </p:pic>
      <p:pic>
        <p:nvPicPr>
          <p:cNvPr id="7" name="Picture 6"/>
          <p:cNvPicPr>
            <a:picLocks noChangeAspect="1"/>
          </p:cNvPicPr>
          <p:nvPr/>
        </p:nvPicPr>
        <p:blipFill>
          <a:blip r:embed="rId3"/>
          <a:stretch>
            <a:fillRect/>
          </a:stretch>
        </p:blipFill>
        <p:spPr>
          <a:xfrm>
            <a:off x="9183101" y="3065674"/>
            <a:ext cx="2744543" cy="2592069"/>
          </a:xfrm>
          <a:prstGeom prst="rect">
            <a:avLst/>
          </a:prstGeom>
          <a:effectLst>
            <a:softEdge rad="482600"/>
          </a:effectLst>
        </p:spPr>
      </p:pic>
      <p:pic>
        <p:nvPicPr>
          <p:cNvPr id="8" name="Picture 7"/>
          <p:cNvPicPr>
            <a:picLocks noChangeAspect="1"/>
          </p:cNvPicPr>
          <p:nvPr/>
        </p:nvPicPr>
        <p:blipFill>
          <a:blip r:embed="rId4"/>
          <a:stretch>
            <a:fillRect/>
          </a:stretch>
        </p:blipFill>
        <p:spPr>
          <a:xfrm>
            <a:off x="6822831" y="3593816"/>
            <a:ext cx="2792087" cy="2616707"/>
          </a:xfrm>
          <a:prstGeom prst="rect">
            <a:avLst/>
          </a:prstGeom>
          <a:effectLst>
            <a:softEdge rad="419100"/>
          </a:effectLst>
        </p:spPr>
      </p:pic>
      <p:pic>
        <p:nvPicPr>
          <p:cNvPr id="9" name="Picture 8"/>
          <p:cNvPicPr>
            <a:picLocks noChangeAspect="1"/>
          </p:cNvPicPr>
          <p:nvPr/>
        </p:nvPicPr>
        <p:blipFill>
          <a:blip r:embed="rId5"/>
          <a:stretch>
            <a:fillRect/>
          </a:stretch>
        </p:blipFill>
        <p:spPr>
          <a:xfrm>
            <a:off x="8918746" y="188201"/>
            <a:ext cx="3273254" cy="3273254"/>
          </a:xfrm>
          <a:prstGeom prst="rect">
            <a:avLst/>
          </a:prstGeom>
          <a:effectLst>
            <a:softEdge rad="635000"/>
          </a:effectLst>
        </p:spPr>
      </p:pic>
    </p:spTree>
    <p:extLst>
      <p:ext uri="{BB962C8B-B14F-4D97-AF65-F5344CB8AC3E}">
        <p14:creationId xmlns:p14="http://schemas.microsoft.com/office/powerpoint/2010/main" val="4216576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Reasons for Side Effects</a:t>
            </a:r>
            <a:endParaRPr lang="en-CA" b="1" i="1" dirty="0">
              <a:latin typeface="+mn-lt"/>
            </a:endParaRPr>
          </a:p>
        </p:txBody>
      </p:sp>
      <p:sp>
        <p:nvSpPr>
          <p:cNvPr id="3" name="Content Placeholder 2"/>
          <p:cNvSpPr>
            <a:spLocks noGrp="1"/>
          </p:cNvSpPr>
          <p:nvPr>
            <p:ph idx="1"/>
          </p:nvPr>
        </p:nvSpPr>
        <p:spPr>
          <a:xfrm>
            <a:off x="875201" y="1530403"/>
            <a:ext cx="8946541" cy="4195481"/>
          </a:xfrm>
        </p:spPr>
        <p:txBody>
          <a:bodyPr>
            <a:normAutofit fontScale="92500" lnSpcReduction="10000"/>
          </a:bodyPr>
          <a:lstStyle/>
          <a:p>
            <a:endParaRPr lang="en-US" dirty="0" smtClean="0"/>
          </a:p>
          <a:p>
            <a:pPr>
              <a:buFont typeface="Wingdings" panose="05000000000000000000" pitchFamily="2" charset="2"/>
              <a:buChar char="v"/>
            </a:pPr>
            <a:r>
              <a:rPr lang="en-US" sz="2600" dirty="0" smtClean="0"/>
              <a:t>Side </a:t>
            </a:r>
            <a:r>
              <a:rPr lang="en-US" sz="2600" dirty="0"/>
              <a:t>effects occur because the vaccine triggers your immune system to start fighting. If they last longer than a week, or you get a high fever, contact your doctor or seek medical attention. </a:t>
            </a:r>
            <a:endParaRPr lang="en-US" sz="2600" dirty="0" smtClean="0"/>
          </a:p>
          <a:p>
            <a:pPr marL="0" indent="0">
              <a:buNone/>
            </a:pPr>
            <a:endParaRPr lang="en-CA" sz="2600" dirty="0"/>
          </a:p>
          <a:p>
            <a:pPr>
              <a:buFont typeface="Wingdings" panose="05000000000000000000" pitchFamily="2" charset="2"/>
              <a:buChar char="v"/>
            </a:pPr>
            <a:r>
              <a:rPr lang="en-US" sz="2600" dirty="0" smtClean="0"/>
              <a:t>At your appointment, you </a:t>
            </a:r>
            <a:r>
              <a:rPr lang="en-US" sz="2600" dirty="0"/>
              <a:t>are asked to stay for about 15 minutes after your immunization, to ensure medical help is available if you do have a reaction</a:t>
            </a:r>
            <a:r>
              <a:rPr lang="en-US" sz="2600" dirty="0" smtClean="0"/>
              <a:t>.</a:t>
            </a:r>
          </a:p>
          <a:p>
            <a:pPr>
              <a:buFont typeface="Wingdings" panose="05000000000000000000" pitchFamily="2" charset="2"/>
              <a:buChar char="v"/>
            </a:pPr>
            <a:endParaRPr lang="en-CA" sz="2600" dirty="0"/>
          </a:p>
          <a:p>
            <a:pPr>
              <a:buFont typeface="Wingdings" panose="05000000000000000000" pitchFamily="2" charset="2"/>
              <a:buChar char="v"/>
            </a:pPr>
            <a:r>
              <a:rPr lang="en-US" sz="2600" dirty="0"/>
              <a:t>If you’re concerned about side effects or allergies, talk to your </a:t>
            </a:r>
            <a:r>
              <a:rPr lang="en-US" sz="2600" dirty="0" smtClean="0"/>
              <a:t>doctor or nurse before you receive the vaccine. </a:t>
            </a:r>
            <a:endParaRPr lang="en-CA" sz="2600" dirty="0"/>
          </a:p>
          <a:p>
            <a:pPr>
              <a:buFont typeface="Wingdings" panose="05000000000000000000" pitchFamily="2" charset="2"/>
              <a:buChar char="v"/>
            </a:pPr>
            <a:endParaRPr lang="en-CA" sz="2600" dirty="0"/>
          </a:p>
        </p:txBody>
      </p:sp>
      <p:pic>
        <p:nvPicPr>
          <p:cNvPr id="4" name="Content Placeholder 3"/>
          <p:cNvPicPr>
            <a:picLocks noChangeAspect="1"/>
          </p:cNvPicPr>
          <p:nvPr/>
        </p:nvPicPr>
        <p:blipFill>
          <a:blip r:embed="rId2"/>
          <a:stretch>
            <a:fillRect/>
          </a:stretch>
        </p:blipFill>
        <p:spPr>
          <a:xfrm>
            <a:off x="9995793" y="4859383"/>
            <a:ext cx="1878344" cy="1771446"/>
          </a:xfrm>
          <a:prstGeom prst="rect">
            <a:avLst/>
          </a:prstGeom>
        </p:spPr>
      </p:pic>
    </p:spTree>
    <p:extLst>
      <p:ext uri="{BB962C8B-B14F-4D97-AF65-F5344CB8AC3E}">
        <p14:creationId xmlns:p14="http://schemas.microsoft.com/office/powerpoint/2010/main" val="25876387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241" y="168177"/>
            <a:ext cx="10515600" cy="1325563"/>
          </a:xfrm>
        </p:spPr>
        <p:txBody>
          <a:bodyPr/>
          <a:lstStyle/>
          <a:p>
            <a:pPr algn="ctr"/>
            <a:r>
              <a:rPr lang="en-CA" b="1" i="1" dirty="0">
                <a:latin typeface="+mn-lt"/>
              </a:rPr>
              <a:t>Steps to Get the COVID Vaccine</a:t>
            </a:r>
          </a:p>
        </p:txBody>
      </p:sp>
      <p:pic>
        <p:nvPicPr>
          <p:cNvPr id="5" name="Picture 4"/>
          <p:cNvPicPr>
            <a:picLocks noChangeAspect="1"/>
          </p:cNvPicPr>
          <p:nvPr/>
        </p:nvPicPr>
        <p:blipFill>
          <a:blip r:embed="rId2"/>
          <a:stretch>
            <a:fillRect/>
          </a:stretch>
        </p:blipFill>
        <p:spPr>
          <a:xfrm>
            <a:off x="9636369" y="4273430"/>
            <a:ext cx="2448363" cy="2436975"/>
          </a:xfrm>
          <a:prstGeom prst="rect">
            <a:avLst/>
          </a:prstGeom>
          <a:effectLst>
            <a:softEdge rad="0"/>
          </a:effectLst>
        </p:spPr>
      </p:pic>
      <p:sp>
        <p:nvSpPr>
          <p:cNvPr id="3" name="Content Placeholder 2"/>
          <p:cNvSpPr>
            <a:spLocks noGrp="1"/>
          </p:cNvSpPr>
          <p:nvPr>
            <p:ph idx="1"/>
          </p:nvPr>
        </p:nvSpPr>
        <p:spPr>
          <a:xfrm>
            <a:off x="710821" y="830958"/>
            <a:ext cx="10478599" cy="5595529"/>
          </a:xfrm>
        </p:spPr>
        <p:txBody>
          <a:bodyPr>
            <a:noAutofit/>
          </a:bodyPr>
          <a:lstStyle/>
          <a:p>
            <a:pPr marL="0" indent="0">
              <a:buNone/>
            </a:pPr>
            <a:r>
              <a:rPr lang="en-CA" sz="2400" dirty="0" smtClean="0"/>
              <a:t> </a:t>
            </a:r>
          </a:p>
          <a:p>
            <a:pPr>
              <a:lnSpc>
                <a:spcPct val="120000"/>
              </a:lnSpc>
              <a:buFont typeface="Wingdings" panose="05000000000000000000" pitchFamily="2" charset="2"/>
              <a:buChar char="v"/>
            </a:pPr>
            <a:r>
              <a:rPr lang="en-CA" sz="2400" dirty="0" smtClean="0"/>
              <a:t>If in custody, you will be notified as soon as the vaccine is available </a:t>
            </a:r>
            <a:r>
              <a:rPr lang="en-CA" sz="2400" b="1" dirty="0" smtClean="0"/>
              <a:t>(coming soon)</a:t>
            </a:r>
          </a:p>
          <a:p>
            <a:pPr marL="0" indent="0">
              <a:lnSpc>
                <a:spcPct val="120000"/>
              </a:lnSpc>
              <a:buNone/>
            </a:pPr>
            <a:r>
              <a:rPr lang="en-CA" sz="2400" dirty="0" smtClean="0"/>
              <a:t>Requirements when in community:</a:t>
            </a:r>
          </a:p>
          <a:p>
            <a:pPr>
              <a:lnSpc>
                <a:spcPct val="120000"/>
              </a:lnSpc>
              <a:buFont typeface="Wingdings" panose="05000000000000000000" pitchFamily="2" charset="2"/>
              <a:buChar char="v"/>
            </a:pPr>
            <a:r>
              <a:rPr lang="en-CA" sz="2400" dirty="0" smtClean="0"/>
              <a:t>Check </a:t>
            </a:r>
            <a:r>
              <a:rPr lang="en-CA" sz="2400" dirty="0"/>
              <a:t>eligibility (</a:t>
            </a:r>
            <a:r>
              <a:rPr lang="en-CA" sz="2400" dirty="0">
                <a:hlinkClick r:id="rId3"/>
              </a:rPr>
              <a:t>https://protectmb.ca</a:t>
            </a:r>
            <a:r>
              <a:rPr lang="en-CA" sz="2400" dirty="0"/>
              <a:t>)</a:t>
            </a:r>
            <a:endParaRPr lang="en-CA" sz="2400" dirty="0" smtClean="0"/>
          </a:p>
          <a:p>
            <a:pPr>
              <a:lnSpc>
                <a:spcPct val="120000"/>
              </a:lnSpc>
              <a:buFont typeface="Wingdings" panose="05000000000000000000" pitchFamily="2" charset="2"/>
              <a:buChar char="v"/>
            </a:pPr>
            <a:r>
              <a:rPr lang="en-CA" sz="2400" dirty="0" smtClean="0"/>
              <a:t>Have Manitoba Health Card and personal identification required by the immunization clinic Make appointment online or call toll free 1-844-MAN-VACC (1-844-626-8222) to book your appointment</a:t>
            </a:r>
          </a:p>
          <a:p>
            <a:pPr>
              <a:lnSpc>
                <a:spcPct val="120000"/>
              </a:lnSpc>
              <a:buFont typeface="Wingdings" panose="05000000000000000000" pitchFamily="2" charset="2"/>
              <a:buChar char="v"/>
            </a:pPr>
            <a:r>
              <a:rPr lang="en-CA" sz="2400" dirty="0" smtClean="0"/>
              <a:t>Arrange </a:t>
            </a:r>
            <a:r>
              <a:rPr lang="en-CA" sz="2400" dirty="0"/>
              <a:t>transportation </a:t>
            </a:r>
            <a:endParaRPr lang="en-CA" sz="2400" dirty="0" smtClean="0"/>
          </a:p>
          <a:p>
            <a:pPr>
              <a:lnSpc>
                <a:spcPct val="120000"/>
              </a:lnSpc>
              <a:buFont typeface="Wingdings" panose="05000000000000000000" pitchFamily="2" charset="2"/>
              <a:buChar char="v"/>
            </a:pPr>
            <a:r>
              <a:rPr lang="en-CA" sz="2400" dirty="0"/>
              <a:t>Sign consent </a:t>
            </a:r>
            <a:r>
              <a:rPr lang="en-CA" sz="2400" dirty="0" smtClean="0"/>
              <a:t>form (custody included)</a:t>
            </a:r>
            <a:endParaRPr lang="en-CA" sz="2400" dirty="0"/>
          </a:p>
          <a:p>
            <a:pPr>
              <a:lnSpc>
                <a:spcPct val="120000"/>
              </a:lnSpc>
              <a:buFont typeface="Wingdings" panose="05000000000000000000" pitchFamily="2" charset="2"/>
              <a:buChar char="v"/>
            </a:pPr>
            <a:r>
              <a:rPr lang="en-CA" sz="2400" dirty="0"/>
              <a:t>Receive </a:t>
            </a:r>
            <a:r>
              <a:rPr lang="en-CA" sz="2400" dirty="0" smtClean="0"/>
              <a:t>vaccine</a:t>
            </a:r>
          </a:p>
          <a:p>
            <a:pPr marL="0" indent="0">
              <a:buNone/>
            </a:pPr>
            <a:endParaRPr lang="en-CA" sz="2400" dirty="0"/>
          </a:p>
          <a:p>
            <a:endParaRPr lang="en-CA" sz="2400" dirty="0"/>
          </a:p>
          <a:p>
            <a:endParaRPr lang="en-CA" sz="2400" dirty="0"/>
          </a:p>
          <a:p>
            <a:endParaRPr lang="en-CA" sz="2400" dirty="0"/>
          </a:p>
          <a:p>
            <a:endParaRPr lang="en-CA" sz="2400" dirty="0" smtClean="0"/>
          </a:p>
          <a:p>
            <a:endParaRPr lang="en-CA" sz="2400" dirty="0" smtClean="0"/>
          </a:p>
          <a:p>
            <a:endParaRPr lang="en-CA" sz="2400" dirty="0"/>
          </a:p>
          <a:p>
            <a:endParaRPr lang="en-CA" sz="2400" dirty="0" smtClean="0"/>
          </a:p>
          <a:p>
            <a:endParaRPr lang="en-CA" sz="2400" dirty="0"/>
          </a:p>
        </p:txBody>
      </p:sp>
    </p:spTree>
    <p:extLst>
      <p:ext uri="{BB962C8B-B14F-4D97-AF65-F5344CB8AC3E}">
        <p14:creationId xmlns:p14="http://schemas.microsoft.com/office/powerpoint/2010/main" val="29491478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7726" y="-566713"/>
            <a:ext cx="3504274" cy="3189237"/>
          </a:xfrm>
          <a:prstGeom prst="rect">
            <a:avLst/>
          </a:prstGeom>
          <a:effectLst>
            <a:softEdge rad="673100"/>
          </a:effectLst>
        </p:spPr>
      </p:pic>
      <p:sp>
        <p:nvSpPr>
          <p:cNvPr id="2" name="Title 1"/>
          <p:cNvSpPr>
            <a:spLocks noGrp="1"/>
          </p:cNvSpPr>
          <p:nvPr>
            <p:ph type="title"/>
          </p:nvPr>
        </p:nvSpPr>
        <p:spPr/>
        <p:txBody>
          <a:bodyPr/>
          <a:lstStyle/>
          <a:p>
            <a:pPr algn="ctr"/>
            <a:r>
              <a:rPr lang="en-CA" b="1" i="1" dirty="0" smtClean="0">
                <a:latin typeface="+mn-lt"/>
              </a:rPr>
              <a:t>Life After the Vaccine</a:t>
            </a:r>
            <a:endParaRPr lang="en-CA" b="1" i="1" dirty="0">
              <a:latin typeface="+mn-lt"/>
            </a:endParaRPr>
          </a:p>
        </p:txBody>
      </p:sp>
      <p:sp>
        <p:nvSpPr>
          <p:cNvPr id="3" name="Content Placeholder 2"/>
          <p:cNvSpPr>
            <a:spLocks noGrp="1"/>
          </p:cNvSpPr>
          <p:nvPr>
            <p:ph idx="1"/>
          </p:nvPr>
        </p:nvSpPr>
        <p:spPr>
          <a:xfrm>
            <a:off x="1105486" y="1690688"/>
            <a:ext cx="10515600" cy="4351338"/>
          </a:xfrm>
        </p:spPr>
        <p:txBody>
          <a:bodyPr>
            <a:normAutofit lnSpcReduction="10000"/>
          </a:bodyPr>
          <a:lstStyle/>
          <a:p>
            <a:pPr>
              <a:buFont typeface="Wingdings" panose="05000000000000000000" pitchFamily="2" charset="2"/>
              <a:buChar char="v"/>
            </a:pPr>
            <a:r>
              <a:rPr lang="en-CA" sz="2600" dirty="0" smtClean="0"/>
              <a:t>After you are immunized, do you still have to wear a mask and continue to social distance? </a:t>
            </a:r>
          </a:p>
          <a:p>
            <a:pPr>
              <a:buFont typeface="Wingdings" panose="05000000000000000000" pitchFamily="2" charset="2"/>
              <a:buChar char="v"/>
            </a:pPr>
            <a:endParaRPr lang="en-CA" sz="2600" i="1" dirty="0" smtClean="0"/>
          </a:p>
          <a:p>
            <a:pPr marL="0" indent="0">
              <a:buNone/>
            </a:pPr>
            <a:r>
              <a:rPr lang="en-CA" sz="2600" i="1" dirty="0" smtClean="0"/>
              <a:t>Yes </a:t>
            </a:r>
            <a:r>
              <a:rPr lang="en-CA" sz="2600" i="1" dirty="0"/>
              <a:t>- It’s important for everyone to continue using all the tools available to help stop this pandemic.</a:t>
            </a:r>
          </a:p>
          <a:p>
            <a:pPr>
              <a:buFont typeface="Wingdings" panose="05000000000000000000" pitchFamily="2" charset="2"/>
              <a:buChar char="v"/>
            </a:pPr>
            <a:endParaRPr lang="en-CA" sz="2600" dirty="0"/>
          </a:p>
          <a:p>
            <a:pPr>
              <a:buFont typeface="Wingdings" panose="05000000000000000000" pitchFamily="2" charset="2"/>
              <a:buChar char="v"/>
            </a:pPr>
            <a:r>
              <a:rPr lang="en-CA" sz="2600" dirty="0"/>
              <a:t>Will I get a document with proof of vaccination? </a:t>
            </a:r>
          </a:p>
          <a:p>
            <a:pPr marL="0" indent="0">
              <a:buNone/>
            </a:pPr>
            <a:r>
              <a:rPr lang="en-CA" sz="2600" i="1" dirty="0"/>
              <a:t>	</a:t>
            </a:r>
            <a:endParaRPr lang="en-CA" sz="2600" i="1" dirty="0" smtClean="0"/>
          </a:p>
          <a:p>
            <a:pPr marL="0" indent="0">
              <a:buNone/>
            </a:pPr>
            <a:r>
              <a:rPr lang="en-CA" sz="2600" i="1" dirty="0" smtClean="0"/>
              <a:t>Yes </a:t>
            </a:r>
            <a:r>
              <a:rPr lang="en-CA" sz="2600" i="1" dirty="0"/>
              <a:t>– you have a right to your own personal health information. If you have a valid Manitoba Health Card and a personal e-mail address, you can access your immunization </a:t>
            </a:r>
            <a:r>
              <a:rPr lang="en-CA" sz="2600" i="1" dirty="0" smtClean="0"/>
              <a:t>record. </a:t>
            </a:r>
            <a:endParaRPr lang="en-CA" sz="2600" i="1" dirty="0"/>
          </a:p>
          <a:p>
            <a:pPr marL="3657600" lvl="8" indent="0">
              <a:buNone/>
            </a:pPr>
            <a:endParaRPr lang="en-CA" sz="2800" dirty="0" smtClean="0"/>
          </a:p>
        </p:txBody>
      </p:sp>
    </p:spTree>
    <p:extLst>
      <p:ext uri="{BB962C8B-B14F-4D97-AF65-F5344CB8AC3E}">
        <p14:creationId xmlns:p14="http://schemas.microsoft.com/office/powerpoint/2010/main" val="8913057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1421" y="2989786"/>
            <a:ext cx="5134238" cy="2595372"/>
          </a:xfrm>
          <a:prstGeom prst="rect">
            <a:avLst/>
          </a:prstGeom>
          <a:effectLst>
            <a:softEdge rad="139700"/>
          </a:effectLst>
        </p:spPr>
      </p:pic>
      <p:sp>
        <p:nvSpPr>
          <p:cNvPr id="2" name="Title 1"/>
          <p:cNvSpPr>
            <a:spLocks noGrp="1"/>
          </p:cNvSpPr>
          <p:nvPr>
            <p:ph type="title"/>
          </p:nvPr>
        </p:nvSpPr>
        <p:spPr>
          <a:xfrm>
            <a:off x="880403" y="181798"/>
            <a:ext cx="10515600" cy="1325563"/>
          </a:xfrm>
        </p:spPr>
        <p:txBody>
          <a:bodyPr/>
          <a:lstStyle/>
          <a:p>
            <a:pPr algn="ctr"/>
            <a:r>
              <a:rPr lang="en-CA" b="1" i="1" dirty="0" smtClean="0">
                <a:latin typeface="+mn-lt"/>
              </a:rPr>
              <a:t>Life After the Vaccine</a:t>
            </a:r>
            <a:endParaRPr lang="en-CA" b="1" i="1" dirty="0">
              <a:latin typeface="+mn-lt"/>
            </a:endParaRPr>
          </a:p>
        </p:txBody>
      </p:sp>
      <p:sp>
        <p:nvSpPr>
          <p:cNvPr id="3" name="Content Placeholder 2"/>
          <p:cNvSpPr>
            <a:spLocks noGrp="1"/>
          </p:cNvSpPr>
          <p:nvPr>
            <p:ph idx="1"/>
          </p:nvPr>
        </p:nvSpPr>
        <p:spPr>
          <a:xfrm>
            <a:off x="154745" y="1350498"/>
            <a:ext cx="11750742" cy="5317588"/>
          </a:xfrm>
        </p:spPr>
        <p:txBody>
          <a:bodyPr>
            <a:normAutofit/>
          </a:bodyPr>
          <a:lstStyle/>
          <a:p>
            <a:pPr>
              <a:buFont typeface="Wingdings" panose="05000000000000000000" pitchFamily="2" charset="2"/>
              <a:buChar char="v"/>
            </a:pPr>
            <a:endParaRPr lang="en-CA" sz="2600" i="1" dirty="0" smtClean="0"/>
          </a:p>
          <a:p>
            <a:pPr>
              <a:buFont typeface="Wingdings" panose="05000000000000000000" pitchFamily="2" charset="2"/>
              <a:buChar char="v"/>
            </a:pPr>
            <a:r>
              <a:rPr lang="en-CA" sz="2600" dirty="0" smtClean="0"/>
              <a:t>With new strains of COVID-19 appearing should I wait to get vaccinated? </a:t>
            </a:r>
          </a:p>
          <a:p>
            <a:pPr>
              <a:buFont typeface="Wingdings" panose="05000000000000000000" pitchFamily="2" charset="2"/>
              <a:buChar char="v"/>
            </a:pPr>
            <a:endParaRPr lang="en-CA" sz="2600" i="1" dirty="0"/>
          </a:p>
          <a:p>
            <a:pPr marL="0" indent="0">
              <a:buNone/>
            </a:pPr>
            <a:r>
              <a:rPr lang="en-CA" sz="2600" i="1" dirty="0" smtClean="0"/>
              <a:t>No – Do not wait to get vaccinated. Everyone who is eligible to get the vaccine should get it as soon as possible. </a:t>
            </a:r>
          </a:p>
          <a:p>
            <a:pPr>
              <a:buFont typeface="Wingdings" panose="05000000000000000000" pitchFamily="2" charset="2"/>
              <a:buChar char="v"/>
            </a:pPr>
            <a:endParaRPr lang="en-CA" sz="2600" i="1" dirty="0"/>
          </a:p>
          <a:p>
            <a:pPr>
              <a:buFont typeface="Wingdings" panose="05000000000000000000" pitchFamily="2" charset="2"/>
              <a:buChar char="v"/>
            </a:pPr>
            <a:endParaRPr lang="en-CA" sz="2600" i="1" dirty="0" smtClean="0"/>
          </a:p>
          <a:p>
            <a:pPr>
              <a:buFont typeface="Wingdings" panose="05000000000000000000" pitchFamily="2" charset="2"/>
              <a:buChar char="v"/>
            </a:pPr>
            <a:r>
              <a:rPr lang="en-CA" sz="2600" dirty="0" smtClean="0"/>
              <a:t>Will the vaccine work if the virus mutates? </a:t>
            </a:r>
          </a:p>
          <a:p>
            <a:pPr>
              <a:buFont typeface="Wingdings" panose="05000000000000000000" pitchFamily="2" charset="2"/>
              <a:buChar char="v"/>
            </a:pPr>
            <a:endParaRPr lang="en-CA" sz="2600" i="1" dirty="0"/>
          </a:p>
          <a:p>
            <a:pPr marL="0" indent="0">
              <a:buNone/>
            </a:pPr>
            <a:r>
              <a:rPr lang="en-CA" sz="2600" i="1" dirty="0" smtClean="0"/>
              <a:t>Yes – small mutations do not affect how well the vaccine works. Scientists are continuing to monitor the variants. </a:t>
            </a:r>
          </a:p>
          <a:p>
            <a:pPr marL="457200" lvl="1" indent="0">
              <a:buNone/>
            </a:pPr>
            <a:endParaRPr lang="en-CA" sz="2000" dirty="0" smtClean="0"/>
          </a:p>
          <a:p>
            <a:pPr lvl="1"/>
            <a:endParaRPr lang="en-CA" sz="2000" i="1" dirty="0" smtClean="0"/>
          </a:p>
          <a:p>
            <a:pPr lvl="1"/>
            <a:endParaRPr lang="en-CA" sz="2000" i="1" dirty="0"/>
          </a:p>
        </p:txBody>
      </p:sp>
    </p:spTree>
    <p:extLst>
      <p:ext uri="{BB962C8B-B14F-4D97-AF65-F5344CB8AC3E}">
        <p14:creationId xmlns:p14="http://schemas.microsoft.com/office/powerpoint/2010/main" val="30774535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Life after the vaccine…</a:t>
            </a:r>
            <a:endParaRPr lang="en-CA" b="1" i="1"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7534" y="-814748"/>
            <a:ext cx="5556270" cy="4276149"/>
          </a:xfrm>
          <a:prstGeom prst="rect">
            <a:avLst/>
          </a:prstGeom>
          <a:effectLst>
            <a:softEdge rad="1270000"/>
          </a:effectLst>
        </p:spPr>
      </p:pic>
      <p:sp>
        <p:nvSpPr>
          <p:cNvPr id="3" name="Content Placeholder 2"/>
          <p:cNvSpPr>
            <a:spLocks noGrp="1"/>
          </p:cNvSpPr>
          <p:nvPr>
            <p:ph idx="1"/>
          </p:nvPr>
        </p:nvSpPr>
        <p:spPr>
          <a:xfrm>
            <a:off x="838200" y="1473932"/>
            <a:ext cx="10515600" cy="4351338"/>
          </a:xfrm>
        </p:spPr>
        <p:txBody>
          <a:bodyPr>
            <a:noAutofit/>
          </a:bodyPr>
          <a:lstStyle/>
          <a:p>
            <a:pPr>
              <a:buFont typeface="Wingdings" panose="05000000000000000000" pitchFamily="2" charset="2"/>
              <a:buChar char="v"/>
            </a:pPr>
            <a:r>
              <a:rPr lang="en-CA" sz="2600" dirty="0"/>
              <a:t>Will the vaccine be mandatory? </a:t>
            </a:r>
          </a:p>
          <a:p>
            <a:pPr marL="0" indent="0">
              <a:buNone/>
            </a:pPr>
            <a:endParaRPr lang="en-CA" sz="2600" i="1" dirty="0" smtClean="0"/>
          </a:p>
          <a:p>
            <a:pPr marL="0" indent="0">
              <a:buNone/>
            </a:pPr>
            <a:r>
              <a:rPr lang="en-CA" sz="2600" i="1" dirty="0" smtClean="0"/>
              <a:t>The </a:t>
            </a:r>
            <a:r>
              <a:rPr lang="en-CA" sz="2600" i="1" dirty="0"/>
              <a:t>COVID-19 vaccine is not mandatory, however being </a:t>
            </a:r>
            <a:r>
              <a:rPr lang="en-CA" sz="2600" i="1" dirty="0" smtClean="0"/>
              <a:t>immunized against </a:t>
            </a:r>
            <a:r>
              <a:rPr lang="en-CA" sz="2600" i="1" dirty="0"/>
              <a:t>COVID-19 helps protect you and your loved ones from serious </a:t>
            </a:r>
            <a:r>
              <a:rPr lang="en-CA" sz="2600" i="1" dirty="0" smtClean="0"/>
              <a:t>illness and/or death </a:t>
            </a:r>
            <a:r>
              <a:rPr lang="en-CA" sz="2600" i="1" dirty="0"/>
              <a:t>caused by this </a:t>
            </a:r>
            <a:r>
              <a:rPr lang="en-CA" sz="2600" i="1" dirty="0" smtClean="0"/>
              <a:t>virus.</a:t>
            </a:r>
          </a:p>
          <a:p>
            <a:pPr lvl="1">
              <a:buFont typeface="Wingdings" panose="05000000000000000000" pitchFamily="2" charset="2"/>
              <a:buChar char="v"/>
            </a:pPr>
            <a:endParaRPr lang="en-CA" sz="2600" i="1" dirty="0"/>
          </a:p>
          <a:p>
            <a:pPr lvl="1">
              <a:buFont typeface="Wingdings" panose="05000000000000000000" pitchFamily="2" charset="2"/>
              <a:buChar char="v"/>
            </a:pPr>
            <a:endParaRPr lang="en-CA" sz="2600" i="1" dirty="0"/>
          </a:p>
          <a:p>
            <a:pPr>
              <a:buFont typeface="Wingdings" panose="05000000000000000000" pitchFamily="2" charset="2"/>
              <a:buChar char="v"/>
            </a:pPr>
            <a:r>
              <a:rPr lang="en-CA" sz="2600" dirty="0" smtClean="0"/>
              <a:t>Does the second dose of the vaccine have to be the same brand and type as the first dose? </a:t>
            </a:r>
          </a:p>
          <a:p>
            <a:pPr>
              <a:buFont typeface="Wingdings" panose="05000000000000000000" pitchFamily="2" charset="2"/>
              <a:buChar char="v"/>
            </a:pPr>
            <a:endParaRPr lang="en-CA" sz="2600" dirty="0" smtClean="0"/>
          </a:p>
          <a:p>
            <a:pPr marL="0" indent="0">
              <a:buNone/>
            </a:pPr>
            <a:r>
              <a:rPr lang="en-CA" sz="2600" i="1" dirty="0" smtClean="0"/>
              <a:t>Yes – right now, the plan is for people to get the same vaccine for their second dose. </a:t>
            </a:r>
            <a:endParaRPr lang="en-CA" sz="2600" i="1" dirty="0"/>
          </a:p>
        </p:txBody>
      </p:sp>
    </p:spTree>
    <p:extLst>
      <p:ext uri="{BB962C8B-B14F-4D97-AF65-F5344CB8AC3E}">
        <p14:creationId xmlns:p14="http://schemas.microsoft.com/office/powerpoint/2010/main" val="17298925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18012" y="-1007204"/>
            <a:ext cx="12788537" cy="9081494"/>
          </a:xfrm>
          <a:prstGeom prst="rect">
            <a:avLst/>
          </a:prstGeom>
        </p:spPr>
      </p:pic>
    </p:spTree>
    <p:extLst>
      <p:ext uri="{BB962C8B-B14F-4D97-AF65-F5344CB8AC3E}">
        <p14:creationId xmlns:p14="http://schemas.microsoft.com/office/powerpoint/2010/main" val="31202741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686930" y="112540"/>
            <a:ext cx="6485206" cy="6480621"/>
          </a:xfrm>
          <a:effectLst>
            <a:softEdge rad="304800"/>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770" y="2262451"/>
            <a:ext cx="4093230" cy="4595549"/>
          </a:xfrm>
          <a:prstGeom prst="rect">
            <a:avLst/>
          </a:prstGeom>
          <a:effectLst>
            <a:softEdge rad="635000"/>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047" y="112540"/>
            <a:ext cx="5035765" cy="2484969"/>
          </a:xfrm>
          <a:prstGeom prst="rect">
            <a:avLst/>
          </a:prstGeom>
          <a:effectLst>
            <a:softEdge rad="622300"/>
          </a:effectLst>
        </p:spPr>
      </p:pic>
      <p:sp>
        <p:nvSpPr>
          <p:cNvPr id="8" name="TextBox 7"/>
          <p:cNvSpPr txBox="1"/>
          <p:nvPr/>
        </p:nvSpPr>
        <p:spPr>
          <a:xfrm>
            <a:off x="5929533" y="5043224"/>
            <a:ext cx="3988190" cy="1077218"/>
          </a:xfrm>
          <a:prstGeom prst="rect">
            <a:avLst/>
          </a:prstGeom>
          <a:noFill/>
        </p:spPr>
        <p:txBody>
          <a:bodyPr wrap="square" rtlCol="0">
            <a:spAutoFit/>
          </a:bodyPr>
          <a:lstStyle/>
          <a:p>
            <a:r>
              <a:rPr lang="en-CA" sz="3200" b="1" dirty="0" smtClean="0">
                <a:latin typeface="Arial Black" panose="020B0A04020102020204" pitchFamily="34" charset="0"/>
              </a:rPr>
              <a:t>Get</a:t>
            </a:r>
          </a:p>
          <a:p>
            <a:r>
              <a:rPr lang="en-CA" sz="3200" b="1" dirty="0" smtClean="0">
                <a:latin typeface="Arial Black" panose="020B0A04020102020204" pitchFamily="34" charset="0"/>
              </a:rPr>
              <a:t>Vaccinated</a:t>
            </a:r>
            <a:endParaRPr lang="en-CA" sz="3200" b="1" dirty="0">
              <a:latin typeface="Arial Black" panose="020B0A04020102020204" pitchFamily="34" charset="0"/>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93313"/>
            <a:ext cx="3812110" cy="3425483"/>
          </a:xfrm>
          <a:prstGeom prst="rect">
            <a:avLst/>
          </a:prstGeom>
          <a:effectLst>
            <a:softEdge rad="596900"/>
          </a:effectLst>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9193" y="112540"/>
            <a:ext cx="3582807" cy="2780773"/>
          </a:xfrm>
          <a:prstGeom prst="rect">
            <a:avLst/>
          </a:prstGeom>
          <a:effectLst>
            <a:softEdge rad="342900"/>
          </a:effectLst>
        </p:spPr>
      </p:pic>
    </p:spTree>
    <p:extLst>
      <p:ext uri="{BB962C8B-B14F-4D97-AF65-F5344CB8AC3E}">
        <p14:creationId xmlns:p14="http://schemas.microsoft.com/office/powerpoint/2010/main" val="29304464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rgbClr val="00CC66"/>
            </a:gs>
            <a:gs pos="0">
              <a:schemeClr val="accent1">
                <a:lumMod val="45000"/>
                <a:lumOff val="55000"/>
              </a:schemeClr>
            </a:gs>
            <a:gs pos="73000">
              <a:schemeClr val="accent1">
                <a:lumMod val="45000"/>
                <a:lumOff val="55000"/>
              </a:schemeClr>
            </a:gs>
            <a:gs pos="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909887" y="414337"/>
            <a:ext cx="6372225" cy="6029325"/>
          </a:xfrm>
          <a:prstGeom prst="rect">
            <a:avLst/>
          </a:prstGeom>
          <a:effectLst>
            <a:softEdge rad="355600"/>
          </a:effectLst>
        </p:spPr>
      </p:pic>
    </p:spTree>
    <p:extLst>
      <p:ext uri="{BB962C8B-B14F-4D97-AF65-F5344CB8AC3E}">
        <p14:creationId xmlns:p14="http://schemas.microsoft.com/office/powerpoint/2010/main" val="12578490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Additional Information can be Found</a:t>
            </a:r>
            <a:endParaRPr lang="en-CA" b="1" i="1" dirty="0">
              <a:latin typeface="+mn-lt"/>
            </a:endParaRPr>
          </a:p>
        </p:txBody>
      </p:sp>
      <p:sp>
        <p:nvSpPr>
          <p:cNvPr id="3" name="Content Placeholder 2"/>
          <p:cNvSpPr>
            <a:spLocks noGrp="1"/>
          </p:cNvSpPr>
          <p:nvPr>
            <p:ph idx="1"/>
          </p:nvPr>
        </p:nvSpPr>
        <p:spPr>
          <a:xfrm>
            <a:off x="1156554" y="1972043"/>
            <a:ext cx="8946541" cy="4489382"/>
          </a:xfrm>
        </p:spPr>
        <p:txBody>
          <a:bodyPr>
            <a:normAutofit/>
          </a:bodyPr>
          <a:lstStyle/>
          <a:p>
            <a:pPr>
              <a:buFont typeface="Wingdings" panose="05000000000000000000" pitchFamily="2" charset="2"/>
              <a:buChar char="v"/>
            </a:pPr>
            <a:r>
              <a:rPr lang="en-CA" sz="2600" dirty="0" smtClean="0"/>
              <a:t>For </a:t>
            </a:r>
            <a:r>
              <a:rPr lang="en-CA" sz="2600" dirty="0"/>
              <a:t>more information about COVID-19 or the COVID-19 vaccines, talk to your health care provider.</a:t>
            </a:r>
          </a:p>
          <a:p>
            <a:pPr>
              <a:buFont typeface="Wingdings" panose="05000000000000000000" pitchFamily="2" charset="2"/>
              <a:buChar char="v"/>
            </a:pPr>
            <a:r>
              <a:rPr lang="en-CA" sz="2600" dirty="0"/>
              <a:t>You can also call Health Links – Info Santé in Winnipeg at 204-788-8200 or </a:t>
            </a:r>
            <a:r>
              <a:rPr lang="en-CA" sz="2600" dirty="0" smtClean="0"/>
              <a:t>1-888-315-9257 (toll-free </a:t>
            </a:r>
            <a:r>
              <a:rPr lang="en-CA" sz="2600" dirty="0"/>
              <a:t>in </a:t>
            </a:r>
            <a:r>
              <a:rPr lang="en-CA" sz="2600" dirty="0" smtClean="0"/>
              <a:t>Manitoba.)</a:t>
            </a:r>
          </a:p>
          <a:p>
            <a:pPr>
              <a:buFont typeface="Wingdings" panose="05000000000000000000" pitchFamily="2" charset="2"/>
              <a:buChar char="v"/>
            </a:pPr>
            <a:r>
              <a:rPr lang="en-CA" sz="2600" dirty="0" smtClean="0"/>
              <a:t>You may also speak with your case manager or nursing staff.</a:t>
            </a:r>
            <a:endParaRPr lang="en-CA" sz="2600" dirty="0"/>
          </a:p>
          <a:p>
            <a:pPr marL="0" indent="0">
              <a:buNone/>
            </a:pPr>
            <a:endParaRPr lang="en-CA" sz="2600" dirty="0"/>
          </a:p>
          <a:p>
            <a:pPr marL="0" indent="0">
              <a:buNone/>
            </a:pPr>
            <a:r>
              <a:rPr lang="en-CA" sz="2600" dirty="0" smtClean="0"/>
              <a:t>Or visit:</a:t>
            </a:r>
            <a:endParaRPr lang="en-CA" sz="2600" dirty="0"/>
          </a:p>
          <a:p>
            <a:pPr>
              <a:buFont typeface="Wingdings" panose="05000000000000000000" pitchFamily="2" charset="2"/>
              <a:buChar char="v"/>
            </a:pPr>
            <a:r>
              <a:rPr lang="en-CA" sz="2600" dirty="0"/>
              <a:t>Province of </a:t>
            </a:r>
            <a:r>
              <a:rPr lang="en-CA" sz="2600" dirty="0" smtClean="0"/>
              <a:t>Manitoba: www.manitoba.ca/covid19/index.html</a:t>
            </a:r>
            <a:endParaRPr lang="en-CA" sz="2600" dirty="0"/>
          </a:p>
          <a:p>
            <a:pPr>
              <a:buFont typeface="Wingdings" panose="05000000000000000000" pitchFamily="2" charset="2"/>
              <a:buChar char="v"/>
            </a:pPr>
            <a:r>
              <a:rPr lang="en-CA" sz="2600" dirty="0"/>
              <a:t>Government of </a:t>
            </a:r>
            <a:r>
              <a:rPr lang="en-CA" sz="2600" dirty="0" smtClean="0"/>
              <a:t>Canada: </a:t>
            </a:r>
            <a:r>
              <a:rPr lang="en-CA" sz="2600" dirty="0" smtClean="0">
                <a:hlinkClick r:id="rId2"/>
              </a:rPr>
              <a:t>www.canada.ca/en/public-health/services/diseases/coronavirus-disease-covid-19.html</a:t>
            </a:r>
            <a:endParaRPr lang="en-CA" sz="2600" dirty="0" smtClean="0"/>
          </a:p>
          <a:p>
            <a:pPr>
              <a:buFont typeface="Wingdings" panose="05000000000000000000" pitchFamily="2" charset="2"/>
              <a:buChar char="v"/>
            </a:pPr>
            <a:endParaRPr lang="en-CA" dirty="0"/>
          </a:p>
        </p:txBody>
      </p:sp>
    </p:spTree>
    <p:extLst>
      <p:ext uri="{BB962C8B-B14F-4D97-AF65-F5344CB8AC3E}">
        <p14:creationId xmlns:p14="http://schemas.microsoft.com/office/powerpoint/2010/main" val="31706581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References:</a:t>
            </a:r>
            <a:endParaRPr lang="en-CA" b="1" i="1" dirty="0">
              <a:latin typeface="+mn-lt"/>
            </a:endParaRPr>
          </a:p>
        </p:txBody>
      </p:sp>
      <p:sp>
        <p:nvSpPr>
          <p:cNvPr id="3" name="Content Placeholder 2"/>
          <p:cNvSpPr>
            <a:spLocks noGrp="1"/>
          </p:cNvSpPr>
          <p:nvPr>
            <p:ph idx="1"/>
          </p:nvPr>
        </p:nvSpPr>
        <p:spPr>
          <a:xfrm>
            <a:off x="875201" y="2144358"/>
            <a:ext cx="8946541" cy="4195481"/>
          </a:xfrm>
        </p:spPr>
        <p:txBody>
          <a:bodyPr>
            <a:normAutofit/>
          </a:bodyPr>
          <a:lstStyle/>
          <a:p>
            <a:pPr>
              <a:buFont typeface="Wingdings" panose="05000000000000000000" pitchFamily="2" charset="2"/>
              <a:buChar char="v"/>
            </a:pPr>
            <a:r>
              <a:rPr lang="en-CA" sz="2600" u="sng" dirty="0">
                <a:hlinkClick r:id="rId2"/>
              </a:rPr>
              <a:t>https://</a:t>
            </a:r>
            <a:r>
              <a:rPr lang="en-CA" sz="2600" u="sng" dirty="0" smtClean="0">
                <a:hlinkClick r:id="rId2"/>
              </a:rPr>
              <a:t>www.manitobavaccine.ca/vaccine-facts/</a:t>
            </a:r>
            <a:r>
              <a:rPr lang="en-CA" sz="2600" u="sng" dirty="0">
                <a:hlinkClick r:id="rId2"/>
              </a:rPr>
              <a:t>-</a:t>
            </a:r>
            <a:r>
              <a:rPr lang="en-CA" sz="2600" dirty="0" smtClean="0">
                <a:hlinkClick r:id="rId2"/>
              </a:rPr>
              <a:t>Vaccine </a:t>
            </a:r>
            <a:r>
              <a:rPr lang="en-CA" sz="2600" dirty="0">
                <a:hlinkClick r:id="rId2"/>
              </a:rPr>
              <a:t>Info - Manitoba </a:t>
            </a:r>
            <a:r>
              <a:rPr lang="en-CA" sz="2600" dirty="0" smtClean="0">
                <a:hlinkClick r:id="rId2"/>
              </a:rPr>
              <a:t>Vaccine</a:t>
            </a:r>
            <a:r>
              <a:rPr lang="en-CA" sz="2600" dirty="0" smtClean="0"/>
              <a:t> </a:t>
            </a:r>
            <a:r>
              <a:rPr lang="en-CA" sz="1200" dirty="0" smtClean="0"/>
              <a:t>(Public Health Factsheet March 2021)</a:t>
            </a:r>
            <a:endParaRPr lang="en-CA" sz="3200" dirty="0" smtClean="0"/>
          </a:p>
          <a:p>
            <a:pPr>
              <a:buFont typeface="Wingdings" panose="05000000000000000000" pitchFamily="2" charset="2"/>
              <a:buChar char="v"/>
            </a:pPr>
            <a:endParaRPr lang="en-CA" sz="3200" dirty="0"/>
          </a:p>
          <a:p>
            <a:pPr>
              <a:buFont typeface="Wingdings" panose="05000000000000000000" pitchFamily="2" charset="2"/>
              <a:buChar char="v"/>
            </a:pPr>
            <a:r>
              <a:rPr lang="en-CA" sz="2600" dirty="0" smtClean="0"/>
              <a:t>https</a:t>
            </a:r>
            <a:r>
              <a:rPr lang="en-CA" sz="2600" dirty="0"/>
              <a:t>://</a:t>
            </a:r>
            <a:r>
              <a:rPr lang="en-CA" sz="2600" b="1" dirty="0" smtClean="0"/>
              <a:t>protectmb</a:t>
            </a:r>
            <a:r>
              <a:rPr lang="en-CA" sz="2600" dirty="0" smtClean="0"/>
              <a:t>.ca</a:t>
            </a:r>
          </a:p>
          <a:p>
            <a:pPr marL="0" indent="0">
              <a:buNone/>
            </a:pPr>
            <a:endParaRPr lang="en-CA" dirty="0"/>
          </a:p>
        </p:txBody>
      </p:sp>
    </p:spTree>
    <p:extLst>
      <p:ext uri="{BB962C8B-B14F-4D97-AF65-F5344CB8AC3E}">
        <p14:creationId xmlns:p14="http://schemas.microsoft.com/office/powerpoint/2010/main" val="322230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What</a:t>
            </a:r>
            <a:r>
              <a:rPr lang="en-CA" b="1" i="1" dirty="0">
                <a:latin typeface="+mn-lt"/>
              </a:rPr>
              <a:t> </a:t>
            </a:r>
            <a:r>
              <a:rPr lang="en-CA" b="1" i="1" dirty="0" smtClean="0">
                <a:latin typeface="+mn-lt"/>
              </a:rPr>
              <a:t>Helps to Prevent the </a:t>
            </a:r>
            <a:br>
              <a:rPr lang="en-CA" b="1" i="1" dirty="0" smtClean="0">
                <a:latin typeface="+mn-lt"/>
              </a:rPr>
            </a:br>
            <a:r>
              <a:rPr lang="en-CA" b="1" i="1" dirty="0" smtClean="0">
                <a:latin typeface="+mn-lt"/>
              </a:rPr>
              <a:t>Spread of COVID-19</a:t>
            </a:r>
            <a:endParaRPr lang="en-CA" b="1" i="1" dirty="0">
              <a:latin typeface="+mn-lt"/>
            </a:endParaRPr>
          </a:p>
        </p:txBody>
      </p:sp>
      <p:pic>
        <p:nvPicPr>
          <p:cNvPr id="4" name="Picture 3"/>
          <p:cNvPicPr>
            <a:picLocks noChangeAspect="1"/>
          </p:cNvPicPr>
          <p:nvPr/>
        </p:nvPicPr>
        <p:blipFill>
          <a:blip r:embed="rId2"/>
          <a:stretch>
            <a:fillRect/>
          </a:stretch>
        </p:blipFill>
        <p:spPr>
          <a:xfrm>
            <a:off x="8412480" y="1154068"/>
            <a:ext cx="3674203" cy="239849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3520" y="3739607"/>
            <a:ext cx="5948480" cy="3683781"/>
          </a:xfrm>
          <a:prstGeom prst="rect">
            <a:avLst/>
          </a:prstGeom>
          <a:effectLst>
            <a:softEdge rad="495300"/>
          </a:effectLst>
        </p:spPr>
      </p:pic>
      <p:sp>
        <p:nvSpPr>
          <p:cNvPr id="3" name="Content Placeholder 2"/>
          <p:cNvSpPr>
            <a:spLocks noGrp="1"/>
          </p:cNvSpPr>
          <p:nvPr>
            <p:ph idx="1"/>
          </p:nvPr>
        </p:nvSpPr>
        <p:spPr>
          <a:xfrm>
            <a:off x="838200" y="2064775"/>
            <a:ext cx="10515600" cy="4351338"/>
          </a:xfrm>
        </p:spPr>
        <p:txBody>
          <a:bodyPr>
            <a:normAutofit/>
          </a:bodyPr>
          <a:lstStyle/>
          <a:p>
            <a:pPr>
              <a:lnSpc>
                <a:spcPct val="100000"/>
              </a:lnSpc>
              <a:buFont typeface="Wingdings" panose="05000000000000000000" pitchFamily="2" charset="2"/>
              <a:buChar char="v"/>
            </a:pPr>
            <a:r>
              <a:rPr lang="en-CA" sz="2600" dirty="0" smtClean="0"/>
              <a:t>Getting vaccinated</a:t>
            </a:r>
            <a:endParaRPr lang="en-CA" sz="2600" dirty="0"/>
          </a:p>
          <a:p>
            <a:pPr>
              <a:lnSpc>
                <a:spcPct val="100000"/>
              </a:lnSpc>
              <a:buFont typeface="Wingdings" panose="05000000000000000000" pitchFamily="2" charset="2"/>
              <a:buChar char="v"/>
            </a:pPr>
            <a:r>
              <a:rPr lang="en-CA" sz="2600" dirty="0"/>
              <a:t>Continue to </a:t>
            </a:r>
            <a:r>
              <a:rPr lang="en-CA" sz="2600" dirty="0" smtClean="0"/>
              <a:t>wear your </a:t>
            </a:r>
            <a:r>
              <a:rPr lang="en-CA" sz="2600" dirty="0"/>
              <a:t>mask</a:t>
            </a:r>
          </a:p>
          <a:p>
            <a:pPr>
              <a:lnSpc>
                <a:spcPct val="100000"/>
              </a:lnSpc>
              <a:buFont typeface="Wingdings" panose="05000000000000000000" pitchFamily="2" charset="2"/>
              <a:buChar char="v"/>
            </a:pPr>
            <a:r>
              <a:rPr lang="en-CA" sz="2600" dirty="0"/>
              <a:t>Social </a:t>
            </a:r>
            <a:r>
              <a:rPr lang="en-CA" sz="2600" dirty="0" smtClean="0"/>
              <a:t>distance (6 feet)</a:t>
            </a:r>
            <a:endParaRPr lang="en-CA" sz="2600" dirty="0"/>
          </a:p>
          <a:p>
            <a:pPr>
              <a:lnSpc>
                <a:spcPct val="100000"/>
              </a:lnSpc>
              <a:buFont typeface="Wingdings" panose="05000000000000000000" pitchFamily="2" charset="2"/>
              <a:buChar char="v"/>
            </a:pPr>
            <a:r>
              <a:rPr lang="en-CA" sz="2600" dirty="0"/>
              <a:t>Wash Hands frequently (soap and </a:t>
            </a:r>
            <a:r>
              <a:rPr lang="en-CA" sz="2600" dirty="0" smtClean="0"/>
              <a:t>water</a:t>
            </a:r>
            <a:r>
              <a:rPr lang="en-CA" sz="2600" dirty="0"/>
              <a:t> </a:t>
            </a:r>
            <a:r>
              <a:rPr lang="en-CA" sz="2600" dirty="0" smtClean="0"/>
              <a:t>no less than 20 seconds)</a:t>
            </a:r>
            <a:endParaRPr lang="en-CA" sz="2600" dirty="0"/>
          </a:p>
          <a:p>
            <a:pPr>
              <a:lnSpc>
                <a:spcPct val="100000"/>
              </a:lnSpc>
              <a:buFont typeface="Wingdings" panose="05000000000000000000" pitchFamily="2" charset="2"/>
              <a:buChar char="v"/>
            </a:pPr>
            <a:r>
              <a:rPr lang="en-CA" sz="2600" dirty="0"/>
              <a:t>Stay home/away </a:t>
            </a:r>
            <a:r>
              <a:rPr lang="en-CA" sz="2600" dirty="0" smtClean="0"/>
              <a:t>if you </a:t>
            </a:r>
            <a:r>
              <a:rPr lang="en-CA" sz="2600" dirty="0"/>
              <a:t>have any </a:t>
            </a:r>
            <a:r>
              <a:rPr lang="en-CA" sz="2600" dirty="0" smtClean="0"/>
              <a:t>symptoms (headache</a:t>
            </a:r>
            <a:r>
              <a:rPr lang="en-CA" sz="2600" dirty="0"/>
              <a:t>, </a:t>
            </a:r>
            <a:r>
              <a:rPr lang="en-CA" sz="2600" dirty="0" smtClean="0"/>
              <a:t>cough, fever, sore throat or experience a loss of taste or smell)</a:t>
            </a:r>
            <a:endParaRPr lang="en-CA" sz="2600" dirty="0"/>
          </a:p>
          <a:p>
            <a:pPr>
              <a:lnSpc>
                <a:spcPct val="100000"/>
              </a:lnSpc>
              <a:buFont typeface="Wingdings" panose="05000000000000000000" pitchFamily="2" charset="2"/>
              <a:buChar char="v"/>
            </a:pPr>
            <a:r>
              <a:rPr lang="en-CA" sz="2600" dirty="0"/>
              <a:t>Notify </a:t>
            </a:r>
            <a:r>
              <a:rPr lang="en-CA" sz="2600" dirty="0" smtClean="0"/>
              <a:t>officers when experiencing any </a:t>
            </a:r>
          </a:p>
          <a:p>
            <a:pPr marL="0" indent="0">
              <a:lnSpc>
                <a:spcPct val="100000"/>
              </a:lnSpc>
              <a:buNone/>
            </a:pPr>
            <a:r>
              <a:rPr lang="en-CA" sz="2600" dirty="0" smtClean="0"/>
              <a:t>   symptoms</a:t>
            </a:r>
            <a:endParaRPr lang="en-CA" sz="2600" dirty="0"/>
          </a:p>
        </p:txBody>
      </p:sp>
    </p:spTree>
    <p:extLst>
      <p:ext uri="{BB962C8B-B14F-4D97-AF65-F5344CB8AC3E}">
        <p14:creationId xmlns:p14="http://schemas.microsoft.com/office/powerpoint/2010/main" val="2125660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What You Can Expect to Learn</a:t>
            </a:r>
            <a:endParaRPr lang="en-CA" b="1" i="1" dirty="0">
              <a:latin typeface="+mn-lt"/>
            </a:endParaRPr>
          </a:p>
        </p:txBody>
      </p:sp>
      <p:sp>
        <p:nvSpPr>
          <p:cNvPr id="3" name="Content Placeholder 2"/>
          <p:cNvSpPr>
            <a:spLocks noGrp="1"/>
          </p:cNvSpPr>
          <p:nvPr>
            <p:ph idx="1"/>
          </p:nvPr>
        </p:nvSpPr>
        <p:spPr>
          <a:xfrm>
            <a:off x="875201" y="2261924"/>
            <a:ext cx="8946541" cy="4195481"/>
          </a:xfrm>
        </p:spPr>
        <p:txBody>
          <a:bodyPr>
            <a:normAutofit lnSpcReduction="10000"/>
          </a:bodyPr>
          <a:lstStyle/>
          <a:p>
            <a:pPr>
              <a:buFont typeface="Wingdings" panose="05000000000000000000" pitchFamily="2" charset="2"/>
              <a:buChar char="v"/>
            </a:pPr>
            <a:r>
              <a:rPr lang="en-CA" sz="2600" dirty="0"/>
              <a:t>Why get the COVID vaccine</a:t>
            </a:r>
            <a:r>
              <a:rPr lang="en-CA" sz="2600" dirty="0" smtClean="0"/>
              <a:t>?</a:t>
            </a:r>
          </a:p>
          <a:p>
            <a:pPr marL="0" indent="0">
              <a:buNone/>
            </a:pPr>
            <a:endParaRPr lang="en-CA" sz="2600" dirty="0"/>
          </a:p>
          <a:p>
            <a:pPr>
              <a:buFont typeface="Wingdings" panose="05000000000000000000" pitchFamily="2" charset="2"/>
              <a:buChar char="v"/>
            </a:pPr>
            <a:r>
              <a:rPr lang="en-CA" sz="2600" dirty="0"/>
              <a:t>Are the COVID vaccines safe? </a:t>
            </a:r>
            <a:endParaRPr lang="en-CA" sz="2600" dirty="0" smtClean="0"/>
          </a:p>
          <a:p>
            <a:pPr>
              <a:buFont typeface="Wingdings" panose="05000000000000000000" pitchFamily="2" charset="2"/>
              <a:buChar char="v"/>
            </a:pPr>
            <a:endParaRPr lang="en-CA" sz="2600" dirty="0"/>
          </a:p>
          <a:p>
            <a:pPr>
              <a:buFont typeface="Wingdings" panose="05000000000000000000" pitchFamily="2" charset="2"/>
              <a:buChar char="v"/>
            </a:pPr>
            <a:r>
              <a:rPr lang="en-CA" sz="2600" dirty="0"/>
              <a:t>Do the COVID vaccines really work? </a:t>
            </a:r>
            <a:endParaRPr lang="en-CA" sz="2600" dirty="0" smtClean="0"/>
          </a:p>
          <a:p>
            <a:pPr>
              <a:buFont typeface="Wingdings" panose="05000000000000000000" pitchFamily="2" charset="2"/>
              <a:buChar char="v"/>
            </a:pPr>
            <a:endParaRPr lang="en-CA" sz="2600" dirty="0"/>
          </a:p>
          <a:p>
            <a:pPr>
              <a:buFont typeface="Wingdings" panose="05000000000000000000" pitchFamily="2" charset="2"/>
              <a:buChar char="v"/>
            </a:pPr>
            <a:r>
              <a:rPr lang="en-CA" sz="2600" dirty="0"/>
              <a:t>Do younger or healthy people need the vaccine</a:t>
            </a:r>
            <a:r>
              <a:rPr lang="en-CA" sz="2600" dirty="0" smtClean="0"/>
              <a:t>?</a:t>
            </a:r>
          </a:p>
          <a:p>
            <a:pPr>
              <a:buFont typeface="Wingdings" panose="05000000000000000000" pitchFamily="2" charset="2"/>
              <a:buChar char="v"/>
            </a:pPr>
            <a:endParaRPr lang="en-CA" sz="2600" dirty="0" smtClean="0"/>
          </a:p>
          <a:p>
            <a:pPr>
              <a:buFont typeface="Wingdings" panose="05000000000000000000" pitchFamily="2" charset="2"/>
              <a:buChar char="v"/>
            </a:pPr>
            <a:r>
              <a:rPr lang="en-CA" sz="2600" dirty="0"/>
              <a:t>Who should and should not get the vaccine?</a:t>
            </a:r>
          </a:p>
          <a:p>
            <a:endParaRPr lang="en-CA" sz="2400" dirty="0" smtClean="0"/>
          </a:p>
          <a:p>
            <a:endParaRPr lang="en-CA" sz="2400" dirty="0"/>
          </a:p>
          <a:p>
            <a:pPr marL="0" indent="0">
              <a:buNone/>
            </a:pPr>
            <a:endParaRPr lang="en-CA" sz="2400" dirty="0"/>
          </a:p>
          <a:p>
            <a:pPr marL="0" indent="0">
              <a:buNone/>
            </a:pPr>
            <a:endParaRPr lang="en-CA" dirty="0"/>
          </a:p>
        </p:txBody>
      </p:sp>
      <p:pic>
        <p:nvPicPr>
          <p:cNvPr id="5" name="Picture 4"/>
          <p:cNvPicPr>
            <a:picLocks noChangeAspect="1"/>
          </p:cNvPicPr>
          <p:nvPr/>
        </p:nvPicPr>
        <p:blipFill>
          <a:blip r:embed="rId2"/>
          <a:stretch>
            <a:fillRect/>
          </a:stretch>
        </p:blipFill>
        <p:spPr>
          <a:xfrm>
            <a:off x="9291857" y="3451786"/>
            <a:ext cx="2724150" cy="3133725"/>
          </a:xfrm>
          <a:prstGeom prst="rect">
            <a:avLst/>
          </a:prstGeom>
        </p:spPr>
      </p:pic>
    </p:spTree>
    <p:extLst>
      <p:ext uri="{BB962C8B-B14F-4D97-AF65-F5344CB8AC3E}">
        <p14:creationId xmlns:p14="http://schemas.microsoft.com/office/powerpoint/2010/main" val="1877807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a:latin typeface="+mn-lt"/>
              </a:rPr>
              <a:t>What You Can Expect to Learn</a:t>
            </a:r>
          </a:p>
        </p:txBody>
      </p:sp>
      <p:sp>
        <p:nvSpPr>
          <p:cNvPr id="3" name="Content Placeholder 2"/>
          <p:cNvSpPr>
            <a:spLocks noGrp="1"/>
          </p:cNvSpPr>
          <p:nvPr>
            <p:ph idx="1"/>
          </p:nvPr>
        </p:nvSpPr>
        <p:spPr>
          <a:xfrm>
            <a:off x="990770" y="1308296"/>
            <a:ext cx="8946541" cy="5155028"/>
          </a:xfrm>
        </p:spPr>
        <p:txBody>
          <a:bodyPr>
            <a:normAutofit fontScale="47500" lnSpcReduction="20000"/>
          </a:bodyPr>
          <a:lstStyle/>
          <a:p>
            <a:pPr marL="342900" indent="-342900"/>
            <a:endParaRPr lang="en-CA" sz="2400" dirty="0" smtClean="0"/>
          </a:p>
          <a:p>
            <a:pPr marL="0" indent="0" algn="just">
              <a:lnSpc>
                <a:spcPct val="110000"/>
              </a:lnSpc>
              <a:buNone/>
            </a:pPr>
            <a:endParaRPr lang="en-CA" sz="5500" dirty="0"/>
          </a:p>
          <a:p>
            <a:pPr algn="just">
              <a:lnSpc>
                <a:spcPct val="110000"/>
              </a:lnSpc>
              <a:buFont typeface="Wingdings" panose="05000000000000000000" pitchFamily="2" charset="2"/>
              <a:buChar char="v"/>
            </a:pPr>
            <a:r>
              <a:rPr lang="en-CA" sz="5500" dirty="0" smtClean="0"/>
              <a:t>Do </a:t>
            </a:r>
            <a:r>
              <a:rPr lang="en-CA" sz="5500" dirty="0"/>
              <a:t>I have to pay for the vaccine? </a:t>
            </a:r>
            <a:endParaRPr lang="en-CA" sz="5500" dirty="0" smtClean="0"/>
          </a:p>
          <a:p>
            <a:pPr algn="just">
              <a:lnSpc>
                <a:spcPct val="110000"/>
              </a:lnSpc>
              <a:buFont typeface="Wingdings" panose="05000000000000000000" pitchFamily="2" charset="2"/>
              <a:buChar char="v"/>
            </a:pPr>
            <a:endParaRPr lang="en-CA" sz="5500" dirty="0"/>
          </a:p>
          <a:p>
            <a:pPr algn="just">
              <a:lnSpc>
                <a:spcPct val="110000"/>
              </a:lnSpc>
              <a:buFont typeface="Wingdings" panose="05000000000000000000" pitchFamily="2" charset="2"/>
              <a:buChar char="v"/>
            </a:pPr>
            <a:r>
              <a:rPr lang="en-CA" sz="5500" dirty="0"/>
              <a:t>What are different (names) of vaccines available</a:t>
            </a:r>
            <a:r>
              <a:rPr lang="en-CA" sz="5500" dirty="0" smtClean="0"/>
              <a:t>?</a:t>
            </a:r>
          </a:p>
          <a:p>
            <a:pPr algn="just">
              <a:lnSpc>
                <a:spcPct val="110000"/>
              </a:lnSpc>
              <a:buFont typeface="Wingdings" panose="05000000000000000000" pitchFamily="2" charset="2"/>
              <a:buChar char="v"/>
            </a:pPr>
            <a:endParaRPr lang="en-CA" sz="5500" dirty="0"/>
          </a:p>
          <a:p>
            <a:pPr algn="just">
              <a:lnSpc>
                <a:spcPct val="110000"/>
              </a:lnSpc>
              <a:buFont typeface="Wingdings" panose="05000000000000000000" pitchFamily="2" charset="2"/>
              <a:buChar char="v"/>
            </a:pPr>
            <a:r>
              <a:rPr lang="en-CA" sz="5500" dirty="0"/>
              <a:t>What are the side effects</a:t>
            </a:r>
            <a:r>
              <a:rPr lang="en-CA" sz="5500" dirty="0" smtClean="0"/>
              <a:t>?</a:t>
            </a:r>
          </a:p>
          <a:p>
            <a:pPr algn="just">
              <a:lnSpc>
                <a:spcPct val="110000"/>
              </a:lnSpc>
              <a:buFont typeface="Wingdings" panose="05000000000000000000" pitchFamily="2" charset="2"/>
              <a:buChar char="v"/>
            </a:pPr>
            <a:endParaRPr lang="en-CA" sz="5500" dirty="0"/>
          </a:p>
          <a:p>
            <a:pPr algn="just">
              <a:lnSpc>
                <a:spcPct val="110000"/>
              </a:lnSpc>
              <a:buFont typeface="Wingdings" panose="05000000000000000000" pitchFamily="2" charset="2"/>
              <a:buChar char="v"/>
            </a:pPr>
            <a:r>
              <a:rPr lang="en-CA" sz="5500" dirty="0"/>
              <a:t>How do vaccines work</a:t>
            </a:r>
            <a:r>
              <a:rPr lang="en-CA" sz="5500" dirty="0" smtClean="0"/>
              <a:t>?</a:t>
            </a:r>
          </a:p>
          <a:p>
            <a:pPr algn="just">
              <a:lnSpc>
                <a:spcPct val="110000"/>
              </a:lnSpc>
              <a:buFont typeface="Wingdings" panose="05000000000000000000" pitchFamily="2" charset="2"/>
              <a:buChar char="v"/>
            </a:pPr>
            <a:endParaRPr lang="en-CA" sz="5500" dirty="0"/>
          </a:p>
          <a:p>
            <a:pPr algn="just">
              <a:lnSpc>
                <a:spcPct val="110000"/>
              </a:lnSpc>
              <a:buFont typeface="Wingdings" panose="05000000000000000000" pitchFamily="2" charset="2"/>
              <a:buChar char="v"/>
            </a:pPr>
            <a:r>
              <a:rPr lang="en-CA" sz="5500" dirty="0"/>
              <a:t>When and where can I get the vaccine?</a:t>
            </a:r>
          </a:p>
          <a:p>
            <a:pPr marL="342900" indent="-342900" algn="just">
              <a:lnSpc>
                <a:spcPct val="110000"/>
              </a:lnSpc>
            </a:pPr>
            <a:endParaRPr lang="en-CA" sz="2600" dirty="0"/>
          </a:p>
          <a:p>
            <a:endParaRPr lang="en-CA" dirty="0"/>
          </a:p>
        </p:txBody>
      </p:sp>
      <p:pic>
        <p:nvPicPr>
          <p:cNvPr id="4" name="Picture 3"/>
          <p:cNvPicPr>
            <a:picLocks noChangeAspect="1"/>
          </p:cNvPicPr>
          <p:nvPr/>
        </p:nvPicPr>
        <p:blipFill>
          <a:blip r:embed="rId2"/>
          <a:stretch>
            <a:fillRect/>
          </a:stretch>
        </p:blipFill>
        <p:spPr>
          <a:xfrm>
            <a:off x="8589693" y="3533775"/>
            <a:ext cx="3000375" cy="3324225"/>
          </a:xfrm>
          <a:prstGeom prst="rect">
            <a:avLst/>
          </a:prstGeom>
        </p:spPr>
      </p:pic>
    </p:spTree>
    <p:extLst>
      <p:ext uri="{BB962C8B-B14F-4D97-AF65-F5344CB8AC3E}">
        <p14:creationId xmlns:p14="http://schemas.microsoft.com/office/powerpoint/2010/main" val="2605896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159" y="-1055078"/>
            <a:ext cx="13874739" cy="9333914"/>
          </a:xfrm>
          <a:prstGeom prst="rect">
            <a:avLst/>
          </a:prstGeom>
          <a:effectLst>
            <a:softEdge rad="0"/>
          </a:effectLst>
        </p:spPr>
      </p:pic>
      <p:sp>
        <p:nvSpPr>
          <p:cNvPr id="4" name="TextBox 3"/>
          <p:cNvSpPr txBox="1"/>
          <p:nvPr/>
        </p:nvSpPr>
        <p:spPr>
          <a:xfrm>
            <a:off x="1350498" y="2321170"/>
            <a:ext cx="10114671" cy="830997"/>
          </a:xfrm>
          <a:prstGeom prst="rect">
            <a:avLst/>
          </a:prstGeom>
          <a:pattFill prst="pct5">
            <a:fgClr>
              <a:schemeClr val="accent1"/>
            </a:fgClr>
            <a:bgClr>
              <a:schemeClr val="bg1"/>
            </a:bgClr>
          </a:pattFill>
          <a:effectLst>
            <a:softEdge rad="114300"/>
          </a:effectLst>
        </p:spPr>
        <p:txBody>
          <a:bodyPr wrap="square" rtlCol="0">
            <a:spAutoFit/>
          </a:bodyPr>
          <a:lstStyle/>
          <a:p>
            <a:pPr algn="ctr"/>
            <a:r>
              <a:rPr lang="en-CA" sz="4800" b="1" dirty="0" smtClean="0">
                <a:solidFill>
                  <a:schemeClr val="accent4">
                    <a:lumMod val="75000"/>
                  </a:schemeClr>
                </a:solidFill>
              </a:rPr>
              <a:t>The COVID-19 Vaccine is Important!</a:t>
            </a:r>
            <a:endParaRPr lang="en-CA" sz="4800" b="1" dirty="0">
              <a:solidFill>
                <a:schemeClr val="accent4">
                  <a:lumMod val="75000"/>
                </a:schemeClr>
              </a:solidFill>
            </a:endParaRPr>
          </a:p>
        </p:txBody>
      </p:sp>
    </p:spTree>
    <p:extLst>
      <p:ext uri="{BB962C8B-B14F-4D97-AF65-F5344CB8AC3E}">
        <p14:creationId xmlns:p14="http://schemas.microsoft.com/office/powerpoint/2010/main" val="1521631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i="1" dirty="0" smtClean="0">
                <a:latin typeface="+mn-lt"/>
              </a:rPr>
              <a:t>Important reasons to get the COVID Vaccine</a:t>
            </a:r>
            <a:endParaRPr lang="en-CA" b="1" i="1" dirty="0">
              <a:latin typeface="+mn-lt"/>
            </a:endParaRPr>
          </a:p>
        </p:txBody>
      </p:sp>
      <p:pic>
        <p:nvPicPr>
          <p:cNvPr id="4" name="Picture 3"/>
          <p:cNvPicPr>
            <a:picLocks noChangeAspect="1"/>
          </p:cNvPicPr>
          <p:nvPr/>
        </p:nvPicPr>
        <p:blipFill>
          <a:blip r:embed="rId2"/>
          <a:stretch>
            <a:fillRect/>
          </a:stretch>
        </p:blipFill>
        <p:spPr>
          <a:xfrm>
            <a:off x="7146388" y="5571138"/>
            <a:ext cx="4600134" cy="1286862"/>
          </a:xfrm>
          <a:prstGeom prst="rect">
            <a:avLst/>
          </a:prstGeom>
        </p:spPr>
      </p:pic>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v"/>
            </a:pPr>
            <a:r>
              <a:rPr lang="en-US" sz="2400" dirty="0" smtClean="0"/>
              <a:t>To protect yourself, and those around you (family, friends) from COVID, especially </a:t>
            </a:r>
            <a:r>
              <a:rPr lang="en-US" sz="2400" dirty="0"/>
              <a:t>those who might be at higher risk of getting seriously </a:t>
            </a:r>
            <a:r>
              <a:rPr lang="en-US" sz="2400" dirty="0" smtClean="0"/>
              <a:t>ill or dying. </a:t>
            </a:r>
            <a:endParaRPr lang="en-CA" sz="2400" dirty="0" smtClean="0"/>
          </a:p>
          <a:p>
            <a:pPr marL="0" indent="0">
              <a:buNone/>
            </a:pPr>
            <a:endParaRPr lang="en-US" sz="2400" dirty="0" smtClean="0"/>
          </a:p>
          <a:p>
            <a:pPr>
              <a:buFont typeface="Wingdings" panose="05000000000000000000" pitchFamily="2" charset="2"/>
              <a:buChar char="v"/>
            </a:pPr>
            <a:r>
              <a:rPr lang="en-US" sz="2400" dirty="0" smtClean="0"/>
              <a:t>To be part of helping all of us back to a more normal way of life. Once </a:t>
            </a:r>
            <a:r>
              <a:rPr lang="en-US" sz="2400" dirty="0"/>
              <a:t>enough people get immunized, it will be much harder for COVID to spread or mutate. </a:t>
            </a:r>
            <a:endParaRPr lang="en-US" sz="2400" dirty="0" smtClean="0"/>
          </a:p>
          <a:p>
            <a:pPr>
              <a:buFont typeface="Wingdings" panose="05000000000000000000" pitchFamily="2" charset="2"/>
              <a:buChar char="v"/>
            </a:pPr>
            <a:endParaRPr lang="en-US" sz="2400" dirty="0" smtClean="0"/>
          </a:p>
          <a:p>
            <a:pPr>
              <a:buFont typeface="Wingdings" panose="05000000000000000000" pitchFamily="2" charset="2"/>
              <a:buChar char="v"/>
            </a:pPr>
            <a:r>
              <a:rPr lang="en-US" sz="2400" dirty="0" smtClean="0"/>
              <a:t>You </a:t>
            </a:r>
            <a:r>
              <a:rPr lang="en-US" sz="2400" dirty="0"/>
              <a:t>will be protected from COVID. </a:t>
            </a:r>
            <a:r>
              <a:rPr lang="en-US" sz="2400" dirty="0" smtClean="0"/>
              <a:t>Your risk </a:t>
            </a:r>
            <a:r>
              <a:rPr lang="en-US" sz="2400" dirty="0"/>
              <a:t>of serious illness, hospitalization or dying from the disease will be dramatically lower. </a:t>
            </a:r>
            <a:endParaRPr lang="en-US" sz="2400" dirty="0" smtClean="0"/>
          </a:p>
          <a:p>
            <a:pPr>
              <a:buFont typeface="Wingdings" panose="05000000000000000000" pitchFamily="2" charset="2"/>
              <a:buChar char="v"/>
            </a:pPr>
            <a:endParaRPr lang="en-US" sz="2400" dirty="0" smtClean="0"/>
          </a:p>
          <a:p>
            <a:pPr>
              <a:buFont typeface="Wingdings" panose="05000000000000000000" pitchFamily="2" charset="2"/>
              <a:buChar char="v"/>
            </a:pPr>
            <a:r>
              <a:rPr lang="en-US" sz="2400" dirty="0" smtClean="0"/>
              <a:t>Doctors </a:t>
            </a:r>
            <a:r>
              <a:rPr lang="en-US" sz="2400" dirty="0"/>
              <a:t>support and trust these new </a:t>
            </a:r>
            <a:r>
              <a:rPr lang="en-US" sz="2400" dirty="0" smtClean="0"/>
              <a:t>vaccines and recommend </a:t>
            </a:r>
            <a:r>
              <a:rPr lang="en-US" sz="2400" dirty="0"/>
              <a:t>them for nearly all Manitobans. I</a:t>
            </a:r>
            <a:r>
              <a:rPr lang="en-US" sz="2400" dirty="0" smtClean="0"/>
              <a:t>t’s your choice!</a:t>
            </a:r>
            <a:endParaRPr lang="en-CA" sz="2400" dirty="0"/>
          </a:p>
        </p:txBody>
      </p:sp>
    </p:spTree>
    <p:extLst>
      <p:ext uri="{BB962C8B-B14F-4D97-AF65-F5344CB8AC3E}">
        <p14:creationId xmlns:p14="http://schemas.microsoft.com/office/powerpoint/2010/main" val="94889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DCIM\108___12\IMG_169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9560" y="2643735"/>
            <a:ext cx="4941916" cy="3703320"/>
          </a:xfrm>
          <a:noFill/>
          <a:effectLst>
            <a:softEdge rad="139700"/>
          </a:effectLst>
        </p:spPr>
      </p:pic>
      <p:sp>
        <p:nvSpPr>
          <p:cNvPr id="2" name="Title 1"/>
          <p:cNvSpPr>
            <a:spLocks noGrp="1"/>
          </p:cNvSpPr>
          <p:nvPr>
            <p:ph type="title"/>
          </p:nvPr>
        </p:nvSpPr>
        <p:spPr>
          <a:xfrm>
            <a:off x="1133622" y="955968"/>
            <a:ext cx="10515600" cy="1325563"/>
          </a:xfrm>
        </p:spPr>
        <p:txBody>
          <a:bodyPr>
            <a:noAutofit/>
          </a:bodyPr>
          <a:lstStyle/>
          <a:p>
            <a:pPr algn="ctr"/>
            <a:r>
              <a:rPr lang="en-CA" b="1" i="1" dirty="0" smtClean="0">
                <a:latin typeface="+mn-lt"/>
              </a:rPr>
              <a:t>Getting the vaccine will bring us closer to a more normal life…</a:t>
            </a:r>
            <a:br>
              <a:rPr lang="en-CA" b="1" i="1" dirty="0" smtClean="0">
                <a:latin typeface="+mn-lt"/>
              </a:rPr>
            </a:br>
            <a:r>
              <a:rPr lang="en-CA" b="1" i="1" dirty="0" smtClean="0">
                <a:latin typeface="+mn-lt"/>
              </a:rPr>
              <a:t> </a:t>
            </a:r>
            <a:r>
              <a:rPr lang="en-CA" b="1" i="1" dirty="0">
                <a:latin typeface="+mn-lt"/>
              </a:rPr>
              <a:t/>
            </a:r>
            <a:br>
              <a:rPr lang="en-CA" b="1" i="1" dirty="0">
                <a:latin typeface="+mn-lt"/>
              </a:rPr>
            </a:br>
            <a:r>
              <a:rPr lang="en-CA" i="1" dirty="0" smtClean="0">
                <a:latin typeface="+mn-lt"/>
              </a:rPr>
              <a:t>In person visits with family, friends and supports. </a:t>
            </a:r>
            <a:endParaRPr lang="en-CA" i="1" dirty="0">
              <a:latin typeface="+mn-lt"/>
            </a:endParaRPr>
          </a:p>
        </p:txBody>
      </p:sp>
      <p:pic>
        <p:nvPicPr>
          <p:cNvPr id="3" name="Picture 2"/>
          <p:cNvPicPr>
            <a:picLocks noChangeAspect="1"/>
          </p:cNvPicPr>
          <p:nvPr/>
        </p:nvPicPr>
        <p:blipFill>
          <a:blip r:embed="rId3"/>
          <a:stretch>
            <a:fillRect/>
          </a:stretch>
        </p:blipFill>
        <p:spPr>
          <a:xfrm>
            <a:off x="7405761" y="2582250"/>
            <a:ext cx="3651446" cy="3728807"/>
          </a:xfrm>
          <a:prstGeom prst="rect">
            <a:avLst/>
          </a:prstGeom>
          <a:effectLst>
            <a:softEdge rad="342900"/>
          </a:effectLst>
        </p:spPr>
      </p:pic>
    </p:spTree>
    <p:extLst>
      <p:ext uri="{BB962C8B-B14F-4D97-AF65-F5344CB8AC3E}">
        <p14:creationId xmlns:p14="http://schemas.microsoft.com/office/powerpoint/2010/main" val="3321720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1074</TotalTime>
  <Words>1982</Words>
  <Application>Microsoft Office PowerPoint</Application>
  <PresentationFormat>Widescreen</PresentationFormat>
  <Paragraphs>194</Paragraphs>
  <Slides>33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Arial Black</vt:lpstr>
      <vt:lpstr>Calibri</vt:lpstr>
      <vt:lpstr>Calibri Light</vt:lpstr>
      <vt:lpstr>Courier New</vt:lpstr>
      <vt:lpstr>Symbol</vt:lpstr>
      <vt:lpstr>Times New Roman</vt:lpstr>
      <vt:lpstr>Wingdings</vt:lpstr>
      <vt:lpstr>Office Theme</vt:lpstr>
      <vt:lpstr>COVID-19 VACCINE</vt:lpstr>
      <vt:lpstr>Review COVID-19 Information</vt:lpstr>
      <vt:lpstr>PowerPoint Presentation</vt:lpstr>
      <vt:lpstr>What Helps to Prevent the  Spread of COVID-19</vt:lpstr>
      <vt:lpstr>What You Can Expect to Learn</vt:lpstr>
      <vt:lpstr>What You Can Expect to Learn</vt:lpstr>
      <vt:lpstr>PowerPoint Presentation</vt:lpstr>
      <vt:lpstr>Important reasons to get the COVID Vaccine</vt:lpstr>
      <vt:lpstr>Getting the vaccine will bring us closer to a more normal life…   In person visits with family, friends and supports. </vt:lpstr>
      <vt:lpstr>Returning to classrooms, support groups, and programs</vt:lpstr>
      <vt:lpstr>COVID-19 Vaccines are Safe </vt:lpstr>
      <vt:lpstr>How Vaccines Work</vt:lpstr>
      <vt:lpstr>COVID Vaccines Work</vt:lpstr>
      <vt:lpstr>               Younger and/or Healthy People Should Get the Vaccine</vt:lpstr>
      <vt:lpstr>Doctors recommend it for almost everyone, including those who have recovered from COVID-19 in the past…  </vt:lpstr>
      <vt:lpstr>Consult a doctor if you….</vt:lpstr>
      <vt:lpstr>PowerPoint Presentation</vt:lpstr>
      <vt:lpstr>You may need more information if….</vt:lpstr>
      <vt:lpstr>You May Need More Information if…</vt:lpstr>
      <vt:lpstr>There is No Cost for the COVID Vaccine</vt:lpstr>
      <vt:lpstr>The Different Vaccines Available…</vt:lpstr>
      <vt:lpstr>mRNA Vaccines</vt:lpstr>
      <vt:lpstr>Viral Vector Vaccine </vt:lpstr>
      <vt:lpstr>What About Side Effects?</vt:lpstr>
      <vt:lpstr>Reasons for Side Effects</vt:lpstr>
      <vt:lpstr>Steps to Get the COVID Vaccine</vt:lpstr>
      <vt:lpstr>Life After the Vaccine</vt:lpstr>
      <vt:lpstr>Life After the Vaccine</vt:lpstr>
      <vt:lpstr>Life after the vaccine…</vt:lpstr>
      <vt:lpstr>PowerPoint Presentation</vt:lpstr>
      <vt:lpstr>PowerPoint Presentation</vt:lpstr>
      <vt:lpstr>Additional Information can be Found</vt:lpstr>
      <vt:lpstr>References:</vt:lpstr>
    </vt:vector>
  </TitlesOfParts>
  <Company>Government of Manitoba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 VACCINE</dc:title>
  <dc:creator>Barrault, Teresa (JUS)</dc:creator>
  <cp:lastModifiedBy>Harrison, Carol (JUS)</cp:lastModifiedBy>
  <cp:revision>288</cp:revision>
  <dcterms:created xsi:type="dcterms:W3CDTF">2021-03-17T13:24:15Z</dcterms:created>
  <dcterms:modified xsi:type="dcterms:W3CDTF">2021-11-19T16:52:38Z</dcterms:modified>
</cp:coreProperties>
</file>