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8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D3E0"/>
    <a:srgbClr val="E4E2E2"/>
    <a:srgbClr val="C7D3D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56157" autoAdjust="0"/>
  </p:normalViewPr>
  <p:slideViewPr>
    <p:cSldViewPr snapToGrid="0">
      <p:cViewPr varScale="1">
        <p:scale>
          <a:sx n="47" d="100"/>
          <a:sy n="47" d="100"/>
        </p:scale>
        <p:origin x="798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07435E-DFB4-4F94-99B9-2AC99BFB3E3B}" type="datetimeFigureOut">
              <a:rPr lang="en-CA" smtClean="0"/>
              <a:t>06/07/2017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89CF79-AFF8-404D-B483-636B77A4213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8967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Canadian context for OA mandates</a:t>
            </a:r>
          </a:p>
          <a:p>
            <a:r>
              <a:rPr lang="en-CA" dirty="0" smtClean="0"/>
              <a:t>Institutional context</a:t>
            </a:r>
          </a:p>
          <a:p>
            <a:r>
              <a:rPr lang="en-CA" dirty="0" smtClean="0"/>
              <a:t>Customizations </a:t>
            </a:r>
          </a:p>
          <a:p>
            <a:r>
              <a:rPr lang="en-CA" dirty="0" smtClean="0"/>
              <a:t>Promotion</a:t>
            </a:r>
          </a:p>
          <a:p>
            <a:r>
              <a:rPr lang="en-CA" dirty="0" smtClean="0"/>
              <a:t>Results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9CF79-AFF8-404D-B483-636B77A42131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14866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Faculty in university-affiliated institutions, Adjunct professors ,Part-time professors, Visiting professors, Postdoctoral researchers, Research fellows, Emeritus professors, librarians 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CE5B43-8638-413E-B578-981385A1C830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00317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UI </a:t>
            </a:r>
          </a:p>
          <a:p>
            <a:r>
              <a:rPr lang="en-CA" b="0" dirty="0" smtClean="0"/>
              <a:t>Open source</a:t>
            </a:r>
            <a:r>
              <a:rPr lang="en-CA" b="0" baseline="0" dirty="0" smtClean="0"/>
              <a:t> as </a:t>
            </a:r>
            <a:r>
              <a:rPr lang="en-CA" b="0" dirty="0" smtClean="0"/>
              <a:t>Best of the pre-3 </a:t>
            </a:r>
            <a:r>
              <a:rPr lang="en-CA" b="0" dirty="0" err="1" smtClean="0"/>
              <a:t>Dspace</a:t>
            </a:r>
            <a:r>
              <a:rPr lang="en-CA" b="0" dirty="0" smtClean="0"/>
              <a:t>, </a:t>
            </a:r>
          </a:p>
          <a:p>
            <a:endParaRPr lang="en-CA" b="0" dirty="0" smtClean="0"/>
          </a:p>
          <a:p>
            <a:r>
              <a:rPr lang="en-CA" b="0" dirty="0" smtClean="0"/>
              <a:t>Minimum set for</a:t>
            </a:r>
            <a:r>
              <a:rPr lang="en-CA" b="0" baseline="0" dirty="0" smtClean="0"/>
              <a:t> input forms, streamlined as much as possible</a:t>
            </a:r>
            <a:endParaRPr lang="en-CA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CE5B43-8638-413E-B578-981385A1C830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51262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Filtering</a:t>
            </a:r>
            <a:r>
              <a:rPr lang="en-CA" baseline="0" dirty="0" smtClean="0"/>
              <a:t> spiders – super important to filter out spiders, is everyone doing this? – we’ve added to the </a:t>
            </a:r>
            <a:r>
              <a:rPr lang="en-CA" baseline="0" dirty="0" err="1" smtClean="0"/>
              <a:t>Dspace</a:t>
            </a:r>
            <a:r>
              <a:rPr lang="en-CA" baseline="0" dirty="0" smtClean="0"/>
              <a:t> tech lists filter out manually =  we decided to report only human visits, to give the best possible picture of </a:t>
            </a:r>
            <a:r>
              <a:rPr lang="en-CA" baseline="0" dirty="0" err="1" smtClean="0"/>
              <a:t>repostiroy</a:t>
            </a:r>
            <a:r>
              <a:rPr lang="en-CA" baseline="0" dirty="0" smtClean="0"/>
              <a:t> usage to our researchers, this is what you should be doing if you are using your stats to promote the value of your IR.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CE5B43-8638-413E-B578-981385A1C830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734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CE5B43-8638-413E-B578-981385A1C830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094296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9CF79-AFF8-404D-B483-636B77A42131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2180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656F4-067C-49FB-875C-508BF8F941D6}" type="datetimeFigureOut">
              <a:rPr lang="en-CA" smtClean="0"/>
              <a:t>06/07/2017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63F66-BD40-4ACF-947D-2E365C54EC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4478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656F4-067C-49FB-875C-508BF8F941D6}" type="datetimeFigureOut">
              <a:rPr lang="en-CA" smtClean="0"/>
              <a:t>06/07/2017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63F66-BD40-4ACF-947D-2E365C54EC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3647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656F4-067C-49FB-875C-508BF8F941D6}" type="datetimeFigureOut">
              <a:rPr lang="en-CA" smtClean="0"/>
              <a:t>06/07/2017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63F66-BD40-4ACF-947D-2E365C54EC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8106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656F4-067C-49FB-875C-508BF8F941D6}" type="datetimeFigureOut">
              <a:rPr lang="en-CA" smtClean="0"/>
              <a:t>06/07/2017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63F66-BD40-4ACF-947D-2E365C54EC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634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656F4-067C-49FB-875C-508BF8F941D6}" type="datetimeFigureOut">
              <a:rPr lang="en-CA" smtClean="0"/>
              <a:t>06/07/2017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63F66-BD40-4ACF-947D-2E365C54EC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95791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656F4-067C-49FB-875C-508BF8F941D6}" type="datetimeFigureOut">
              <a:rPr lang="en-CA" smtClean="0"/>
              <a:t>06/07/2017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63F66-BD40-4ACF-947D-2E365C54EC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579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656F4-067C-49FB-875C-508BF8F941D6}" type="datetimeFigureOut">
              <a:rPr lang="en-CA" smtClean="0"/>
              <a:t>06/07/2017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63F66-BD40-4ACF-947D-2E365C54EC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6879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656F4-067C-49FB-875C-508BF8F941D6}" type="datetimeFigureOut">
              <a:rPr lang="en-CA" smtClean="0"/>
              <a:t>06/07/2017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63F66-BD40-4ACF-947D-2E365C54EC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0517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656F4-067C-49FB-875C-508BF8F941D6}" type="datetimeFigureOut">
              <a:rPr lang="en-CA" smtClean="0"/>
              <a:t>06/07/2017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63F66-BD40-4ACF-947D-2E365C54EC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16883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656F4-067C-49FB-875C-508BF8F941D6}" type="datetimeFigureOut">
              <a:rPr lang="en-CA" smtClean="0"/>
              <a:t>06/07/2017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63F66-BD40-4ACF-947D-2E365C54EC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2947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656F4-067C-49FB-875C-508BF8F941D6}" type="datetimeFigureOut">
              <a:rPr lang="en-CA" smtClean="0"/>
              <a:t>06/07/2017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63F66-BD40-4ACF-947D-2E365C54EC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6922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656F4-067C-49FB-875C-508BF8F941D6}" type="datetimeFigureOut">
              <a:rPr lang="en-CA" smtClean="0"/>
              <a:t>06/07/2017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63F66-BD40-4ACF-947D-2E365C54EC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31281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or.uottawa.ca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evelopers.google.com/chart/" TargetMode="External"/><Relationship Id="rId5" Type="http://schemas.openxmlformats.org/officeDocument/2006/relationships/hyperlink" Target="https://bitbucket.org/mbattou/dspace-statistics-custom-public/commits/1abfabfc716db76310a5eefe6602c4a660c82474" TargetMode="External"/><Relationship Id="rId4" Type="http://schemas.openxmlformats.org/officeDocument/2006/relationships/hyperlink" Target="http://www.scholarlycommunication.uottawa.ca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or.uottawa.ca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614" y="559833"/>
            <a:ext cx="9144000" cy="1522543"/>
          </a:xfrm>
          <a:noFill/>
          <a:ln>
            <a:noFill/>
          </a:ln>
        </p:spPr>
        <p:txBody>
          <a:bodyPr>
            <a:normAutofit/>
          </a:bodyPr>
          <a:lstStyle/>
          <a:p>
            <a:pPr algn="l"/>
            <a:r>
              <a:rPr lang="en-CA" sz="4000" dirty="0" smtClean="0">
                <a:latin typeface="+mn-lt"/>
              </a:rPr>
              <a:t>IR Customization and Outreach in Response to Funder Mandates</a:t>
            </a:r>
            <a:endParaRPr lang="en-CA" sz="40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92681" y="5374847"/>
            <a:ext cx="4991879" cy="578079"/>
          </a:xfrm>
        </p:spPr>
        <p:txBody>
          <a:bodyPr>
            <a:noAutofit/>
          </a:bodyPr>
          <a:lstStyle/>
          <a:p>
            <a:pPr algn="r"/>
            <a:r>
              <a:rPr lang="en-CA" sz="4800" dirty="0" smtClean="0"/>
              <a:t>Jeanette Hatherill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7952" y="37362"/>
            <a:ext cx="62204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5400" dirty="0" smtClean="0"/>
              <a:t>Designing for Faculty:</a:t>
            </a:r>
            <a:endParaRPr lang="en-CA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7254666" y="5934269"/>
            <a:ext cx="45298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2400" dirty="0" smtClean="0"/>
              <a:t>Scholarly Communication Librarian</a:t>
            </a:r>
          </a:p>
          <a:p>
            <a:pPr algn="r"/>
            <a:r>
              <a:rPr lang="en-CA" sz="2400" dirty="0" smtClean="0"/>
              <a:t>University of Ottawa, Canada</a:t>
            </a:r>
          </a:p>
          <a:p>
            <a:endParaRPr lang="en-CA" sz="2400" dirty="0"/>
          </a:p>
        </p:txBody>
      </p:sp>
      <p:pic>
        <p:nvPicPr>
          <p:cNvPr id="1026" name="Picture 2" descr="http://www.uottawa.ca/brand/sites/www.uottawa.ca.brand/files/uottawa_hor_whit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78" y="5952926"/>
            <a:ext cx="2537595" cy="678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025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Promotion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Spring </a:t>
            </a:r>
            <a:r>
              <a:rPr lang="en-CA" dirty="0" smtClean="0"/>
              <a:t>2015: Presentations at Dep’t &amp; Faculty Executive meetings </a:t>
            </a:r>
          </a:p>
          <a:p>
            <a:r>
              <a:rPr lang="en-CA" dirty="0" smtClean="0"/>
              <a:t>One year on: promoting the IR through our liaison/subject librarians</a:t>
            </a:r>
          </a:p>
          <a:p>
            <a:r>
              <a:rPr lang="en-CA" dirty="0"/>
              <a:t>New promotional pamphlets with info on Tri-Agency </a:t>
            </a:r>
            <a:r>
              <a:rPr lang="en-CA" dirty="0" smtClean="0"/>
              <a:t>Policy</a:t>
            </a:r>
          </a:p>
          <a:p>
            <a:r>
              <a:rPr lang="en-CA" dirty="0" smtClean="0"/>
              <a:t>List </a:t>
            </a:r>
            <a:r>
              <a:rPr lang="en-CA" dirty="0"/>
              <a:t>of funded researchers provided by Research </a:t>
            </a:r>
            <a:r>
              <a:rPr lang="en-CA" dirty="0" smtClean="0"/>
              <a:t>Office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154" y="3860838"/>
            <a:ext cx="1218920" cy="28086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5071" y="3860838"/>
            <a:ext cx="2748613" cy="2960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076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Results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May 2015 </a:t>
            </a:r>
          </a:p>
          <a:p>
            <a:r>
              <a:rPr lang="en-US" dirty="0" smtClean="0"/>
              <a:t>Non-thesis material made up 21% of content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June </a:t>
            </a:r>
            <a:r>
              <a:rPr lang="en-US" dirty="0"/>
              <a:t>2015 - June 2016</a:t>
            </a:r>
          </a:p>
          <a:p>
            <a:r>
              <a:rPr lang="en-US" dirty="0"/>
              <a:t> 1,639 non-thesis deposits </a:t>
            </a:r>
            <a:endParaRPr lang="en-US" dirty="0" smtClean="0"/>
          </a:p>
          <a:p>
            <a:r>
              <a:rPr lang="en-US" dirty="0" smtClean="0"/>
              <a:t>SWORD integration</a:t>
            </a:r>
            <a:endParaRPr lang="en-US" dirty="0"/>
          </a:p>
          <a:p>
            <a:r>
              <a:rPr lang="en-US" dirty="0"/>
              <a:t>Increase from 21% to 26</a:t>
            </a:r>
            <a:r>
              <a:rPr lang="en-US" dirty="0" smtClean="0"/>
              <a:t>%</a:t>
            </a:r>
            <a:endParaRPr lang="en-US" dirty="0"/>
          </a:p>
          <a:p>
            <a:r>
              <a:rPr lang="en-US" dirty="0" smtClean="0"/>
              <a:t>3% increase in the same period previous year</a:t>
            </a:r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58981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LINKS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>
                <a:hlinkClick r:id="rId3"/>
              </a:rPr>
              <a:t>www.ruor.uottawa.ca</a:t>
            </a:r>
            <a:endParaRPr lang="en-CA" dirty="0" smtClean="0"/>
          </a:p>
          <a:p>
            <a:r>
              <a:rPr lang="en-CA" dirty="0" smtClean="0">
                <a:hlinkClick r:id="rId4"/>
              </a:rPr>
              <a:t>www.scholarlycommunication.uottawa.ca</a:t>
            </a:r>
            <a:endParaRPr lang="en-CA" dirty="0" smtClean="0"/>
          </a:p>
          <a:p>
            <a:pPr marL="0" indent="0">
              <a:buNone/>
            </a:pPr>
            <a:r>
              <a:rPr lang="en-CA" dirty="0"/>
              <a:t>P</a:t>
            </a:r>
            <a:r>
              <a:rPr lang="en-CA" dirty="0" smtClean="0"/>
              <a:t>ublic </a:t>
            </a:r>
            <a:r>
              <a:rPr lang="en-CA" dirty="0"/>
              <a:t>link </a:t>
            </a:r>
            <a:r>
              <a:rPr lang="en-CA" dirty="0" smtClean="0"/>
              <a:t>to </a:t>
            </a:r>
            <a:r>
              <a:rPr lang="en-CA" dirty="0" err="1" smtClean="0"/>
              <a:t>DSpace</a:t>
            </a:r>
            <a:r>
              <a:rPr lang="en-CA" dirty="0" smtClean="0"/>
              <a:t> </a:t>
            </a:r>
            <a:r>
              <a:rPr lang="en-CA" dirty="0"/>
              <a:t>statistics customization code under </a:t>
            </a:r>
            <a:r>
              <a:rPr lang="en-CA" dirty="0" err="1"/>
              <a:t>Bitbucket</a:t>
            </a:r>
            <a:r>
              <a:rPr lang="en-CA" dirty="0"/>
              <a:t> version control: </a:t>
            </a:r>
          </a:p>
          <a:p>
            <a:r>
              <a:rPr lang="en-CA" u="sng" dirty="0">
                <a:hlinkClick r:id="rId5"/>
              </a:rPr>
              <a:t>https://bitbucket.org/mbattou/dspace-statistics-custom-public/commits/1abfabfc716db76310a5eefe6602c4a660c82474</a:t>
            </a:r>
            <a:r>
              <a:rPr lang="en-CA" dirty="0"/>
              <a:t> </a:t>
            </a:r>
          </a:p>
          <a:p>
            <a:pPr marL="0" indent="0">
              <a:buNone/>
            </a:pPr>
            <a:r>
              <a:rPr lang="en-CA" dirty="0" smtClean="0"/>
              <a:t>Requirements and languages:</a:t>
            </a:r>
          </a:p>
          <a:p>
            <a:r>
              <a:rPr lang="en-CA" dirty="0" err="1" smtClean="0"/>
              <a:t>Dspace</a:t>
            </a:r>
            <a:r>
              <a:rPr lang="en-CA" dirty="0" smtClean="0"/>
              <a:t> </a:t>
            </a:r>
            <a:r>
              <a:rPr lang="en-CA" dirty="0"/>
              <a:t>4.3 JSPUI with </a:t>
            </a:r>
            <a:r>
              <a:rPr lang="en-CA" dirty="0" err="1"/>
              <a:t>Solr</a:t>
            </a:r>
            <a:r>
              <a:rPr lang="en-CA" dirty="0"/>
              <a:t>, all running on a Linux environment</a:t>
            </a:r>
          </a:p>
          <a:p>
            <a:r>
              <a:rPr lang="en-CA" dirty="0"/>
              <a:t>Java, </a:t>
            </a:r>
            <a:r>
              <a:rPr lang="en-CA" dirty="0" err="1"/>
              <a:t>Javascript</a:t>
            </a:r>
            <a:r>
              <a:rPr lang="en-CA" dirty="0"/>
              <a:t> and HTM</a:t>
            </a:r>
          </a:p>
          <a:p>
            <a:r>
              <a:rPr lang="en-CA" dirty="0"/>
              <a:t>Google Charts: </a:t>
            </a:r>
            <a:r>
              <a:rPr lang="en-CA" u="sng" dirty="0">
                <a:hlinkClick r:id="rId6"/>
              </a:rPr>
              <a:t>https://developers.google.com/chart/</a:t>
            </a:r>
            <a:r>
              <a:rPr lang="en-CA" dirty="0"/>
              <a:t>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7818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Presented at OR2016 </a:t>
            </a:r>
          </a:p>
          <a:p>
            <a:pPr marL="0" indent="0">
              <a:buNone/>
            </a:pPr>
            <a:r>
              <a:rPr lang="en-CA" dirty="0" smtClean="0"/>
              <a:t>Dublin, Ireland</a:t>
            </a:r>
          </a:p>
          <a:p>
            <a:pPr marL="0" indent="0">
              <a:buNone/>
            </a:pPr>
            <a:r>
              <a:rPr lang="en-CA" dirty="0" smtClean="0"/>
              <a:t>June 15</a:t>
            </a:r>
            <a:r>
              <a:rPr lang="en-CA" baseline="30000" dirty="0" smtClean="0"/>
              <a:t>th</a:t>
            </a:r>
            <a:r>
              <a:rPr lang="en-CA" dirty="0" smtClean="0"/>
              <a:t>, 2016</a:t>
            </a:r>
          </a:p>
          <a:p>
            <a:pPr marL="0" indent="0">
              <a:buNone/>
            </a:pPr>
            <a:r>
              <a:rPr lang="en-CA" dirty="0"/>
              <a:t>j</a:t>
            </a:r>
            <a:r>
              <a:rPr lang="en-CA" dirty="0" smtClean="0"/>
              <a:t>eanette.hatherill@uottawa.ca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09551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Canadian Federal OA Policy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Three granting councils (the “Tri-Agency”)</a:t>
            </a:r>
          </a:p>
          <a:p>
            <a:pPr lvl="1"/>
            <a:r>
              <a:rPr lang="en-CA" dirty="0" smtClean="0"/>
              <a:t>Social Sciences and Humanities Research Council, Natural Science and </a:t>
            </a:r>
            <a:r>
              <a:rPr lang="en-CA" dirty="0"/>
              <a:t>Engineering Research </a:t>
            </a:r>
            <a:r>
              <a:rPr lang="en-CA" dirty="0" smtClean="0"/>
              <a:t>Council, Canadian Institutes of Health Research</a:t>
            </a:r>
          </a:p>
          <a:p>
            <a:r>
              <a:rPr lang="en-CA" dirty="0" smtClean="0"/>
              <a:t>Harmonized policy introduced in May 2015</a:t>
            </a:r>
          </a:p>
          <a:p>
            <a:r>
              <a:rPr lang="en-CA" dirty="0" smtClean="0"/>
              <a:t>“Grant recipients are required to ensure that any peer-reviewed journal publications arising from Agency-supported research are freely accessible within 12 months of publication.”</a:t>
            </a:r>
          </a:p>
          <a:p>
            <a:r>
              <a:rPr lang="en-CA" dirty="0" smtClean="0"/>
              <a:t>Supports Green OA and Gold OA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51463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Institutional Context @uOttawa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3832"/>
            <a:ext cx="10515600" cy="4643131"/>
          </a:xfrm>
        </p:spPr>
        <p:txBody>
          <a:bodyPr>
            <a:normAutofit/>
          </a:bodyPr>
          <a:lstStyle/>
          <a:p>
            <a:r>
              <a:rPr lang="en-CA" dirty="0" smtClean="0"/>
              <a:t>Medical/Doctoral university </a:t>
            </a:r>
          </a:p>
          <a:p>
            <a:r>
              <a:rPr lang="en-CA" dirty="0" smtClean="0"/>
              <a:t>Largest bilingual (French/English) university in the world</a:t>
            </a:r>
          </a:p>
          <a:p>
            <a:pPr marL="0" indent="0">
              <a:buNone/>
            </a:pPr>
            <a:endParaRPr lang="en-CA" dirty="0"/>
          </a:p>
          <a:p>
            <a:r>
              <a:rPr lang="en-CA" dirty="0" smtClean="0"/>
              <a:t>1200 + Regular Faculty; 2</a:t>
            </a:r>
            <a:r>
              <a:rPr lang="en-CA" dirty="0"/>
              <a:t>, 911 Academic </a:t>
            </a:r>
            <a:r>
              <a:rPr lang="en-CA" dirty="0" smtClean="0"/>
              <a:t>Staff</a:t>
            </a:r>
          </a:p>
          <a:p>
            <a:r>
              <a:rPr lang="en-CA" dirty="0" smtClean="0"/>
              <a:t>79.5M$ in funding from Tri-Agency in 2014-2015</a:t>
            </a:r>
          </a:p>
          <a:p>
            <a:pPr marL="0" indent="0">
              <a:buNone/>
            </a:pPr>
            <a:endParaRPr lang="en-CA" dirty="0" smtClean="0"/>
          </a:p>
          <a:p>
            <a:r>
              <a:rPr lang="en-CA" dirty="0" smtClean="0"/>
              <a:t>scholarly </a:t>
            </a:r>
            <a:r>
              <a:rPr lang="en-CA" dirty="0"/>
              <a:t>communication librarian</a:t>
            </a:r>
          </a:p>
          <a:p>
            <a:r>
              <a:rPr lang="en-CA" dirty="0" smtClean="0"/>
              <a:t>emerging </a:t>
            </a:r>
            <a:r>
              <a:rPr lang="en-CA" dirty="0"/>
              <a:t>technologies librarian (.5 FTE for IR)</a:t>
            </a:r>
          </a:p>
          <a:p>
            <a:pPr marL="0" indent="0">
              <a:buNone/>
            </a:pPr>
            <a:r>
              <a:rPr lang="en-CA" dirty="0" smtClean="0"/>
              <a:t>~</a:t>
            </a:r>
            <a:r>
              <a:rPr lang="en-CA" dirty="0"/>
              <a:t>25 subject/liaison librarians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3389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Support for OA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Formal program since 2008</a:t>
            </a:r>
          </a:p>
          <a:p>
            <a:r>
              <a:rPr lang="en-CA" dirty="0"/>
              <a:t>I</a:t>
            </a:r>
            <a:r>
              <a:rPr lang="en-CA" dirty="0" smtClean="0"/>
              <a:t>nstitutional repository, financial support, journal hosting</a:t>
            </a:r>
          </a:p>
          <a:p>
            <a:pPr marL="0" indent="0">
              <a:buNone/>
            </a:pPr>
            <a:endParaRPr lang="en-CA" dirty="0" smtClean="0"/>
          </a:p>
          <a:p>
            <a:r>
              <a:rPr lang="en-CA" dirty="0" smtClean="0"/>
              <a:t>1 scholarly communication librarian</a:t>
            </a:r>
          </a:p>
          <a:p>
            <a:r>
              <a:rPr lang="en-CA" dirty="0" smtClean="0"/>
              <a:t>1 emerging technologies librarian (.5 FTE for IR)</a:t>
            </a:r>
          </a:p>
          <a:p>
            <a:r>
              <a:rPr lang="en-CA" dirty="0" smtClean="0"/>
              <a:t>Programmer/Analyst</a:t>
            </a:r>
          </a:p>
          <a:p>
            <a:pPr marL="0" indent="0">
              <a:buNone/>
            </a:pPr>
            <a:r>
              <a:rPr lang="en-CA" dirty="0" smtClean="0"/>
              <a:t>~25 subject/liaison librarians</a:t>
            </a:r>
          </a:p>
          <a:p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427374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uO Research – our institutional repository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1906558"/>
            <a:ext cx="9856565" cy="3684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>
                <a:hlinkClick r:id="rId3"/>
              </a:rPr>
              <a:t>http://www.ruor.uottawa.ca</a:t>
            </a:r>
            <a:r>
              <a:rPr lang="en-CA" dirty="0" smtClean="0">
                <a:hlinkClick r:id="rId3"/>
              </a:rPr>
              <a:t>/</a:t>
            </a:r>
            <a:endParaRPr lang="en-CA" dirty="0" smtClean="0"/>
          </a:p>
          <a:p>
            <a:pPr marL="0" lvl="1" indent="0">
              <a:spcBef>
                <a:spcPts val="1000"/>
              </a:spcBef>
              <a:buNone/>
            </a:pPr>
            <a:r>
              <a:rPr lang="en-CA" b="1" dirty="0" err="1"/>
              <a:t>DSpace</a:t>
            </a:r>
            <a:r>
              <a:rPr lang="en-CA" b="1" dirty="0"/>
              <a:t> JSPUI </a:t>
            </a:r>
            <a:r>
              <a:rPr lang="en-CA" b="1" dirty="0" smtClean="0"/>
              <a:t>4.3</a:t>
            </a:r>
          </a:p>
          <a:p>
            <a:pPr marL="0" lvl="1" indent="0">
              <a:spcBef>
                <a:spcPts val="1000"/>
              </a:spcBef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 smtClean="0"/>
              <a:t>Integrated features to streamline self-deposit workflow</a:t>
            </a:r>
          </a:p>
          <a:p>
            <a:pPr lvl="1"/>
            <a:r>
              <a:rPr lang="en-CA" dirty="0" smtClean="0"/>
              <a:t>LDAP </a:t>
            </a:r>
            <a:r>
              <a:rPr lang="en-CA" dirty="0"/>
              <a:t>authentication</a:t>
            </a:r>
          </a:p>
          <a:p>
            <a:pPr lvl="1"/>
            <a:r>
              <a:rPr lang="en-CA" dirty="0"/>
              <a:t>DOI import</a:t>
            </a:r>
          </a:p>
          <a:p>
            <a:pPr lvl="1"/>
            <a:r>
              <a:rPr lang="en-CA" dirty="0"/>
              <a:t>Sherpa/Romeo </a:t>
            </a:r>
            <a:r>
              <a:rPr lang="en-CA" dirty="0" smtClean="0"/>
              <a:t>integration </a:t>
            </a:r>
          </a:p>
          <a:p>
            <a:pPr lvl="1"/>
            <a:r>
              <a:rPr lang="en-CA" dirty="0" smtClean="0"/>
              <a:t>Embargo </a:t>
            </a:r>
            <a:r>
              <a:rPr lang="en-CA" dirty="0"/>
              <a:t>after file upload – (</a:t>
            </a:r>
            <a:r>
              <a:rPr lang="en-CA" dirty="0" smtClean="0"/>
              <a:t>customized to pre-3.0 feature)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8480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cording #1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20406" y="201923"/>
            <a:ext cx="10853839" cy="644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729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Promoting value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Statistics module customization</a:t>
            </a:r>
          </a:p>
          <a:p>
            <a:r>
              <a:rPr lang="en-CA" dirty="0" err="1" smtClean="0"/>
              <a:t>Altmetrics</a:t>
            </a:r>
            <a:r>
              <a:rPr lang="en-CA" dirty="0" smtClean="0"/>
              <a:t> integration</a:t>
            </a:r>
          </a:p>
          <a:p>
            <a:endParaRPr lang="en-C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65125"/>
            <a:ext cx="4003747" cy="63178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1328" y="3043778"/>
            <a:ext cx="3339241" cy="363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554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Stats &amp; </a:t>
            </a:r>
            <a:r>
              <a:rPr lang="en-CA" dirty="0" err="1" smtClean="0"/>
              <a:t>Altmetrics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533" y="1294843"/>
            <a:ext cx="6177150" cy="5412902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015350" y="513019"/>
            <a:ext cx="499956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63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483</Words>
  <Application>Microsoft Office PowerPoint</Application>
  <PresentationFormat>Widescreen</PresentationFormat>
  <Paragraphs>86</Paragraphs>
  <Slides>12</Slides>
  <Notes>6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IR Customization and Outreach in Response to Funder Mandates</vt:lpstr>
      <vt:lpstr>PowerPoint Presentation</vt:lpstr>
      <vt:lpstr>Canadian Federal OA Policy</vt:lpstr>
      <vt:lpstr>Institutional Context @uOttawa</vt:lpstr>
      <vt:lpstr>Support for OA</vt:lpstr>
      <vt:lpstr>uO Research – our institutional repository</vt:lpstr>
      <vt:lpstr>PowerPoint Presentation</vt:lpstr>
      <vt:lpstr>Promoting value</vt:lpstr>
      <vt:lpstr>Stats &amp; Altmetrics</vt:lpstr>
      <vt:lpstr>Promotion</vt:lpstr>
      <vt:lpstr>Results</vt:lpstr>
      <vt:lpstr>LINKS</vt:lpstr>
    </vt:vector>
  </TitlesOfParts>
  <Company>University of Ottawa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Jeanette Hatherill</dc:creator>
  <cp:lastModifiedBy>Jeanette Hatherill</cp:lastModifiedBy>
  <cp:revision>30</cp:revision>
  <dcterms:created xsi:type="dcterms:W3CDTF">2016-06-06T15:34:38Z</dcterms:created>
  <dcterms:modified xsi:type="dcterms:W3CDTF">2017-07-06T16:22:33Z</dcterms:modified>
</cp:coreProperties>
</file>